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2" r:id="rId3"/>
    <p:sldMasterId id="2147483685" r:id="rId4"/>
  </p:sldMasterIdLst>
  <p:notesMasterIdLst>
    <p:notesMasterId r:id="rId147"/>
  </p:notesMasterIdLst>
  <p:sldIdLst>
    <p:sldId id="291" r:id="rId5"/>
    <p:sldId id="461" r:id="rId6"/>
    <p:sldId id="554" r:id="rId7"/>
    <p:sldId id="589" r:id="rId8"/>
    <p:sldId id="592" r:id="rId9"/>
    <p:sldId id="605" r:id="rId10"/>
    <p:sldId id="595" r:id="rId11"/>
    <p:sldId id="494" r:id="rId12"/>
    <p:sldId id="596" r:id="rId13"/>
    <p:sldId id="597" r:id="rId14"/>
    <p:sldId id="598" r:id="rId15"/>
    <p:sldId id="593" r:id="rId16"/>
    <p:sldId id="594" r:id="rId17"/>
    <p:sldId id="626" r:id="rId18"/>
    <p:sldId id="662" r:id="rId19"/>
    <p:sldId id="610" r:id="rId20"/>
    <p:sldId id="616" r:id="rId21"/>
    <p:sldId id="622" r:id="rId22"/>
    <p:sldId id="615" r:id="rId23"/>
    <p:sldId id="623" r:id="rId24"/>
    <p:sldId id="613" r:id="rId25"/>
    <p:sldId id="617" r:id="rId26"/>
    <p:sldId id="618" r:id="rId27"/>
    <p:sldId id="620" r:id="rId28"/>
    <p:sldId id="621" r:id="rId29"/>
    <p:sldId id="614" r:id="rId30"/>
    <p:sldId id="624" r:id="rId31"/>
    <p:sldId id="625" r:id="rId32"/>
    <p:sldId id="627" r:id="rId33"/>
    <p:sldId id="608" r:id="rId34"/>
    <p:sldId id="683" r:id="rId35"/>
    <p:sldId id="682" r:id="rId36"/>
    <p:sldId id="688" r:id="rId37"/>
    <p:sldId id="685" r:id="rId38"/>
    <p:sldId id="686" r:id="rId39"/>
    <p:sldId id="684" r:id="rId40"/>
    <p:sldId id="687" r:id="rId41"/>
    <p:sldId id="628" r:id="rId42"/>
    <p:sldId id="611" r:id="rId43"/>
    <p:sldId id="603" r:id="rId44"/>
    <p:sldId id="561" r:id="rId45"/>
    <p:sldId id="631" r:id="rId46"/>
    <p:sldId id="635" r:id="rId47"/>
    <p:sldId id="632" r:id="rId48"/>
    <p:sldId id="634" r:id="rId49"/>
    <p:sldId id="718" r:id="rId50"/>
    <p:sldId id="730" r:id="rId51"/>
    <p:sldId id="636" r:id="rId52"/>
    <p:sldId id="633" r:id="rId53"/>
    <p:sldId id="637" r:id="rId54"/>
    <p:sldId id="639" r:id="rId55"/>
    <p:sldId id="640" r:id="rId56"/>
    <p:sldId id="641" r:id="rId57"/>
    <p:sldId id="642" r:id="rId58"/>
    <p:sldId id="645" r:id="rId59"/>
    <p:sldId id="630" r:id="rId60"/>
    <p:sldId id="647" r:id="rId61"/>
    <p:sldId id="646" r:id="rId62"/>
    <p:sldId id="648" r:id="rId63"/>
    <p:sldId id="660" r:id="rId64"/>
    <p:sldId id="649" r:id="rId65"/>
    <p:sldId id="655" r:id="rId66"/>
    <p:sldId id="650" r:id="rId67"/>
    <p:sldId id="651" r:id="rId68"/>
    <p:sldId id="652" r:id="rId69"/>
    <p:sldId id="659" r:id="rId70"/>
    <p:sldId id="680" r:id="rId71"/>
    <p:sldId id="681" r:id="rId72"/>
    <p:sldId id="703" r:id="rId73"/>
    <p:sldId id="704" r:id="rId74"/>
    <p:sldId id="705" r:id="rId75"/>
    <p:sldId id="689" r:id="rId76"/>
    <p:sldId id="691" r:id="rId77"/>
    <p:sldId id="694" r:id="rId78"/>
    <p:sldId id="696" r:id="rId79"/>
    <p:sldId id="697" r:id="rId80"/>
    <p:sldId id="701" r:id="rId81"/>
    <p:sldId id="698" r:id="rId82"/>
    <p:sldId id="699" r:id="rId83"/>
    <p:sldId id="702" r:id="rId84"/>
    <p:sldId id="692" r:id="rId85"/>
    <p:sldId id="706" r:id="rId86"/>
    <p:sldId id="707" r:id="rId87"/>
    <p:sldId id="708" r:id="rId88"/>
    <p:sldId id="709" r:id="rId89"/>
    <p:sldId id="710" r:id="rId90"/>
    <p:sldId id="711" r:id="rId91"/>
    <p:sldId id="713" r:id="rId92"/>
    <p:sldId id="712" r:id="rId93"/>
    <p:sldId id="578" r:id="rId94"/>
    <p:sldId id="714" r:id="rId95"/>
    <p:sldId id="716" r:id="rId96"/>
    <p:sldId id="653" r:id="rId97"/>
    <p:sldId id="715" r:id="rId98"/>
    <p:sldId id="717" r:id="rId99"/>
    <p:sldId id="736" r:id="rId100"/>
    <p:sldId id="739" r:id="rId101"/>
    <p:sldId id="740" r:id="rId102"/>
    <p:sldId id="741" r:id="rId103"/>
    <p:sldId id="742" r:id="rId104"/>
    <p:sldId id="743" r:id="rId105"/>
    <p:sldId id="721" r:id="rId106"/>
    <p:sldId id="729" r:id="rId107"/>
    <p:sldId id="643" r:id="rId108"/>
    <p:sldId id="722" r:id="rId109"/>
    <p:sldId id="723" r:id="rId110"/>
    <p:sldId id="724" r:id="rId111"/>
    <p:sldId id="725" r:id="rId112"/>
    <p:sldId id="726" r:id="rId113"/>
    <p:sldId id="737" r:id="rId114"/>
    <p:sldId id="748" r:id="rId115"/>
    <p:sldId id="745" r:id="rId116"/>
    <p:sldId id="738" r:id="rId117"/>
    <p:sldId id="746" r:id="rId118"/>
    <p:sldId id="747" r:id="rId119"/>
    <p:sldId id="661" r:id="rId120"/>
    <p:sldId id="666" r:id="rId121"/>
    <p:sldId id="667" r:id="rId122"/>
    <p:sldId id="668" r:id="rId123"/>
    <p:sldId id="672" r:id="rId124"/>
    <p:sldId id="677" r:id="rId125"/>
    <p:sldId id="678" r:id="rId126"/>
    <p:sldId id="679" r:id="rId127"/>
    <p:sldId id="673" r:id="rId128"/>
    <p:sldId id="675" r:id="rId129"/>
    <p:sldId id="669" r:id="rId130"/>
    <p:sldId id="670" r:id="rId131"/>
    <p:sldId id="671" r:id="rId132"/>
    <p:sldId id="719" r:id="rId133"/>
    <p:sldId id="556" r:id="rId134"/>
    <p:sldId id="663" r:id="rId135"/>
    <p:sldId id="665" r:id="rId136"/>
    <p:sldId id="720" r:id="rId137"/>
    <p:sldId id="727" r:id="rId138"/>
    <p:sldId id="570" r:id="rId139"/>
    <p:sldId id="571" r:id="rId140"/>
    <p:sldId id="731" r:id="rId141"/>
    <p:sldId id="732" r:id="rId142"/>
    <p:sldId id="734" r:id="rId143"/>
    <p:sldId id="733" r:id="rId144"/>
    <p:sldId id="735" r:id="rId145"/>
    <p:sldId id="259" r:id="rId146"/>
  </p:sldIdLst>
  <p:sldSz cx="9144000" cy="6858000" type="screen4x3"/>
  <p:notesSz cx="6858000" cy="9144000"/>
  <p:embeddedFontLst>
    <p:embeddedFont>
      <p:font typeface="Wingdings 2" panose="05020102010507070707" pitchFamily="18" charset="2"/>
      <p:regular r:id="rId148"/>
    </p:embeddedFont>
    <p:embeddedFont>
      <p:font typeface="Calibri" panose="020F0502020204030204" pitchFamily="34" charset="0"/>
      <p:regular r:id="rId149"/>
      <p:bold r:id="rId150"/>
      <p:italic r:id="rId151"/>
      <p:boldItalic r:id="rId152"/>
    </p:embeddedFont>
    <p:embeddedFont>
      <p:font typeface="仿宋" panose="02010609060101010101" pitchFamily="49" charset="-122"/>
      <p:regular r:id="rId153"/>
    </p:embeddedFont>
    <p:embeddedFont>
      <p:font typeface="楷体" panose="02010609060101010101" pitchFamily="49" charset="-122"/>
      <p:regular r:id="rId154"/>
    </p:embeddedFont>
    <p:embeddedFont>
      <p:font typeface="华文细黑" panose="02010600040101010101" pitchFamily="2" charset="-122"/>
      <p:regular r:id="rId155"/>
    </p:embeddedFont>
    <p:embeddedFont>
      <p:font typeface="Gill Sans MT" panose="020B0502020104020203" pitchFamily="34" charset="0"/>
      <p:regular r:id="rId156"/>
      <p:bold r:id="rId157"/>
      <p:italic r:id="rId158"/>
      <p:boldItalic r:id="rId159"/>
    </p:embeddedFont>
    <p:embeddedFont>
      <p:font typeface="微软雅黑" panose="020B0503020204020204" pitchFamily="34" charset="-122"/>
      <p:regular r:id="rId160"/>
      <p:bold r:id="rId161"/>
    </p:embeddedFont>
    <p:embeddedFont>
      <p:font typeface="新細明體" panose="02020500000000000000" pitchFamily="18" charset="-120"/>
      <p:regular r:id="rId16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9402A91-D52F-4377-B642-5948C9705AC3}">
          <p14:sldIdLst>
            <p14:sldId id="291"/>
            <p14:sldId id="461"/>
          </p14:sldIdLst>
        </p14:section>
        <p14:section name="领域驱动设计简介" id="{C599241C-0042-4301-BD47-75B704E34DA3}">
          <p14:sldIdLst>
            <p14:sldId id="554"/>
            <p14:sldId id="589"/>
            <p14:sldId id="592"/>
            <p14:sldId id="605"/>
            <p14:sldId id="595"/>
            <p14:sldId id="494"/>
            <p14:sldId id="596"/>
            <p14:sldId id="597"/>
            <p14:sldId id="598"/>
            <p14:sldId id="593"/>
            <p14:sldId id="594"/>
            <p14:sldId id="626"/>
            <p14:sldId id="662"/>
          </p14:sldIdLst>
        </p14:section>
        <p14:section name="领域通用语言" id="{E6842CA8-0F88-4D33-9804-DE44E9007B35}">
          <p14:sldIdLst>
            <p14:sldId id="610"/>
            <p14:sldId id="616"/>
            <p14:sldId id="622"/>
            <p14:sldId id="615"/>
            <p14:sldId id="623"/>
            <p14:sldId id="613"/>
            <p14:sldId id="617"/>
            <p14:sldId id="618"/>
            <p14:sldId id="620"/>
            <p14:sldId id="621"/>
            <p14:sldId id="614"/>
            <p14:sldId id="624"/>
            <p14:sldId id="625"/>
            <p14:sldId id="627"/>
            <p14:sldId id="608"/>
            <p14:sldId id="683"/>
            <p14:sldId id="682"/>
            <p14:sldId id="688"/>
            <p14:sldId id="685"/>
            <p14:sldId id="686"/>
            <p14:sldId id="684"/>
            <p14:sldId id="687"/>
            <p14:sldId id="628"/>
          </p14:sldIdLst>
        </p14:section>
        <p14:section name="领域驱动设计的构造块" id="{93A7164D-0D11-47CE-A97E-63519FFB7DB8}">
          <p14:sldIdLst>
            <p14:sldId id="611"/>
            <p14:sldId id="603"/>
            <p14:sldId id="561"/>
            <p14:sldId id="631"/>
            <p14:sldId id="635"/>
            <p14:sldId id="632"/>
            <p14:sldId id="634"/>
            <p14:sldId id="718"/>
            <p14:sldId id="730"/>
            <p14:sldId id="636"/>
            <p14:sldId id="633"/>
            <p14:sldId id="637"/>
            <p14:sldId id="639"/>
            <p14:sldId id="640"/>
            <p14:sldId id="641"/>
            <p14:sldId id="642"/>
          </p14:sldIdLst>
        </p14:section>
        <p14:section name="领域驱动设计编程实践" id="{548ED0FD-8BD1-45E7-8321-AFBEFDAA4C8D}">
          <p14:sldIdLst>
            <p14:sldId id="645"/>
            <p14:sldId id="630"/>
            <p14:sldId id="647"/>
            <p14:sldId id="646"/>
            <p14:sldId id="648"/>
            <p14:sldId id="660"/>
            <p14:sldId id="649"/>
            <p14:sldId id="655"/>
            <p14:sldId id="650"/>
            <p14:sldId id="651"/>
            <p14:sldId id="652"/>
            <p14:sldId id="659"/>
            <p14:sldId id="680"/>
            <p14:sldId id="681"/>
            <p14:sldId id="703"/>
            <p14:sldId id="704"/>
            <p14:sldId id="705"/>
            <p14:sldId id="689"/>
            <p14:sldId id="691"/>
            <p14:sldId id="694"/>
            <p14:sldId id="696"/>
            <p14:sldId id="697"/>
            <p14:sldId id="701"/>
            <p14:sldId id="698"/>
            <p14:sldId id="699"/>
            <p14:sldId id="702"/>
            <p14:sldId id="692"/>
            <p14:sldId id="706"/>
            <p14:sldId id="707"/>
            <p14:sldId id="708"/>
            <p14:sldId id="709"/>
            <p14:sldId id="710"/>
            <p14:sldId id="711"/>
            <p14:sldId id="713"/>
            <p14:sldId id="712"/>
            <p14:sldId id="578"/>
            <p14:sldId id="714"/>
            <p14:sldId id="716"/>
            <p14:sldId id="653"/>
            <p14:sldId id="715"/>
            <p14:sldId id="717"/>
            <p14:sldId id="736"/>
            <p14:sldId id="739"/>
            <p14:sldId id="740"/>
            <p14:sldId id="741"/>
            <p14:sldId id="742"/>
            <p14:sldId id="743"/>
            <p14:sldId id="721"/>
            <p14:sldId id="729"/>
            <p14:sldId id="643"/>
            <p14:sldId id="722"/>
            <p14:sldId id="723"/>
            <p14:sldId id="724"/>
            <p14:sldId id="725"/>
            <p14:sldId id="726"/>
            <p14:sldId id="737"/>
            <p14:sldId id="748"/>
            <p14:sldId id="745"/>
            <p14:sldId id="738"/>
            <p14:sldId id="746"/>
            <p14:sldId id="747"/>
          </p14:sldIdLst>
        </p14:section>
        <p14:section name="CQRS架构" id="{C450C16E-00FB-494B-9163-925E806D5673}">
          <p14:sldIdLst>
            <p14:sldId id="661"/>
            <p14:sldId id="666"/>
            <p14:sldId id="667"/>
            <p14:sldId id="668"/>
            <p14:sldId id="672"/>
            <p14:sldId id="677"/>
            <p14:sldId id="678"/>
            <p14:sldId id="679"/>
            <p14:sldId id="673"/>
            <p14:sldId id="675"/>
            <p14:sldId id="669"/>
            <p14:sldId id="670"/>
            <p14:sldId id="671"/>
            <p14:sldId id="719"/>
            <p14:sldId id="556"/>
            <p14:sldId id="663"/>
            <p14:sldId id="665"/>
          </p14:sldIdLst>
        </p14:section>
        <p14:section name="模型驱动开发" id="{2E939756-4B9E-4D48-BB9C-65496ED7B54F}">
          <p14:sldIdLst>
            <p14:sldId id="720"/>
            <p14:sldId id="727"/>
            <p14:sldId id="570"/>
            <p14:sldId id="571"/>
            <p14:sldId id="731"/>
            <p14:sldId id="732"/>
            <p14:sldId id="734"/>
            <p14:sldId id="733"/>
            <p14:sldId id="735"/>
            <p14:sldId id="259"/>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xu" initials="x" lastIdx="6"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1" autoAdjust="0"/>
    <p:restoredTop sz="97836" autoAdjust="0"/>
  </p:normalViewPr>
  <p:slideViewPr>
    <p:cSldViewPr>
      <p:cViewPr>
        <p:scale>
          <a:sx n="90" d="100"/>
          <a:sy n="90" d="100"/>
        </p:scale>
        <p:origin x="-834" y="144"/>
      </p:cViewPr>
      <p:guideLst>
        <p:guide orient="horz" pos="2160"/>
        <p:guide pos="2880"/>
      </p:guideLst>
    </p:cSldViewPr>
  </p:slideViewPr>
  <p:outlineViewPr>
    <p:cViewPr>
      <p:scale>
        <a:sx n="33" d="100"/>
        <a:sy n="33" d="100"/>
      </p:scale>
      <p:origin x="0" y="285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font" Target="fonts/font7.fntdata"/><Relationship Id="rId159" Type="http://schemas.openxmlformats.org/officeDocument/2006/relationships/font" Target="fonts/font12.fntdata"/><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font" Target="fonts/font2.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font" Target="fonts/font13.fntdata"/><Relationship Id="rId16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font" Target="fonts/font3.fntdata"/><Relationship Id="rId155" Type="http://schemas.openxmlformats.org/officeDocument/2006/relationships/font" Target="fonts/font8.fntdata"/><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font" Target="fonts/font14.fntdata"/><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font" Target="fonts/font1.fntdata"/><Relationship Id="rId151" Type="http://schemas.openxmlformats.org/officeDocument/2006/relationships/font" Target="fonts/font4.fntdata"/><Relationship Id="rId156" Type="http://schemas.openxmlformats.org/officeDocument/2006/relationships/font" Target="fonts/font9.fntdata"/><Relationship Id="rId16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font" Target="fonts/font15.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font" Target="fonts/font10.fntdata"/><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font" Target="fonts/font5.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commentAuthors" Target="commentAuthor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DE4ABA-84F3-4166-BF3B-713EA6FF885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9095D4A4-D73C-4DFA-B226-85970C87DEAA}">
      <dgm:prSet phldrT="[文本]"/>
      <dgm:spPr/>
      <dgm:t>
        <a:bodyPr/>
        <a:lstStyle/>
        <a:p>
          <a:r>
            <a:rPr lang="zh-CN" altLang="en-US" dirty="0" smtClean="0"/>
            <a:t>分层架构</a:t>
          </a:r>
          <a:endParaRPr lang="zh-CN" altLang="en-US" dirty="0"/>
        </a:p>
      </dgm:t>
    </dgm:pt>
    <dgm:pt modelId="{60278CCE-0B6D-4883-978E-D7076D6A7463}" type="parTrans" cxnId="{0AFD0D5C-6C25-4E08-9D2A-50BA8061DF0B}">
      <dgm:prSet/>
      <dgm:spPr/>
      <dgm:t>
        <a:bodyPr/>
        <a:lstStyle/>
        <a:p>
          <a:endParaRPr lang="zh-CN" altLang="en-US"/>
        </a:p>
      </dgm:t>
    </dgm:pt>
    <dgm:pt modelId="{BAA1167F-AE38-4321-9FD0-1385E4D6A492}" type="sibTrans" cxnId="{0AFD0D5C-6C25-4E08-9D2A-50BA8061DF0B}">
      <dgm:prSet/>
      <dgm:spPr/>
      <dgm:t>
        <a:bodyPr/>
        <a:lstStyle/>
        <a:p>
          <a:endParaRPr lang="zh-CN" altLang="en-US"/>
        </a:p>
      </dgm:t>
    </dgm:pt>
    <dgm:pt modelId="{C5079997-A33A-4941-B409-45BFAFAD5F5A}">
      <dgm:prSet phldrT="[文本]"/>
      <dgm:spPr/>
      <dgm:t>
        <a:bodyPr/>
        <a:lstStyle/>
        <a:p>
          <a:r>
            <a:rPr lang="zh-CN" altLang="en-US" dirty="0" smtClean="0"/>
            <a:t>复用</a:t>
          </a:r>
          <a:endParaRPr lang="zh-CN" altLang="en-US" dirty="0"/>
        </a:p>
      </dgm:t>
    </dgm:pt>
    <dgm:pt modelId="{7CB174CB-ADA3-47BD-8BC3-57D077217461}" type="parTrans" cxnId="{31AF8B4A-4310-4C05-83A1-620F0062D4C3}">
      <dgm:prSet/>
      <dgm:spPr/>
      <dgm:t>
        <a:bodyPr/>
        <a:lstStyle/>
        <a:p>
          <a:endParaRPr lang="zh-CN" altLang="en-US"/>
        </a:p>
      </dgm:t>
    </dgm:pt>
    <dgm:pt modelId="{9ED641FD-9BF4-43E3-8F76-3CC6D3818168}" type="sibTrans" cxnId="{31AF8B4A-4310-4C05-83A1-620F0062D4C3}">
      <dgm:prSet/>
      <dgm:spPr/>
      <dgm:t>
        <a:bodyPr/>
        <a:lstStyle/>
        <a:p>
          <a:endParaRPr lang="zh-CN" altLang="en-US"/>
        </a:p>
      </dgm:t>
    </dgm:pt>
    <dgm:pt modelId="{571FF69D-7A05-4038-8C61-9F631438F08B}">
      <dgm:prSet phldrT="[文本]"/>
      <dgm:spPr/>
      <dgm:t>
        <a:bodyPr/>
        <a:lstStyle/>
        <a:p>
          <a:r>
            <a:rPr lang="zh-CN" altLang="en-US" dirty="0" smtClean="0"/>
            <a:t>成熟、清晰的分层架构</a:t>
          </a:r>
          <a:endParaRPr lang="zh-CN" altLang="en-US" dirty="0"/>
        </a:p>
      </dgm:t>
    </dgm:pt>
    <dgm:pt modelId="{B8040503-C54E-46E7-B536-DF5FA5A05F3D}" type="parTrans" cxnId="{4AECF31F-5F0F-4906-B9BC-14E65659D583}">
      <dgm:prSet/>
      <dgm:spPr/>
      <dgm:t>
        <a:bodyPr/>
        <a:lstStyle/>
        <a:p>
          <a:endParaRPr lang="zh-CN" altLang="en-US"/>
        </a:p>
      </dgm:t>
    </dgm:pt>
    <dgm:pt modelId="{8D3F1038-6717-4D38-A8E7-58DB95AEC1A9}" type="sibTrans" cxnId="{4AECF31F-5F0F-4906-B9BC-14E65659D583}">
      <dgm:prSet/>
      <dgm:spPr/>
      <dgm:t>
        <a:bodyPr/>
        <a:lstStyle/>
        <a:p>
          <a:endParaRPr lang="zh-CN" altLang="en-US"/>
        </a:p>
      </dgm:t>
    </dgm:pt>
    <dgm:pt modelId="{E75F436F-F56C-4C11-A8FA-A5777C214F37}">
      <dgm:prSet phldrT="[文本]"/>
      <dgm:spPr/>
      <dgm:t>
        <a:bodyPr/>
        <a:lstStyle/>
        <a:p>
          <a:r>
            <a:rPr lang="zh-CN" altLang="en-US" dirty="0" smtClean="0"/>
            <a:t>领域对象与现实世界的业务映射</a:t>
          </a:r>
          <a:endParaRPr lang="zh-CN" altLang="en-US" dirty="0"/>
        </a:p>
      </dgm:t>
    </dgm:pt>
    <dgm:pt modelId="{3DF50043-5264-48F9-8964-EE6889C555EA}" type="parTrans" cxnId="{B13A1213-C096-4280-8ED5-2CEC245E395B}">
      <dgm:prSet/>
      <dgm:spPr/>
      <dgm:t>
        <a:bodyPr/>
        <a:lstStyle/>
        <a:p>
          <a:endParaRPr lang="zh-CN" altLang="en-US"/>
        </a:p>
      </dgm:t>
    </dgm:pt>
    <dgm:pt modelId="{9DBA88D9-92DE-458C-9120-929E1EB879DE}" type="sibTrans" cxnId="{B13A1213-C096-4280-8ED5-2CEC245E395B}">
      <dgm:prSet/>
      <dgm:spPr/>
      <dgm:t>
        <a:bodyPr/>
        <a:lstStyle/>
        <a:p>
          <a:endParaRPr lang="zh-CN" altLang="en-US"/>
        </a:p>
      </dgm:t>
    </dgm:pt>
    <dgm:pt modelId="{650BA962-1D76-4D32-9C7B-FBA5ADEDC6FD}">
      <dgm:prSet phldrT="[文本]"/>
      <dgm:spPr/>
      <dgm:t>
        <a:bodyPr/>
        <a:lstStyle/>
        <a:p>
          <a:r>
            <a:rPr lang="zh-CN" altLang="en-US" dirty="0" smtClean="0"/>
            <a:t>明确的职责划分</a:t>
          </a:r>
          <a:endParaRPr lang="zh-CN" altLang="en-US" dirty="0"/>
        </a:p>
      </dgm:t>
    </dgm:pt>
    <dgm:pt modelId="{1E7A9D19-84B8-485A-B798-C8BB7F129CB7}" type="parTrans" cxnId="{3D3900D9-8FAD-42DE-81AB-04C05630D491}">
      <dgm:prSet/>
      <dgm:spPr/>
      <dgm:t>
        <a:bodyPr/>
        <a:lstStyle/>
        <a:p>
          <a:endParaRPr lang="zh-CN" altLang="en-US"/>
        </a:p>
      </dgm:t>
    </dgm:pt>
    <dgm:pt modelId="{5CA67E85-8068-4C20-9A53-B6505C325E1C}" type="sibTrans" cxnId="{3D3900D9-8FAD-42DE-81AB-04C05630D491}">
      <dgm:prSet/>
      <dgm:spPr/>
      <dgm:t>
        <a:bodyPr/>
        <a:lstStyle/>
        <a:p>
          <a:endParaRPr lang="zh-CN" altLang="en-US"/>
        </a:p>
      </dgm:t>
    </dgm:pt>
    <dgm:pt modelId="{1F547425-E4D1-40E2-8253-7C7DCBCE3F7F}">
      <dgm:prSet phldrT="[文本]"/>
      <dgm:spPr/>
      <dgm:t>
        <a:bodyPr/>
        <a:lstStyle/>
        <a:p>
          <a:r>
            <a:rPr lang="zh-CN" altLang="en-US" dirty="0" smtClean="0"/>
            <a:t>领域对象是核心</a:t>
          </a:r>
          <a:endParaRPr lang="zh-CN" altLang="en-US" dirty="0"/>
        </a:p>
      </dgm:t>
    </dgm:pt>
    <dgm:pt modelId="{268F68D2-914C-4A56-8D60-7E93B539ACDB}" type="parTrans" cxnId="{3F8C55BD-1B37-426D-B97B-3EA041E835AB}">
      <dgm:prSet/>
      <dgm:spPr/>
      <dgm:t>
        <a:bodyPr/>
        <a:lstStyle/>
        <a:p>
          <a:endParaRPr lang="zh-CN" altLang="en-US"/>
        </a:p>
      </dgm:t>
    </dgm:pt>
    <dgm:pt modelId="{A0710B4E-4FC7-457E-8E45-08AC5086E61F}" type="sibTrans" cxnId="{3F8C55BD-1B37-426D-B97B-3EA041E835AB}">
      <dgm:prSet/>
      <dgm:spPr/>
      <dgm:t>
        <a:bodyPr/>
        <a:lstStyle/>
        <a:p>
          <a:endParaRPr lang="zh-CN" altLang="en-US"/>
        </a:p>
      </dgm:t>
    </dgm:pt>
    <dgm:pt modelId="{5A2B7D67-208A-4857-884D-791A6704A2CE}">
      <dgm:prSet phldrT="[文本]"/>
      <dgm:spPr/>
      <dgm:t>
        <a:bodyPr/>
        <a:lstStyle/>
        <a:p>
          <a:r>
            <a:rPr lang="zh-CN" altLang="en-US" dirty="0" smtClean="0"/>
            <a:t>领域对象复用：完整的业务对象描述</a:t>
          </a:r>
          <a:endParaRPr lang="zh-CN" altLang="en-US" dirty="0"/>
        </a:p>
      </dgm:t>
    </dgm:pt>
    <dgm:pt modelId="{B6F55A82-E436-45AC-803A-820DAA7B5292}" type="parTrans" cxnId="{B6AF128D-658B-42BE-AA34-5F20B3CA9912}">
      <dgm:prSet/>
      <dgm:spPr/>
      <dgm:t>
        <a:bodyPr/>
        <a:lstStyle/>
        <a:p>
          <a:endParaRPr lang="zh-CN" altLang="en-US"/>
        </a:p>
      </dgm:t>
    </dgm:pt>
    <dgm:pt modelId="{202D7A6A-2793-4CBB-B19B-A042AEAD094C}" type="sibTrans" cxnId="{B6AF128D-658B-42BE-AA34-5F20B3CA9912}">
      <dgm:prSet/>
      <dgm:spPr/>
      <dgm:t>
        <a:bodyPr/>
        <a:lstStyle/>
        <a:p>
          <a:endParaRPr lang="zh-CN" altLang="en-US"/>
        </a:p>
      </dgm:t>
    </dgm:pt>
    <dgm:pt modelId="{A5D6118E-8BDB-4E49-88A4-9B5CFFD85508}">
      <dgm:prSet phldrT="[文本]"/>
      <dgm:spPr/>
      <dgm:t>
        <a:bodyPr/>
        <a:lstStyle/>
        <a:p>
          <a:r>
            <a:rPr lang="zh-CN" altLang="en-US" dirty="0" smtClean="0"/>
            <a:t>设计复用：设计基于领域对象而非数据库</a:t>
          </a:r>
          <a:endParaRPr lang="zh-CN" altLang="en-US" dirty="0"/>
        </a:p>
      </dgm:t>
    </dgm:pt>
    <dgm:pt modelId="{9830B3CE-C66E-4E84-A54E-904CAA558276}" type="parTrans" cxnId="{3E468FE5-3E03-44F8-8DD6-F902FD875398}">
      <dgm:prSet/>
      <dgm:spPr/>
      <dgm:t>
        <a:bodyPr/>
        <a:lstStyle/>
        <a:p>
          <a:endParaRPr lang="zh-CN" altLang="en-US"/>
        </a:p>
      </dgm:t>
    </dgm:pt>
    <dgm:pt modelId="{4CD67286-1C35-4A11-8DC4-71C3805F7A1D}" type="sibTrans" cxnId="{3E468FE5-3E03-44F8-8DD6-F902FD875398}">
      <dgm:prSet/>
      <dgm:spPr/>
      <dgm:t>
        <a:bodyPr/>
        <a:lstStyle/>
        <a:p>
          <a:endParaRPr lang="zh-CN" altLang="en-US"/>
        </a:p>
      </dgm:t>
    </dgm:pt>
    <dgm:pt modelId="{E4275760-3B0C-4028-B129-9284F517A961}">
      <dgm:prSet phldrT="[文本]"/>
      <dgm:spPr/>
      <dgm:t>
        <a:bodyPr/>
        <a:lstStyle/>
        <a:p>
          <a:r>
            <a:rPr lang="zh-CN" altLang="en-US" dirty="0" smtClean="0"/>
            <a:t>使用场景</a:t>
          </a:r>
          <a:endParaRPr lang="zh-CN" altLang="en-US" dirty="0"/>
        </a:p>
      </dgm:t>
    </dgm:pt>
    <dgm:pt modelId="{09FDC7C5-8CB6-4730-9DF0-15FA40FC0E79}" type="parTrans" cxnId="{E7E35BA9-E928-4023-8A09-3EEEAFD41C7B}">
      <dgm:prSet/>
      <dgm:spPr/>
      <dgm:t>
        <a:bodyPr/>
        <a:lstStyle/>
        <a:p>
          <a:endParaRPr lang="zh-CN" altLang="en-US"/>
        </a:p>
      </dgm:t>
    </dgm:pt>
    <dgm:pt modelId="{B03DD252-2B09-4585-BFAB-752C408BEAA9}" type="sibTrans" cxnId="{E7E35BA9-E928-4023-8A09-3EEEAFD41C7B}">
      <dgm:prSet/>
      <dgm:spPr/>
      <dgm:t>
        <a:bodyPr/>
        <a:lstStyle/>
        <a:p>
          <a:endParaRPr lang="zh-CN" altLang="en-US"/>
        </a:p>
      </dgm:t>
    </dgm:pt>
    <dgm:pt modelId="{EA2C1A9E-5A11-4F05-855E-0CE611F2BE77}">
      <dgm:prSet phldrT="[文本]"/>
      <dgm:spPr/>
      <dgm:t>
        <a:bodyPr/>
        <a:lstStyle/>
        <a:p>
          <a:r>
            <a:rPr lang="zh-CN" altLang="en-US" dirty="0" smtClean="0"/>
            <a:t>具备复杂业务逻辑的软件开发</a:t>
          </a:r>
          <a:endParaRPr lang="zh-CN" altLang="en-US" dirty="0"/>
        </a:p>
      </dgm:t>
    </dgm:pt>
    <dgm:pt modelId="{B6ECB2D8-6658-4562-BA53-2A74EB4A9180}" type="parTrans" cxnId="{8DB6741F-C007-4598-AB6C-BA9A876AC11A}">
      <dgm:prSet/>
      <dgm:spPr/>
      <dgm:t>
        <a:bodyPr/>
        <a:lstStyle/>
        <a:p>
          <a:endParaRPr lang="zh-CN" altLang="en-US"/>
        </a:p>
      </dgm:t>
    </dgm:pt>
    <dgm:pt modelId="{086D0409-A32B-4453-92CC-8744F5D6CCD6}" type="sibTrans" cxnId="{8DB6741F-C007-4598-AB6C-BA9A876AC11A}">
      <dgm:prSet/>
      <dgm:spPr/>
      <dgm:t>
        <a:bodyPr/>
        <a:lstStyle/>
        <a:p>
          <a:endParaRPr lang="zh-CN" altLang="en-US"/>
        </a:p>
      </dgm:t>
    </dgm:pt>
    <dgm:pt modelId="{2B8C09FE-DAD9-4ECC-9919-87FFB0B04F2F}">
      <dgm:prSet phldrT="[文本]"/>
      <dgm:spPr/>
      <dgm:t>
        <a:bodyPr/>
        <a:lstStyle/>
        <a:p>
          <a:r>
            <a:rPr lang="zh-CN" altLang="en-US" dirty="0" smtClean="0"/>
            <a:t>对设计和开发人员要求较高</a:t>
          </a:r>
          <a:endParaRPr lang="zh-CN" altLang="en-US" dirty="0"/>
        </a:p>
      </dgm:t>
    </dgm:pt>
    <dgm:pt modelId="{9F84F8D7-0C3F-45CF-AE8E-DE8DDCCF9C9A}" type="parTrans" cxnId="{AF7FF3CD-E38F-49B2-9E5F-BDFA82F407EE}">
      <dgm:prSet/>
      <dgm:spPr/>
      <dgm:t>
        <a:bodyPr/>
        <a:lstStyle/>
        <a:p>
          <a:endParaRPr lang="zh-CN" altLang="en-US"/>
        </a:p>
      </dgm:t>
    </dgm:pt>
    <dgm:pt modelId="{C5FB48E2-9EC7-4153-8F7C-97098FECED70}" type="sibTrans" cxnId="{AF7FF3CD-E38F-49B2-9E5F-BDFA82F407EE}">
      <dgm:prSet/>
      <dgm:spPr/>
      <dgm:t>
        <a:bodyPr/>
        <a:lstStyle/>
        <a:p>
          <a:endParaRPr lang="zh-CN" altLang="en-US"/>
        </a:p>
      </dgm:t>
    </dgm:pt>
    <dgm:pt modelId="{1FFBF6F1-139D-453D-A198-0D541FAA04C8}">
      <dgm:prSet phldrT="[文本]"/>
      <dgm:spPr/>
      <dgm:t>
        <a:bodyPr/>
        <a:lstStyle/>
        <a:p>
          <a:r>
            <a:rPr lang="zh-CN" altLang="en-US" dirty="0" smtClean="0"/>
            <a:t>不适用普通</a:t>
          </a:r>
          <a:r>
            <a:rPr lang="en-US" altLang="zh-CN" dirty="0" smtClean="0"/>
            <a:t>CRUD</a:t>
          </a:r>
          <a:r>
            <a:rPr lang="zh-CN" altLang="en-US" dirty="0" smtClean="0"/>
            <a:t>的业务</a:t>
          </a:r>
          <a:endParaRPr lang="zh-CN" altLang="en-US" dirty="0"/>
        </a:p>
      </dgm:t>
    </dgm:pt>
    <dgm:pt modelId="{73FBBEA7-092C-4704-A08B-E0C6C309A9F1}" type="parTrans" cxnId="{38CE116D-B664-4716-B0A9-12A5731C197B}">
      <dgm:prSet/>
      <dgm:spPr/>
      <dgm:t>
        <a:bodyPr/>
        <a:lstStyle/>
        <a:p>
          <a:endParaRPr lang="zh-CN" altLang="en-US"/>
        </a:p>
      </dgm:t>
    </dgm:pt>
    <dgm:pt modelId="{EC1C360C-71BD-4451-8E7D-D0E3B7807C58}" type="sibTrans" cxnId="{38CE116D-B664-4716-B0A9-12A5731C197B}">
      <dgm:prSet/>
      <dgm:spPr/>
      <dgm:t>
        <a:bodyPr/>
        <a:lstStyle/>
        <a:p>
          <a:endParaRPr lang="zh-CN" altLang="en-US"/>
        </a:p>
      </dgm:t>
    </dgm:pt>
    <dgm:pt modelId="{D6C3DEA3-A88B-43BE-BEE4-B81E3A96BBC7}">
      <dgm:prSet phldrT="[文本]"/>
      <dgm:spPr/>
      <dgm:t>
        <a:bodyPr/>
        <a:lstStyle/>
        <a:p>
          <a:r>
            <a:rPr lang="zh-CN" altLang="en-US" dirty="0" smtClean="0"/>
            <a:t>软件的维护性和扩展性良好 </a:t>
          </a:r>
          <a:r>
            <a:rPr lang="en-US" altLang="zh-CN" dirty="0" smtClean="0"/>
            <a:t>(Testable)</a:t>
          </a:r>
          <a:endParaRPr lang="zh-CN" altLang="en-US" dirty="0"/>
        </a:p>
      </dgm:t>
    </dgm:pt>
    <dgm:pt modelId="{6E6C9463-CD71-4E0B-A573-4FF0690463DC}" type="parTrans" cxnId="{DD422DB5-E8DB-4C78-A1D2-C57BDF403E5C}">
      <dgm:prSet/>
      <dgm:spPr/>
      <dgm:t>
        <a:bodyPr/>
        <a:lstStyle/>
        <a:p>
          <a:endParaRPr lang="zh-CN" altLang="en-US"/>
        </a:p>
      </dgm:t>
    </dgm:pt>
    <dgm:pt modelId="{02C016BB-0302-4E00-8E7C-1DEAA8527557}" type="sibTrans" cxnId="{DD422DB5-E8DB-4C78-A1D2-C57BDF403E5C}">
      <dgm:prSet/>
      <dgm:spPr/>
      <dgm:t>
        <a:bodyPr/>
        <a:lstStyle/>
        <a:p>
          <a:endParaRPr lang="zh-CN" altLang="en-US"/>
        </a:p>
      </dgm:t>
    </dgm:pt>
    <dgm:pt modelId="{32485611-1686-4D78-8695-6D123B16E20B}" type="pres">
      <dgm:prSet presAssocID="{97DE4ABA-84F3-4166-BF3B-713EA6FF885D}" presName="linear" presStyleCnt="0">
        <dgm:presLayoutVars>
          <dgm:dir/>
          <dgm:animLvl val="lvl"/>
          <dgm:resizeHandles val="exact"/>
        </dgm:presLayoutVars>
      </dgm:prSet>
      <dgm:spPr/>
      <dgm:t>
        <a:bodyPr/>
        <a:lstStyle/>
        <a:p>
          <a:endParaRPr lang="zh-CN" altLang="en-US"/>
        </a:p>
      </dgm:t>
    </dgm:pt>
    <dgm:pt modelId="{F6E7BA86-7FE0-4534-B98D-200043D38723}" type="pres">
      <dgm:prSet presAssocID="{9095D4A4-D73C-4DFA-B226-85970C87DEAA}" presName="parentLin" presStyleCnt="0"/>
      <dgm:spPr/>
    </dgm:pt>
    <dgm:pt modelId="{0DEA4A44-6AE0-44EA-AB60-77ADA15197A1}" type="pres">
      <dgm:prSet presAssocID="{9095D4A4-D73C-4DFA-B226-85970C87DEAA}" presName="parentLeftMargin" presStyleLbl="node1" presStyleIdx="0" presStyleCnt="3"/>
      <dgm:spPr/>
      <dgm:t>
        <a:bodyPr/>
        <a:lstStyle/>
        <a:p>
          <a:endParaRPr lang="zh-CN" altLang="en-US"/>
        </a:p>
      </dgm:t>
    </dgm:pt>
    <dgm:pt modelId="{0CD69E03-EB57-4A78-8256-E6E93F0B00DF}" type="pres">
      <dgm:prSet presAssocID="{9095D4A4-D73C-4DFA-B226-85970C87DEAA}" presName="parentText" presStyleLbl="node1" presStyleIdx="0" presStyleCnt="3">
        <dgm:presLayoutVars>
          <dgm:chMax val="0"/>
          <dgm:bulletEnabled val="1"/>
        </dgm:presLayoutVars>
      </dgm:prSet>
      <dgm:spPr/>
      <dgm:t>
        <a:bodyPr/>
        <a:lstStyle/>
        <a:p>
          <a:endParaRPr lang="zh-CN" altLang="en-US"/>
        </a:p>
      </dgm:t>
    </dgm:pt>
    <dgm:pt modelId="{6E98FAC9-3CC0-4FB8-BED3-C764DDC721CC}" type="pres">
      <dgm:prSet presAssocID="{9095D4A4-D73C-4DFA-B226-85970C87DEAA}" presName="negativeSpace" presStyleCnt="0"/>
      <dgm:spPr/>
    </dgm:pt>
    <dgm:pt modelId="{DF3FCEDB-AC65-4FC9-8122-99DCD8A85A60}" type="pres">
      <dgm:prSet presAssocID="{9095D4A4-D73C-4DFA-B226-85970C87DEAA}" presName="childText" presStyleLbl="conFgAcc1" presStyleIdx="0" presStyleCnt="3">
        <dgm:presLayoutVars>
          <dgm:bulletEnabled val="1"/>
        </dgm:presLayoutVars>
      </dgm:prSet>
      <dgm:spPr/>
      <dgm:t>
        <a:bodyPr/>
        <a:lstStyle/>
        <a:p>
          <a:endParaRPr lang="zh-CN" altLang="en-US"/>
        </a:p>
      </dgm:t>
    </dgm:pt>
    <dgm:pt modelId="{B70010AC-3459-4AF7-B72C-4B6DF514FFEE}" type="pres">
      <dgm:prSet presAssocID="{BAA1167F-AE38-4321-9FD0-1385E4D6A492}" presName="spaceBetweenRectangles" presStyleCnt="0"/>
      <dgm:spPr/>
    </dgm:pt>
    <dgm:pt modelId="{6BC6B2D3-EA1F-4CB5-A081-9FCC89FCB17D}" type="pres">
      <dgm:prSet presAssocID="{C5079997-A33A-4941-B409-45BFAFAD5F5A}" presName="parentLin" presStyleCnt="0"/>
      <dgm:spPr/>
    </dgm:pt>
    <dgm:pt modelId="{2DF6CEE6-55C7-4943-82A6-DC72C8EE67A3}" type="pres">
      <dgm:prSet presAssocID="{C5079997-A33A-4941-B409-45BFAFAD5F5A}" presName="parentLeftMargin" presStyleLbl="node1" presStyleIdx="0" presStyleCnt="3"/>
      <dgm:spPr/>
      <dgm:t>
        <a:bodyPr/>
        <a:lstStyle/>
        <a:p>
          <a:endParaRPr lang="zh-CN" altLang="en-US"/>
        </a:p>
      </dgm:t>
    </dgm:pt>
    <dgm:pt modelId="{CCB0BD57-AEE9-4DCC-BB0B-D36D8D17A52B}" type="pres">
      <dgm:prSet presAssocID="{C5079997-A33A-4941-B409-45BFAFAD5F5A}" presName="parentText" presStyleLbl="node1" presStyleIdx="1" presStyleCnt="3">
        <dgm:presLayoutVars>
          <dgm:chMax val="0"/>
          <dgm:bulletEnabled val="1"/>
        </dgm:presLayoutVars>
      </dgm:prSet>
      <dgm:spPr/>
      <dgm:t>
        <a:bodyPr/>
        <a:lstStyle/>
        <a:p>
          <a:endParaRPr lang="zh-CN" altLang="en-US"/>
        </a:p>
      </dgm:t>
    </dgm:pt>
    <dgm:pt modelId="{8C4680E7-E3F4-486C-BE6A-7381E1FF57FD}" type="pres">
      <dgm:prSet presAssocID="{C5079997-A33A-4941-B409-45BFAFAD5F5A}" presName="negativeSpace" presStyleCnt="0"/>
      <dgm:spPr/>
    </dgm:pt>
    <dgm:pt modelId="{784FBE1F-3B4E-4BB7-947B-E496E61F170F}" type="pres">
      <dgm:prSet presAssocID="{C5079997-A33A-4941-B409-45BFAFAD5F5A}" presName="childText" presStyleLbl="conFgAcc1" presStyleIdx="1" presStyleCnt="3">
        <dgm:presLayoutVars>
          <dgm:bulletEnabled val="1"/>
        </dgm:presLayoutVars>
      </dgm:prSet>
      <dgm:spPr/>
      <dgm:t>
        <a:bodyPr/>
        <a:lstStyle/>
        <a:p>
          <a:endParaRPr lang="zh-CN" altLang="en-US"/>
        </a:p>
      </dgm:t>
    </dgm:pt>
    <dgm:pt modelId="{B45391FA-E872-4BF3-A8A7-77B9CBD5FF46}" type="pres">
      <dgm:prSet presAssocID="{9ED641FD-9BF4-43E3-8F76-3CC6D3818168}" presName="spaceBetweenRectangles" presStyleCnt="0"/>
      <dgm:spPr/>
    </dgm:pt>
    <dgm:pt modelId="{AEF3CFB3-2D51-463A-8330-9217442EF2B8}" type="pres">
      <dgm:prSet presAssocID="{E4275760-3B0C-4028-B129-9284F517A961}" presName="parentLin" presStyleCnt="0"/>
      <dgm:spPr/>
    </dgm:pt>
    <dgm:pt modelId="{37A1664B-F3AD-44EF-83E7-C4A46B96EDBF}" type="pres">
      <dgm:prSet presAssocID="{E4275760-3B0C-4028-B129-9284F517A961}" presName="parentLeftMargin" presStyleLbl="node1" presStyleIdx="1" presStyleCnt="3"/>
      <dgm:spPr/>
      <dgm:t>
        <a:bodyPr/>
        <a:lstStyle/>
        <a:p>
          <a:endParaRPr lang="zh-CN" altLang="en-US"/>
        </a:p>
      </dgm:t>
    </dgm:pt>
    <dgm:pt modelId="{68CE2967-7BCD-4372-BD7E-AD74FA804977}" type="pres">
      <dgm:prSet presAssocID="{E4275760-3B0C-4028-B129-9284F517A961}" presName="parentText" presStyleLbl="node1" presStyleIdx="2" presStyleCnt="3">
        <dgm:presLayoutVars>
          <dgm:chMax val="0"/>
          <dgm:bulletEnabled val="1"/>
        </dgm:presLayoutVars>
      </dgm:prSet>
      <dgm:spPr/>
      <dgm:t>
        <a:bodyPr/>
        <a:lstStyle/>
        <a:p>
          <a:endParaRPr lang="zh-CN" altLang="en-US"/>
        </a:p>
      </dgm:t>
    </dgm:pt>
    <dgm:pt modelId="{37D42FE8-15ED-4E77-9CFE-634E589C1AA3}" type="pres">
      <dgm:prSet presAssocID="{E4275760-3B0C-4028-B129-9284F517A961}" presName="negativeSpace" presStyleCnt="0"/>
      <dgm:spPr/>
    </dgm:pt>
    <dgm:pt modelId="{10B88598-7459-446A-981A-3D7AE170CA3C}" type="pres">
      <dgm:prSet presAssocID="{E4275760-3B0C-4028-B129-9284F517A961}" presName="childText" presStyleLbl="conFgAcc1" presStyleIdx="2" presStyleCnt="3">
        <dgm:presLayoutVars>
          <dgm:bulletEnabled val="1"/>
        </dgm:presLayoutVars>
      </dgm:prSet>
      <dgm:spPr/>
      <dgm:t>
        <a:bodyPr/>
        <a:lstStyle/>
        <a:p>
          <a:endParaRPr lang="zh-CN" altLang="en-US"/>
        </a:p>
      </dgm:t>
    </dgm:pt>
  </dgm:ptLst>
  <dgm:cxnLst>
    <dgm:cxn modelId="{ACB34B76-979D-44C8-AAFB-411358B85269}" type="presOf" srcId="{9095D4A4-D73C-4DFA-B226-85970C87DEAA}" destId="{0CD69E03-EB57-4A78-8256-E6E93F0B00DF}" srcOrd="1" destOrd="0" presId="urn:microsoft.com/office/officeart/2005/8/layout/list1"/>
    <dgm:cxn modelId="{7FF7EECF-09C2-4191-B023-C35AE04CB787}" type="presOf" srcId="{1FFBF6F1-139D-453D-A198-0D541FAA04C8}" destId="{10B88598-7459-446A-981A-3D7AE170CA3C}" srcOrd="0" destOrd="2" presId="urn:microsoft.com/office/officeart/2005/8/layout/list1"/>
    <dgm:cxn modelId="{8DD55E57-4647-40CB-95E2-5F8A0F1D5E04}" type="presOf" srcId="{E75F436F-F56C-4C11-A8FA-A5777C214F37}" destId="{DF3FCEDB-AC65-4FC9-8122-99DCD8A85A60}" srcOrd="0" destOrd="1" presId="urn:microsoft.com/office/officeart/2005/8/layout/list1"/>
    <dgm:cxn modelId="{BFBA61D2-353B-4B7D-8E14-4186F23A6765}" type="presOf" srcId="{C5079997-A33A-4941-B409-45BFAFAD5F5A}" destId="{CCB0BD57-AEE9-4DCC-BB0B-D36D8D17A52B}" srcOrd="1" destOrd="0" presId="urn:microsoft.com/office/officeart/2005/8/layout/list1"/>
    <dgm:cxn modelId="{4AECF31F-5F0F-4906-B9BC-14E65659D583}" srcId="{9095D4A4-D73C-4DFA-B226-85970C87DEAA}" destId="{571FF69D-7A05-4038-8C61-9F631438F08B}" srcOrd="0" destOrd="0" parTransId="{B8040503-C54E-46E7-B536-DF5FA5A05F3D}" sibTransId="{8D3F1038-6717-4D38-A8E7-58DB95AEC1A9}"/>
    <dgm:cxn modelId="{3E468FE5-3E03-44F8-8DD6-F902FD875398}" srcId="{C5079997-A33A-4941-B409-45BFAFAD5F5A}" destId="{A5D6118E-8BDB-4E49-88A4-9B5CFFD85508}" srcOrd="2" destOrd="0" parTransId="{9830B3CE-C66E-4E84-A54E-904CAA558276}" sibTransId="{4CD67286-1C35-4A11-8DC4-71C3805F7A1D}"/>
    <dgm:cxn modelId="{CE5334E6-022B-4A87-9293-940C70E576D4}" type="presOf" srcId="{D6C3DEA3-A88B-43BE-BEE4-B81E3A96BBC7}" destId="{10B88598-7459-446A-981A-3D7AE170CA3C}" srcOrd="0" destOrd="3" presId="urn:microsoft.com/office/officeart/2005/8/layout/list1"/>
    <dgm:cxn modelId="{3D1FB858-661C-431C-8F4B-49BDA9878832}" type="presOf" srcId="{9095D4A4-D73C-4DFA-B226-85970C87DEAA}" destId="{0DEA4A44-6AE0-44EA-AB60-77ADA15197A1}" srcOrd="0" destOrd="0" presId="urn:microsoft.com/office/officeart/2005/8/layout/list1"/>
    <dgm:cxn modelId="{2B92B7D3-22DE-4102-9CA1-91318F58423D}" type="presOf" srcId="{1F547425-E4D1-40E2-8253-7C7DCBCE3F7F}" destId="{784FBE1F-3B4E-4BB7-947B-E496E61F170F}" srcOrd="0" destOrd="0" presId="urn:microsoft.com/office/officeart/2005/8/layout/list1"/>
    <dgm:cxn modelId="{B13A1213-C096-4280-8ED5-2CEC245E395B}" srcId="{9095D4A4-D73C-4DFA-B226-85970C87DEAA}" destId="{E75F436F-F56C-4C11-A8FA-A5777C214F37}" srcOrd="1" destOrd="0" parTransId="{3DF50043-5264-48F9-8964-EE6889C555EA}" sibTransId="{9DBA88D9-92DE-458C-9120-929E1EB879DE}"/>
    <dgm:cxn modelId="{31AF8B4A-4310-4C05-83A1-620F0062D4C3}" srcId="{97DE4ABA-84F3-4166-BF3B-713EA6FF885D}" destId="{C5079997-A33A-4941-B409-45BFAFAD5F5A}" srcOrd="1" destOrd="0" parTransId="{7CB174CB-ADA3-47BD-8BC3-57D077217461}" sibTransId="{9ED641FD-9BF4-43E3-8F76-3CC6D3818168}"/>
    <dgm:cxn modelId="{AF7FF3CD-E38F-49B2-9E5F-BDFA82F407EE}" srcId="{E4275760-3B0C-4028-B129-9284F517A961}" destId="{2B8C09FE-DAD9-4ECC-9919-87FFB0B04F2F}" srcOrd="1" destOrd="0" parTransId="{9F84F8D7-0C3F-45CF-AE8E-DE8DDCCF9C9A}" sibTransId="{C5FB48E2-9EC7-4153-8F7C-97098FECED70}"/>
    <dgm:cxn modelId="{99D74F52-B17D-4E9B-8A9C-FADF9037574D}" type="presOf" srcId="{2B8C09FE-DAD9-4ECC-9919-87FFB0B04F2F}" destId="{10B88598-7459-446A-981A-3D7AE170CA3C}" srcOrd="0" destOrd="1" presId="urn:microsoft.com/office/officeart/2005/8/layout/list1"/>
    <dgm:cxn modelId="{E0BB5B85-5EDB-4289-BA50-86A74B519D8B}" type="presOf" srcId="{5A2B7D67-208A-4857-884D-791A6704A2CE}" destId="{784FBE1F-3B4E-4BB7-947B-E496E61F170F}" srcOrd="0" destOrd="1" presId="urn:microsoft.com/office/officeart/2005/8/layout/list1"/>
    <dgm:cxn modelId="{E7E35BA9-E928-4023-8A09-3EEEAFD41C7B}" srcId="{97DE4ABA-84F3-4166-BF3B-713EA6FF885D}" destId="{E4275760-3B0C-4028-B129-9284F517A961}" srcOrd="2" destOrd="0" parTransId="{09FDC7C5-8CB6-4730-9DF0-15FA40FC0E79}" sibTransId="{B03DD252-2B09-4585-BFAB-752C408BEAA9}"/>
    <dgm:cxn modelId="{3D3900D9-8FAD-42DE-81AB-04C05630D491}" srcId="{9095D4A4-D73C-4DFA-B226-85970C87DEAA}" destId="{650BA962-1D76-4D32-9C7B-FBA5ADEDC6FD}" srcOrd="2" destOrd="0" parTransId="{1E7A9D19-84B8-485A-B798-C8BB7F129CB7}" sibTransId="{5CA67E85-8068-4C20-9A53-B6505C325E1C}"/>
    <dgm:cxn modelId="{3F8C55BD-1B37-426D-B97B-3EA041E835AB}" srcId="{C5079997-A33A-4941-B409-45BFAFAD5F5A}" destId="{1F547425-E4D1-40E2-8253-7C7DCBCE3F7F}" srcOrd="0" destOrd="0" parTransId="{268F68D2-914C-4A56-8D60-7E93B539ACDB}" sibTransId="{A0710B4E-4FC7-457E-8E45-08AC5086E61F}"/>
    <dgm:cxn modelId="{924272B8-E720-46FA-8DDE-07454252C6F5}" type="presOf" srcId="{A5D6118E-8BDB-4E49-88A4-9B5CFFD85508}" destId="{784FBE1F-3B4E-4BB7-947B-E496E61F170F}" srcOrd="0" destOrd="2" presId="urn:microsoft.com/office/officeart/2005/8/layout/list1"/>
    <dgm:cxn modelId="{82B6F724-FD91-4B27-804C-0065962F95D3}" type="presOf" srcId="{571FF69D-7A05-4038-8C61-9F631438F08B}" destId="{DF3FCEDB-AC65-4FC9-8122-99DCD8A85A60}" srcOrd="0" destOrd="0" presId="urn:microsoft.com/office/officeart/2005/8/layout/list1"/>
    <dgm:cxn modelId="{0B38857D-27FD-4E78-BD76-EFBF8D44A5F2}" type="presOf" srcId="{C5079997-A33A-4941-B409-45BFAFAD5F5A}" destId="{2DF6CEE6-55C7-4943-82A6-DC72C8EE67A3}" srcOrd="0" destOrd="0" presId="urn:microsoft.com/office/officeart/2005/8/layout/list1"/>
    <dgm:cxn modelId="{B6AF128D-658B-42BE-AA34-5F20B3CA9912}" srcId="{C5079997-A33A-4941-B409-45BFAFAD5F5A}" destId="{5A2B7D67-208A-4857-884D-791A6704A2CE}" srcOrd="1" destOrd="0" parTransId="{B6F55A82-E436-45AC-803A-820DAA7B5292}" sibTransId="{202D7A6A-2793-4CBB-B19B-A042AEAD094C}"/>
    <dgm:cxn modelId="{DD422DB5-E8DB-4C78-A1D2-C57BDF403E5C}" srcId="{E4275760-3B0C-4028-B129-9284F517A961}" destId="{D6C3DEA3-A88B-43BE-BEE4-B81E3A96BBC7}" srcOrd="3" destOrd="0" parTransId="{6E6C9463-CD71-4E0B-A573-4FF0690463DC}" sibTransId="{02C016BB-0302-4E00-8E7C-1DEAA8527557}"/>
    <dgm:cxn modelId="{9C1D8311-6244-41E0-AD4E-B61FEC2523F7}" type="presOf" srcId="{E4275760-3B0C-4028-B129-9284F517A961}" destId="{37A1664B-F3AD-44EF-83E7-C4A46B96EDBF}" srcOrd="0" destOrd="0" presId="urn:microsoft.com/office/officeart/2005/8/layout/list1"/>
    <dgm:cxn modelId="{881818B3-D42A-4546-9277-A91CE319C08C}" type="presOf" srcId="{EA2C1A9E-5A11-4F05-855E-0CE611F2BE77}" destId="{10B88598-7459-446A-981A-3D7AE170CA3C}" srcOrd="0" destOrd="0" presId="urn:microsoft.com/office/officeart/2005/8/layout/list1"/>
    <dgm:cxn modelId="{0AFD0D5C-6C25-4E08-9D2A-50BA8061DF0B}" srcId="{97DE4ABA-84F3-4166-BF3B-713EA6FF885D}" destId="{9095D4A4-D73C-4DFA-B226-85970C87DEAA}" srcOrd="0" destOrd="0" parTransId="{60278CCE-0B6D-4883-978E-D7076D6A7463}" sibTransId="{BAA1167F-AE38-4321-9FD0-1385E4D6A492}"/>
    <dgm:cxn modelId="{619140EB-C571-4C2D-908B-420A850721E1}" type="presOf" srcId="{650BA962-1D76-4D32-9C7B-FBA5ADEDC6FD}" destId="{DF3FCEDB-AC65-4FC9-8122-99DCD8A85A60}" srcOrd="0" destOrd="2" presId="urn:microsoft.com/office/officeart/2005/8/layout/list1"/>
    <dgm:cxn modelId="{FEF8FDD5-2C73-4541-BDF6-FD23300A168A}" type="presOf" srcId="{97DE4ABA-84F3-4166-BF3B-713EA6FF885D}" destId="{32485611-1686-4D78-8695-6D123B16E20B}" srcOrd="0" destOrd="0" presId="urn:microsoft.com/office/officeart/2005/8/layout/list1"/>
    <dgm:cxn modelId="{C24DA75E-6C8A-4918-B7CF-24D1457EA45B}" type="presOf" srcId="{E4275760-3B0C-4028-B129-9284F517A961}" destId="{68CE2967-7BCD-4372-BD7E-AD74FA804977}" srcOrd="1" destOrd="0" presId="urn:microsoft.com/office/officeart/2005/8/layout/list1"/>
    <dgm:cxn modelId="{38CE116D-B664-4716-B0A9-12A5731C197B}" srcId="{E4275760-3B0C-4028-B129-9284F517A961}" destId="{1FFBF6F1-139D-453D-A198-0D541FAA04C8}" srcOrd="2" destOrd="0" parTransId="{73FBBEA7-092C-4704-A08B-E0C6C309A9F1}" sibTransId="{EC1C360C-71BD-4451-8E7D-D0E3B7807C58}"/>
    <dgm:cxn modelId="{8DB6741F-C007-4598-AB6C-BA9A876AC11A}" srcId="{E4275760-3B0C-4028-B129-9284F517A961}" destId="{EA2C1A9E-5A11-4F05-855E-0CE611F2BE77}" srcOrd="0" destOrd="0" parTransId="{B6ECB2D8-6658-4562-BA53-2A74EB4A9180}" sibTransId="{086D0409-A32B-4453-92CC-8744F5D6CCD6}"/>
    <dgm:cxn modelId="{FFB6460D-2928-4F1E-8D76-5B42A7D07A09}" type="presParOf" srcId="{32485611-1686-4D78-8695-6D123B16E20B}" destId="{F6E7BA86-7FE0-4534-B98D-200043D38723}" srcOrd="0" destOrd="0" presId="urn:microsoft.com/office/officeart/2005/8/layout/list1"/>
    <dgm:cxn modelId="{49393482-A291-4009-8BC4-1091632BED1C}" type="presParOf" srcId="{F6E7BA86-7FE0-4534-B98D-200043D38723}" destId="{0DEA4A44-6AE0-44EA-AB60-77ADA15197A1}" srcOrd="0" destOrd="0" presId="urn:microsoft.com/office/officeart/2005/8/layout/list1"/>
    <dgm:cxn modelId="{5A5B5773-EEB1-444A-A3B4-F3CBACFA2C00}" type="presParOf" srcId="{F6E7BA86-7FE0-4534-B98D-200043D38723}" destId="{0CD69E03-EB57-4A78-8256-E6E93F0B00DF}" srcOrd="1" destOrd="0" presId="urn:microsoft.com/office/officeart/2005/8/layout/list1"/>
    <dgm:cxn modelId="{C238918F-0A54-4CC9-B535-A4D5D2058F30}" type="presParOf" srcId="{32485611-1686-4D78-8695-6D123B16E20B}" destId="{6E98FAC9-3CC0-4FB8-BED3-C764DDC721CC}" srcOrd="1" destOrd="0" presId="urn:microsoft.com/office/officeart/2005/8/layout/list1"/>
    <dgm:cxn modelId="{2D607430-08A1-4719-8022-B5531E890E09}" type="presParOf" srcId="{32485611-1686-4D78-8695-6D123B16E20B}" destId="{DF3FCEDB-AC65-4FC9-8122-99DCD8A85A60}" srcOrd="2" destOrd="0" presId="urn:microsoft.com/office/officeart/2005/8/layout/list1"/>
    <dgm:cxn modelId="{286C63AA-EC5D-4481-95AC-3EC16BB3CCED}" type="presParOf" srcId="{32485611-1686-4D78-8695-6D123B16E20B}" destId="{B70010AC-3459-4AF7-B72C-4B6DF514FFEE}" srcOrd="3" destOrd="0" presId="urn:microsoft.com/office/officeart/2005/8/layout/list1"/>
    <dgm:cxn modelId="{4A468EB8-0E23-4FB1-8F52-819831D929C8}" type="presParOf" srcId="{32485611-1686-4D78-8695-6D123B16E20B}" destId="{6BC6B2D3-EA1F-4CB5-A081-9FCC89FCB17D}" srcOrd="4" destOrd="0" presId="urn:microsoft.com/office/officeart/2005/8/layout/list1"/>
    <dgm:cxn modelId="{A9242BAA-78B8-4AB1-B16E-B2B74BE0E829}" type="presParOf" srcId="{6BC6B2D3-EA1F-4CB5-A081-9FCC89FCB17D}" destId="{2DF6CEE6-55C7-4943-82A6-DC72C8EE67A3}" srcOrd="0" destOrd="0" presId="urn:microsoft.com/office/officeart/2005/8/layout/list1"/>
    <dgm:cxn modelId="{A40264C7-CB55-4C0D-BCE1-2CC925B4EC2A}" type="presParOf" srcId="{6BC6B2D3-EA1F-4CB5-A081-9FCC89FCB17D}" destId="{CCB0BD57-AEE9-4DCC-BB0B-D36D8D17A52B}" srcOrd="1" destOrd="0" presId="urn:microsoft.com/office/officeart/2005/8/layout/list1"/>
    <dgm:cxn modelId="{13D19ED4-6B69-488C-9D50-611D8D23D5A7}" type="presParOf" srcId="{32485611-1686-4D78-8695-6D123B16E20B}" destId="{8C4680E7-E3F4-486C-BE6A-7381E1FF57FD}" srcOrd="5" destOrd="0" presId="urn:microsoft.com/office/officeart/2005/8/layout/list1"/>
    <dgm:cxn modelId="{88054EC4-E771-4734-81D2-52C159C4B73D}" type="presParOf" srcId="{32485611-1686-4D78-8695-6D123B16E20B}" destId="{784FBE1F-3B4E-4BB7-947B-E496E61F170F}" srcOrd="6" destOrd="0" presId="urn:microsoft.com/office/officeart/2005/8/layout/list1"/>
    <dgm:cxn modelId="{2A1B03C3-AA23-4D07-8A75-0475FC510722}" type="presParOf" srcId="{32485611-1686-4D78-8695-6D123B16E20B}" destId="{B45391FA-E872-4BF3-A8A7-77B9CBD5FF46}" srcOrd="7" destOrd="0" presId="urn:microsoft.com/office/officeart/2005/8/layout/list1"/>
    <dgm:cxn modelId="{304A8E75-2659-4252-B4B0-FE192D0058DE}" type="presParOf" srcId="{32485611-1686-4D78-8695-6D123B16E20B}" destId="{AEF3CFB3-2D51-463A-8330-9217442EF2B8}" srcOrd="8" destOrd="0" presId="urn:microsoft.com/office/officeart/2005/8/layout/list1"/>
    <dgm:cxn modelId="{D9C1AFA6-A036-444F-8BF4-785C84EC7841}" type="presParOf" srcId="{AEF3CFB3-2D51-463A-8330-9217442EF2B8}" destId="{37A1664B-F3AD-44EF-83E7-C4A46B96EDBF}" srcOrd="0" destOrd="0" presId="urn:microsoft.com/office/officeart/2005/8/layout/list1"/>
    <dgm:cxn modelId="{E597B1B1-7A53-4662-B82D-AF1182AC9C3D}" type="presParOf" srcId="{AEF3CFB3-2D51-463A-8330-9217442EF2B8}" destId="{68CE2967-7BCD-4372-BD7E-AD74FA804977}" srcOrd="1" destOrd="0" presId="urn:microsoft.com/office/officeart/2005/8/layout/list1"/>
    <dgm:cxn modelId="{1E7710E4-1F97-4F25-BC8F-8679493F751D}" type="presParOf" srcId="{32485611-1686-4D78-8695-6D123B16E20B}" destId="{37D42FE8-15ED-4E77-9CFE-634E589C1AA3}" srcOrd="9" destOrd="0" presId="urn:microsoft.com/office/officeart/2005/8/layout/list1"/>
    <dgm:cxn modelId="{536148EB-5D2E-4318-B71E-AAF8307DA65C}" type="presParOf" srcId="{32485611-1686-4D78-8695-6D123B16E20B}" destId="{10B88598-7459-446A-981A-3D7AE170CA3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918935-CFEB-1A41-BA72-51EF6A560136}" type="doc">
      <dgm:prSet loTypeId="urn:microsoft.com/office/officeart/2005/8/layout/hChevron3" loCatId="" qsTypeId="urn:microsoft.com/office/officeart/2005/8/quickstyle/simple3" qsCatId="simple" csTypeId="urn:microsoft.com/office/officeart/2005/8/colors/accent1_2" csCatId="accent1" phldr="1"/>
      <dgm:spPr/>
    </dgm:pt>
    <dgm:pt modelId="{E1774B8D-D973-2842-9B75-5A8D993B1930}">
      <dgm:prSet phldrT="[Text]"/>
      <dgm:spPr/>
      <dgm:t>
        <a:bodyPr/>
        <a:lstStyle/>
        <a:p>
          <a:r>
            <a:rPr lang="da-DK" b="1" dirty="0" err="1" smtClean="0"/>
            <a:t>OrderCreated</a:t>
          </a:r>
          <a:endParaRPr lang="da-DK" b="1" dirty="0"/>
        </a:p>
      </dgm:t>
    </dgm:pt>
    <dgm:pt modelId="{A280262B-7E75-694D-9955-7E4351B86A96}" type="parTrans" cxnId="{EF225861-B9F8-9149-8CCD-C15D1C7FEA4B}">
      <dgm:prSet/>
      <dgm:spPr/>
      <dgm:t>
        <a:bodyPr/>
        <a:lstStyle/>
        <a:p>
          <a:endParaRPr lang="da-DK" b="1"/>
        </a:p>
      </dgm:t>
    </dgm:pt>
    <dgm:pt modelId="{B54DB7AD-B5F8-6B44-B60F-A30BD70210E4}" type="sibTrans" cxnId="{EF225861-B9F8-9149-8CCD-C15D1C7FEA4B}">
      <dgm:prSet/>
      <dgm:spPr/>
      <dgm:t>
        <a:bodyPr/>
        <a:lstStyle/>
        <a:p>
          <a:endParaRPr lang="da-DK" b="1"/>
        </a:p>
      </dgm:t>
    </dgm:pt>
    <dgm:pt modelId="{3042D0C9-37F1-FE4E-BF89-C3A901E9100C}">
      <dgm:prSet phldrT="[Text]"/>
      <dgm:spPr/>
      <dgm:t>
        <a:bodyPr/>
        <a:lstStyle/>
        <a:p>
          <a:r>
            <a:rPr lang="da-DK" b="1" dirty="0" err="1" smtClean="0"/>
            <a:t>ProductAdded</a:t>
          </a:r>
          <a:endParaRPr lang="da-DK" b="1" dirty="0"/>
        </a:p>
      </dgm:t>
    </dgm:pt>
    <dgm:pt modelId="{24BA76F3-708C-7F4F-B7E5-CFB1528306C4}" type="parTrans" cxnId="{73C7D217-A8C9-9E42-AE52-EEF2CDC2593A}">
      <dgm:prSet/>
      <dgm:spPr/>
      <dgm:t>
        <a:bodyPr/>
        <a:lstStyle/>
        <a:p>
          <a:endParaRPr lang="da-DK" b="1"/>
        </a:p>
      </dgm:t>
    </dgm:pt>
    <dgm:pt modelId="{2E331512-5759-B341-8516-FEB1F7BCA3C9}" type="sibTrans" cxnId="{73C7D217-A8C9-9E42-AE52-EEF2CDC2593A}">
      <dgm:prSet/>
      <dgm:spPr/>
      <dgm:t>
        <a:bodyPr/>
        <a:lstStyle/>
        <a:p>
          <a:endParaRPr lang="da-DK" b="1"/>
        </a:p>
      </dgm:t>
    </dgm:pt>
    <dgm:pt modelId="{B6E96490-645E-ED4C-A23B-A1B11ABC7E13}">
      <dgm:prSet phldrT="[Text]"/>
      <dgm:spPr/>
      <dgm:t>
        <a:bodyPr/>
        <a:lstStyle/>
        <a:p>
          <a:r>
            <a:rPr lang="da-DK" b="1" smtClean="0"/>
            <a:t>ProductAdded</a:t>
          </a:r>
          <a:endParaRPr lang="da-DK" b="1" dirty="0"/>
        </a:p>
      </dgm:t>
    </dgm:pt>
    <dgm:pt modelId="{A079D49C-A5F5-264C-9FC4-116BFBA0C9A2}" type="parTrans" cxnId="{5D546BFA-D43E-6F44-814E-AAD23D0ED63F}">
      <dgm:prSet/>
      <dgm:spPr/>
      <dgm:t>
        <a:bodyPr/>
        <a:lstStyle/>
        <a:p>
          <a:endParaRPr lang="da-DK" b="1"/>
        </a:p>
      </dgm:t>
    </dgm:pt>
    <dgm:pt modelId="{D36F0213-69EF-2B46-962E-5B292B7771E2}" type="sibTrans" cxnId="{5D546BFA-D43E-6F44-814E-AAD23D0ED63F}">
      <dgm:prSet/>
      <dgm:spPr/>
      <dgm:t>
        <a:bodyPr/>
        <a:lstStyle/>
        <a:p>
          <a:endParaRPr lang="da-DK" b="1"/>
        </a:p>
      </dgm:t>
    </dgm:pt>
    <dgm:pt modelId="{69E850C1-B5EF-5F4D-AB7D-6B95BB69AD68}">
      <dgm:prSet phldrT="[Text]"/>
      <dgm:spPr/>
      <dgm:t>
        <a:bodyPr/>
        <a:lstStyle/>
        <a:p>
          <a:r>
            <a:rPr lang="da-DK" b="1" smtClean="0"/>
            <a:t>ProductRemoved</a:t>
          </a:r>
          <a:endParaRPr lang="da-DK" b="1" dirty="0"/>
        </a:p>
      </dgm:t>
    </dgm:pt>
    <dgm:pt modelId="{AF84FB62-899B-3242-B65D-5018D201422A}" type="parTrans" cxnId="{E6C79676-B61D-A549-90E8-9996B35BB0E6}">
      <dgm:prSet/>
      <dgm:spPr/>
      <dgm:t>
        <a:bodyPr/>
        <a:lstStyle/>
        <a:p>
          <a:endParaRPr lang="da-DK" b="1"/>
        </a:p>
      </dgm:t>
    </dgm:pt>
    <dgm:pt modelId="{53BD2E32-3296-BE43-BE51-30450D93222A}" type="sibTrans" cxnId="{E6C79676-B61D-A549-90E8-9996B35BB0E6}">
      <dgm:prSet/>
      <dgm:spPr/>
      <dgm:t>
        <a:bodyPr/>
        <a:lstStyle/>
        <a:p>
          <a:endParaRPr lang="da-DK" b="1"/>
        </a:p>
      </dgm:t>
    </dgm:pt>
    <dgm:pt modelId="{A4A83460-2248-5D46-BD5F-31C308C94222}">
      <dgm:prSet phldrT="[Text]"/>
      <dgm:spPr/>
      <dgm:t>
        <a:bodyPr/>
        <a:lstStyle/>
        <a:p>
          <a:r>
            <a:rPr lang="da-DK" b="1" smtClean="0"/>
            <a:t>ProductAdded</a:t>
          </a:r>
          <a:endParaRPr lang="da-DK" b="1" dirty="0"/>
        </a:p>
      </dgm:t>
    </dgm:pt>
    <dgm:pt modelId="{F28668AF-3D78-754B-983E-483069229A28}" type="parTrans" cxnId="{9FE8E08A-C7D1-6743-86D0-DADF6804EDD6}">
      <dgm:prSet/>
      <dgm:spPr/>
      <dgm:t>
        <a:bodyPr/>
        <a:lstStyle/>
        <a:p>
          <a:endParaRPr lang="da-DK" b="1"/>
        </a:p>
      </dgm:t>
    </dgm:pt>
    <dgm:pt modelId="{0559EE96-D002-5F4A-930F-9D29513664EC}" type="sibTrans" cxnId="{9FE8E08A-C7D1-6743-86D0-DADF6804EDD6}">
      <dgm:prSet/>
      <dgm:spPr/>
      <dgm:t>
        <a:bodyPr/>
        <a:lstStyle/>
        <a:p>
          <a:endParaRPr lang="da-DK" b="1"/>
        </a:p>
      </dgm:t>
    </dgm:pt>
    <dgm:pt modelId="{1C737521-BF4F-8D49-8DA4-C7B170AF5F62}">
      <dgm:prSet phldrT="[Text]"/>
      <dgm:spPr/>
      <dgm:t>
        <a:bodyPr/>
        <a:lstStyle/>
        <a:p>
          <a:r>
            <a:rPr lang="da-DK" b="1" dirty="0" err="1" smtClean="0"/>
            <a:t>OrderShipped</a:t>
          </a:r>
          <a:endParaRPr lang="da-DK" b="1" dirty="0"/>
        </a:p>
      </dgm:t>
    </dgm:pt>
    <dgm:pt modelId="{614556AC-62C4-904C-8FF7-43551F6B2B6A}" type="parTrans" cxnId="{2ACD3EEF-A3E1-AB4A-A787-B62E309DDEDB}">
      <dgm:prSet/>
      <dgm:spPr/>
      <dgm:t>
        <a:bodyPr/>
        <a:lstStyle/>
        <a:p>
          <a:endParaRPr lang="da-DK" b="1"/>
        </a:p>
      </dgm:t>
    </dgm:pt>
    <dgm:pt modelId="{924E0777-4D64-BC49-92E1-A7653E921A6E}" type="sibTrans" cxnId="{2ACD3EEF-A3E1-AB4A-A787-B62E309DDEDB}">
      <dgm:prSet/>
      <dgm:spPr/>
      <dgm:t>
        <a:bodyPr/>
        <a:lstStyle/>
        <a:p>
          <a:endParaRPr lang="da-DK" b="1"/>
        </a:p>
      </dgm:t>
    </dgm:pt>
    <dgm:pt modelId="{3F631011-35F4-1B4C-A748-2116C7BA4BD4}" type="pres">
      <dgm:prSet presAssocID="{C1918935-CFEB-1A41-BA72-51EF6A560136}" presName="Name0" presStyleCnt="0">
        <dgm:presLayoutVars>
          <dgm:dir/>
          <dgm:resizeHandles val="exact"/>
        </dgm:presLayoutVars>
      </dgm:prSet>
      <dgm:spPr/>
    </dgm:pt>
    <dgm:pt modelId="{2C3BC859-795A-524D-9587-76397F11FE97}" type="pres">
      <dgm:prSet presAssocID="{E1774B8D-D973-2842-9B75-5A8D993B1930}" presName="parTxOnly" presStyleLbl="node1" presStyleIdx="0" presStyleCnt="6">
        <dgm:presLayoutVars>
          <dgm:bulletEnabled val="1"/>
        </dgm:presLayoutVars>
      </dgm:prSet>
      <dgm:spPr/>
      <dgm:t>
        <a:bodyPr/>
        <a:lstStyle/>
        <a:p>
          <a:endParaRPr lang="da-DK"/>
        </a:p>
      </dgm:t>
    </dgm:pt>
    <dgm:pt modelId="{74A59D93-CD7F-384F-A4A5-04EE8837E735}" type="pres">
      <dgm:prSet presAssocID="{B54DB7AD-B5F8-6B44-B60F-A30BD70210E4}" presName="parSpace" presStyleCnt="0"/>
      <dgm:spPr/>
    </dgm:pt>
    <dgm:pt modelId="{A94212DC-D182-D045-9F2B-1CB6C3CD6FB2}" type="pres">
      <dgm:prSet presAssocID="{3042D0C9-37F1-FE4E-BF89-C3A901E9100C}" presName="parTxOnly" presStyleLbl="node1" presStyleIdx="1" presStyleCnt="6">
        <dgm:presLayoutVars>
          <dgm:bulletEnabled val="1"/>
        </dgm:presLayoutVars>
      </dgm:prSet>
      <dgm:spPr/>
      <dgm:t>
        <a:bodyPr/>
        <a:lstStyle/>
        <a:p>
          <a:endParaRPr lang="da-DK"/>
        </a:p>
      </dgm:t>
    </dgm:pt>
    <dgm:pt modelId="{AAA5A8C6-4DEE-794B-8ECA-74D07D7B7BD7}" type="pres">
      <dgm:prSet presAssocID="{2E331512-5759-B341-8516-FEB1F7BCA3C9}" presName="parSpace" presStyleCnt="0"/>
      <dgm:spPr/>
    </dgm:pt>
    <dgm:pt modelId="{E690494A-4C22-EC45-9A21-28C9D77FA8ED}" type="pres">
      <dgm:prSet presAssocID="{B6E96490-645E-ED4C-A23B-A1B11ABC7E13}" presName="parTxOnly" presStyleLbl="node1" presStyleIdx="2" presStyleCnt="6">
        <dgm:presLayoutVars>
          <dgm:bulletEnabled val="1"/>
        </dgm:presLayoutVars>
      </dgm:prSet>
      <dgm:spPr/>
      <dgm:t>
        <a:bodyPr/>
        <a:lstStyle/>
        <a:p>
          <a:endParaRPr lang="da-DK"/>
        </a:p>
      </dgm:t>
    </dgm:pt>
    <dgm:pt modelId="{AF78371B-BE4D-5344-A022-B29484DF8EB6}" type="pres">
      <dgm:prSet presAssocID="{D36F0213-69EF-2B46-962E-5B292B7771E2}" presName="parSpace" presStyleCnt="0"/>
      <dgm:spPr/>
    </dgm:pt>
    <dgm:pt modelId="{C725FFCC-B447-5047-838A-FF80F065E89F}" type="pres">
      <dgm:prSet presAssocID="{69E850C1-B5EF-5F4D-AB7D-6B95BB69AD68}" presName="parTxOnly" presStyleLbl="node1" presStyleIdx="3" presStyleCnt="6">
        <dgm:presLayoutVars>
          <dgm:bulletEnabled val="1"/>
        </dgm:presLayoutVars>
      </dgm:prSet>
      <dgm:spPr/>
      <dgm:t>
        <a:bodyPr/>
        <a:lstStyle/>
        <a:p>
          <a:endParaRPr lang="da-DK"/>
        </a:p>
      </dgm:t>
    </dgm:pt>
    <dgm:pt modelId="{7F973FD4-DB0E-1F4F-A8A7-4B49C336E9CB}" type="pres">
      <dgm:prSet presAssocID="{53BD2E32-3296-BE43-BE51-30450D93222A}" presName="parSpace" presStyleCnt="0"/>
      <dgm:spPr/>
    </dgm:pt>
    <dgm:pt modelId="{83BEC6D4-DF55-B042-8E5D-2BC8857E3BA9}" type="pres">
      <dgm:prSet presAssocID="{A4A83460-2248-5D46-BD5F-31C308C94222}" presName="parTxOnly" presStyleLbl="node1" presStyleIdx="4" presStyleCnt="6">
        <dgm:presLayoutVars>
          <dgm:bulletEnabled val="1"/>
        </dgm:presLayoutVars>
      </dgm:prSet>
      <dgm:spPr/>
      <dgm:t>
        <a:bodyPr/>
        <a:lstStyle/>
        <a:p>
          <a:endParaRPr lang="da-DK"/>
        </a:p>
      </dgm:t>
    </dgm:pt>
    <dgm:pt modelId="{BD7C999C-260A-A04A-AA7A-1AABF346C3CA}" type="pres">
      <dgm:prSet presAssocID="{0559EE96-D002-5F4A-930F-9D29513664EC}" presName="parSpace" presStyleCnt="0"/>
      <dgm:spPr/>
    </dgm:pt>
    <dgm:pt modelId="{405E3148-2D97-4548-836C-D9414EE80E96}" type="pres">
      <dgm:prSet presAssocID="{1C737521-BF4F-8D49-8DA4-C7B170AF5F62}" presName="parTxOnly" presStyleLbl="node1" presStyleIdx="5" presStyleCnt="6">
        <dgm:presLayoutVars>
          <dgm:bulletEnabled val="1"/>
        </dgm:presLayoutVars>
      </dgm:prSet>
      <dgm:spPr/>
      <dgm:t>
        <a:bodyPr/>
        <a:lstStyle/>
        <a:p>
          <a:endParaRPr lang="da-DK"/>
        </a:p>
      </dgm:t>
    </dgm:pt>
  </dgm:ptLst>
  <dgm:cxnLst>
    <dgm:cxn modelId="{5D546BFA-D43E-6F44-814E-AAD23D0ED63F}" srcId="{C1918935-CFEB-1A41-BA72-51EF6A560136}" destId="{B6E96490-645E-ED4C-A23B-A1B11ABC7E13}" srcOrd="2" destOrd="0" parTransId="{A079D49C-A5F5-264C-9FC4-116BFBA0C9A2}" sibTransId="{D36F0213-69EF-2B46-962E-5B292B7771E2}"/>
    <dgm:cxn modelId="{48A3D1BC-7ED8-4F2D-AE99-0DDB2E50F9E4}" type="presOf" srcId="{E1774B8D-D973-2842-9B75-5A8D993B1930}" destId="{2C3BC859-795A-524D-9587-76397F11FE97}" srcOrd="0" destOrd="0" presId="urn:microsoft.com/office/officeart/2005/8/layout/hChevron3"/>
    <dgm:cxn modelId="{FEE74B48-CC5B-43F6-9707-6FB023AB23F7}" type="presOf" srcId="{B6E96490-645E-ED4C-A23B-A1B11ABC7E13}" destId="{E690494A-4C22-EC45-9A21-28C9D77FA8ED}" srcOrd="0" destOrd="0" presId="urn:microsoft.com/office/officeart/2005/8/layout/hChevron3"/>
    <dgm:cxn modelId="{99992FFC-AF83-410B-BCB0-3C7CEE64E8E7}" type="presOf" srcId="{C1918935-CFEB-1A41-BA72-51EF6A560136}" destId="{3F631011-35F4-1B4C-A748-2116C7BA4BD4}" srcOrd="0" destOrd="0" presId="urn:microsoft.com/office/officeart/2005/8/layout/hChevron3"/>
    <dgm:cxn modelId="{670F7F5D-5615-4FF9-9229-33A3A4B7AE37}" type="presOf" srcId="{1C737521-BF4F-8D49-8DA4-C7B170AF5F62}" destId="{405E3148-2D97-4548-836C-D9414EE80E96}" srcOrd="0" destOrd="0" presId="urn:microsoft.com/office/officeart/2005/8/layout/hChevron3"/>
    <dgm:cxn modelId="{13280E7F-0857-46FB-A5DE-54DF5E91B57A}" type="presOf" srcId="{A4A83460-2248-5D46-BD5F-31C308C94222}" destId="{83BEC6D4-DF55-B042-8E5D-2BC8857E3BA9}" srcOrd="0" destOrd="0" presId="urn:microsoft.com/office/officeart/2005/8/layout/hChevron3"/>
    <dgm:cxn modelId="{E6C79676-B61D-A549-90E8-9996B35BB0E6}" srcId="{C1918935-CFEB-1A41-BA72-51EF6A560136}" destId="{69E850C1-B5EF-5F4D-AB7D-6B95BB69AD68}" srcOrd="3" destOrd="0" parTransId="{AF84FB62-899B-3242-B65D-5018D201422A}" sibTransId="{53BD2E32-3296-BE43-BE51-30450D93222A}"/>
    <dgm:cxn modelId="{5CC91586-6230-4480-9627-520C3149E634}" type="presOf" srcId="{3042D0C9-37F1-FE4E-BF89-C3A901E9100C}" destId="{A94212DC-D182-D045-9F2B-1CB6C3CD6FB2}" srcOrd="0" destOrd="0" presId="urn:microsoft.com/office/officeart/2005/8/layout/hChevron3"/>
    <dgm:cxn modelId="{9FE8E08A-C7D1-6743-86D0-DADF6804EDD6}" srcId="{C1918935-CFEB-1A41-BA72-51EF6A560136}" destId="{A4A83460-2248-5D46-BD5F-31C308C94222}" srcOrd="4" destOrd="0" parTransId="{F28668AF-3D78-754B-983E-483069229A28}" sibTransId="{0559EE96-D002-5F4A-930F-9D29513664EC}"/>
    <dgm:cxn modelId="{AE6554CB-27B2-49F3-A1D9-23412609570D}" type="presOf" srcId="{69E850C1-B5EF-5F4D-AB7D-6B95BB69AD68}" destId="{C725FFCC-B447-5047-838A-FF80F065E89F}" srcOrd="0" destOrd="0" presId="urn:microsoft.com/office/officeart/2005/8/layout/hChevron3"/>
    <dgm:cxn modelId="{EF225861-B9F8-9149-8CCD-C15D1C7FEA4B}" srcId="{C1918935-CFEB-1A41-BA72-51EF6A560136}" destId="{E1774B8D-D973-2842-9B75-5A8D993B1930}" srcOrd="0" destOrd="0" parTransId="{A280262B-7E75-694D-9955-7E4351B86A96}" sibTransId="{B54DB7AD-B5F8-6B44-B60F-A30BD70210E4}"/>
    <dgm:cxn modelId="{73C7D217-A8C9-9E42-AE52-EEF2CDC2593A}" srcId="{C1918935-CFEB-1A41-BA72-51EF6A560136}" destId="{3042D0C9-37F1-FE4E-BF89-C3A901E9100C}" srcOrd="1" destOrd="0" parTransId="{24BA76F3-708C-7F4F-B7E5-CFB1528306C4}" sibTransId="{2E331512-5759-B341-8516-FEB1F7BCA3C9}"/>
    <dgm:cxn modelId="{2ACD3EEF-A3E1-AB4A-A787-B62E309DDEDB}" srcId="{C1918935-CFEB-1A41-BA72-51EF6A560136}" destId="{1C737521-BF4F-8D49-8DA4-C7B170AF5F62}" srcOrd="5" destOrd="0" parTransId="{614556AC-62C4-904C-8FF7-43551F6B2B6A}" sibTransId="{924E0777-4D64-BC49-92E1-A7653E921A6E}"/>
    <dgm:cxn modelId="{A8A53FE3-5CE0-4B80-9A1D-46E62931CE3D}" type="presParOf" srcId="{3F631011-35F4-1B4C-A748-2116C7BA4BD4}" destId="{2C3BC859-795A-524D-9587-76397F11FE97}" srcOrd="0" destOrd="0" presId="urn:microsoft.com/office/officeart/2005/8/layout/hChevron3"/>
    <dgm:cxn modelId="{02235F2A-87D6-4B77-8650-59528A64A5F1}" type="presParOf" srcId="{3F631011-35F4-1B4C-A748-2116C7BA4BD4}" destId="{74A59D93-CD7F-384F-A4A5-04EE8837E735}" srcOrd="1" destOrd="0" presId="urn:microsoft.com/office/officeart/2005/8/layout/hChevron3"/>
    <dgm:cxn modelId="{5C0D5BB1-4F83-45B5-AEEB-5A915931EE40}" type="presParOf" srcId="{3F631011-35F4-1B4C-A748-2116C7BA4BD4}" destId="{A94212DC-D182-D045-9F2B-1CB6C3CD6FB2}" srcOrd="2" destOrd="0" presId="urn:microsoft.com/office/officeart/2005/8/layout/hChevron3"/>
    <dgm:cxn modelId="{A00515E6-F0DF-485B-A91A-C3AB331601D5}" type="presParOf" srcId="{3F631011-35F4-1B4C-A748-2116C7BA4BD4}" destId="{AAA5A8C6-4DEE-794B-8ECA-74D07D7B7BD7}" srcOrd="3" destOrd="0" presId="urn:microsoft.com/office/officeart/2005/8/layout/hChevron3"/>
    <dgm:cxn modelId="{5A96DAAB-8505-4630-A10B-3BD828BBDEBF}" type="presParOf" srcId="{3F631011-35F4-1B4C-A748-2116C7BA4BD4}" destId="{E690494A-4C22-EC45-9A21-28C9D77FA8ED}" srcOrd="4" destOrd="0" presId="urn:microsoft.com/office/officeart/2005/8/layout/hChevron3"/>
    <dgm:cxn modelId="{CFC00152-E757-47DB-AA15-60EED53CC7C5}" type="presParOf" srcId="{3F631011-35F4-1B4C-A748-2116C7BA4BD4}" destId="{AF78371B-BE4D-5344-A022-B29484DF8EB6}" srcOrd="5" destOrd="0" presId="urn:microsoft.com/office/officeart/2005/8/layout/hChevron3"/>
    <dgm:cxn modelId="{F3EB1566-FB82-4E0E-A055-3E998E68A724}" type="presParOf" srcId="{3F631011-35F4-1B4C-A748-2116C7BA4BD4}" destId="{C725FFCC-B447-5047-838A-FF80F065E89F}" srcOrd="6" destOrd="0" presId="urn:microsoft.com/office/officeart/2005/8/layout/hChevron3"/>
    <dgm:cxn modelId="{8DE66773-CF4E-4CAE-8454-E45E797ADF66}" type="presParOf" srcId="{3F631011-35F4-1B4C-A748-2116C7BA4BD4}" destId="{7F973FD4-DB0E-1F4F-A8A7-4B49C336E9CB}" srcOrd="7" destOrd="0" presId="urn:microsoft.com/office/officeart/2005/8/layout/hChevron3"/>
    <dgm:cxn modelId="{E0865AD3-EEE8-44E1-9880-7766E94E319C}" type="presParOf" srcId="{3F631011-35F4-1B4C-A748-2116C7BA4BD4}" destId="{83BEC6D4-DF55-B042-8E5D-2BC8857E3BA9}" srcOrd="8" destOrd="0" presId="urn:microsoft.com/office/officeart/2005/8/layout/hChevron3"/>
    <dgm:cxn modelId="{77E30D22-688F-49FC-8EF8-30DE15C29973}" type="presParOf" srcId="{3F631011-35F4-1B4C-A748-2116C7BA4BD4}" destId="{BD7C999C-260A-A04A-AA7A-1AABF346C3CA}" srcOrd="9" destOrd="0" presId="urn:microsoft.com/office/officeart/2005/8/layout/hChevron3"/>
    <dgm:cxn modelId="{A59F4CD5-F7E5-4216-A2DE-697A89EE8CA8}" type="presParOf" srcId="{3F631011-35F4-1B4C-A748-2116C7BA4BD4}" destId="{405E3148-2D97-4548-836C-D9414EE80E96}"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FCEDB-AC65-4FC9-8122-99DCD8A85A60}">
      <dsp:nvSpPr>
        <dsp:cNvPr id="0" name=""/>
        <dsp:cNvSpPr/>
      </dsp:nvSpPr>
      <dsp:spPr>
        <a:xfrm>
          <a:off x="0" y="263532"/>
          <a:ext cx="7920880" cy="13387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4748" tIns="354076" rIns="614748"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t>成熟、清晰的分层架构</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t>领域对象与现实世界的业务映射</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t>明确的职责划分</a:t>
          </a:r>
          <a:endParaRPr lang="zh-CN" altLang="en-US" sz="1700" kern="1200" dirty="0"/>
        </a:p>
      </dsp:txBody>
      <dsp:txXfrm>
        <a:off x="0" y="263532"/>
        <a:ext cx="7920880" cy="1338750"/>
      </dsp:txXfrm>
    </dsp:sp>
    <dsp:sp modelId="{0CD69E03-EB57-4A78-8256-E6E93F0B00DF}">
      <dsp:nvSpPr>
        <dsp:cNvPr id="0" name=""/>
        <dsp:cNvSpPr/>
      </dsp:nvSpPr>
      <dsp:spPr>
        <a:xfrm>
          <a:off x="396044" y="12612"/>
          <a:ext cx="5544616"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73" tIns="0" rIns="209573" bIns="0" numCol="1" spcCol="1270" anchor="ctr" anchorCtr="0">
          <a:noAutofit/>
        </a:bodyPr>
        <a:lstStyle/>
        <a:p>
          <a:pPr lvl="0" algn="l" defTabSz="755650">
            <a:lnSpc>
              <a:spcPct val="90000"/>
            </a:lnSpc>
            <a:spcBef>
              <a:spcPct val="0"/>
            </a:spcBef>
            <a:spcAft>
              <a:spcPct val="35000"/>
            </a:spcAft>
          </a:pPr>
          <a:r>
            <a:rPr lang="zh-CN" altLang="en-US" sz="1700" kern="1200" dirty="0" smtClean="0"/>
            <a:t>分层架构</a:t>
          </a:r>
          <a:endParaRPr lang="zh-CN" altLang="en-US" sz="1700" kern="1200" dirty="0"/>
        </a:p>
      </dsp:txBody>
      <dsp:txXfrm>
        <a:off x="420542" y="37110"/>
        <a:ext cx="5495620" cy="452844"/>
      </dsp:txXfrm>
    </dsp:sp>
    <dsp:sp modelId="{784FBE1F-3B4E-4BB7-947B-E496E61F170F}">
      <dsp:nvSpPr>
        <dsp:cNvPr id="0" name=""/>
        <dsp:cNvSpPr/>
      </dsp:nvSpPr>
      <dsp:spPr>
        <a:xfrm>
          <a:off x="0" y="1945002"/>
          <a:ext cx="7920880" cy="13387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4748" tIns="354076" rIns="614748"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t>领域对象是核心</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t>领域对象复用：完整的业务对象描述</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t>设计复用：设计基于领域对象而非数据库</a:t>
          </a:r>
          <a:endParaRPr lang="zh-CN" altLang="en-US" sz="1700" kern="1200" dirty="0"/>
        </a:p>
      </dsp:txBody>
      <dsp:txXfrm>
        <a:off x="0" y="1945002"/>
        <a:ext cx="7920880" cy="1338750"/>
      </dsp:txXfrm>
    </dsp:sp>
    <dsp:sp modelId="{CCB0BD57-AEE9-4DCC-BB0B-D36D8D17A52B}">
      <dsp:nvSpPr>
        <dsp:cNvPr id="0" name=""/>
        <dsp:cNvSpPr/>
      </dsp:nvSpPr>
      <dsp:spPr>
        <a:xfrm>
          <a:off x="396044" y="1694082"/>
          <a:ext cx="5544616"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73" tIns="0" rIns="209573" bIns="0" numCol="1" spcCol="1270" anchor="ctr" anchorCtr="0">
          <a:noAutofit/>
        </a:bodyPr>
        <a:lstStyle/>
        <a:p>
          <a:pPr lvl="0" algn="l" defTabSz="755650">
            <a:lnSpc>
              <a:spcPct val="90000"/>
            </a:lnSpc>
            <a:spcBef>
              <a:spcPct val="0"/>
            </a:spcBef>
            <a:spcAft>
              <a:spcPct val="35000"/>
            </a:spcAft>
          </a:pPr>
          <a:r>
            <a:rPr lang="zh-CN" altLang="en-US" sz="1700" kern="1200" dirty="0" smtClean="0"/>
            <a:t>复用</a:t>
          </a:r>
          <a:endParaRPr lang="zh-CN" altLang="en-US" sz="1700" kern="1200" dirty="0"/>
        </a:p>
      </dsp:txBody>
      <dsp:txXfrm>
        <a:off x="420542" y="1718580"/>
        <a:ext cx="5495620" cy="452844"/>
      </dsp:txXfrm>
    </dsp:sp>
    <dsp:sp modelId="{10B88598-7459-446A-981A-3D7AE170CA3C}">
      <dsp:nvSpPr>
        <dsp:cNvPr id="0" name=""/>
        <dsp:cNvSpPr/>
      </dsp:nvSpPr>
      <dsp:spPr>
        <a:xfrm>
          <a:off x="0" y="3626472"/>
          <a:ext cx="7920880" cy="16332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4748" tIns="354076" rIns="614748"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t>具备复杂业务逻辑的软件开发</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t>对设计和开发人员要求较高</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t>不适用普通</a:t>
          </a:r>
          <a:r>
            <a:rPr lang="en-US" altLang="zh-CN" sz="1700" kern="1200" dirty="0" smtClean="0"/>
            <a:t>CRUD</a:t>
          </a:r>
          <a:r>
            <a:rPr lang="zh-CN" altLang="en-US" sz="1700" kern="1200" dirty="0" smtClean="0"/>
            <a:t>的业务</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t>软件的维护性和扩展性良好 </a:t>
          </a:r>
          <a:r>
            <a:rPr lang="en-US" altLang="zh-CN" sz="1700" kern="1200" dirty="0" smtClean="0"/>
            <a:t>(Testable)</a:t>
          </a:r>
          <a:endParaRPr lang="zh-CN" altLang="en-US" sz="1700" kern="1200" dirty="0"/>
        </a:p>
      </dsp:txBody>
      <dsp:txXfrm>
        <a:off x="0" y="3626472"/>
        <a:ext cx="7920880" cy="1633275"/>
      </dsp:txXfrm>
    </dsp:sp>
    <dsp:sp modelId="{68CE2967-7BCD-4372-BD7E-AD74FA804977}">
      <dsp:nvSpPr>
        <dsp:cNvPr id="0" name=""/>
        <dsp:cNvSpPr/>
      </dsp:nvSpPr>
      <dsp:spPr>
        <a:xfrm>
          <a:off x="396044" y="3375552"/>
          <a:ext cx="5544616"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73" tIns="0" rIns="209573" bIns="0" numCol="1" spcCol="1270" anchor="ctr" anchorCtr="0">
          <a:noAutofit/>
        </a:bodyPr>
        <a:lstStyle/>
        <a:p>
          <a:pPr lvl="0" algn="l" defTabSz="755650">
            <a:lnSpc>
              <a:spcPct val="90000"/>
            </a:lnSpc>
            <a:spcBef>
              <a:spcPct val="0"/>
            </a:spcBef>
            <a:spcAft>
              <a:spcPct val="35000"/>
            </a:spcAft>
          </a:pPr>
          <a:r>
            <a:rPr lang="zh-CN" altLang="en-US" sz="1700" kern="1200" dirty="0" smtClean="0"/>
            <a:t>使用场景</a:t>
          </a:r>
          <a:endParaRPr lang="zh-CN" altLang="en-US" sz="1700" kern="1200" dirty="0"/>
        </a:p>
      </dsp:txBody>
      <dsp:txXfrm>
        <a:off x="420542" y="3400050"/>
        <a:ext cx="5495620"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3BC859-795A-524D-9587-76397F11FE97}">
      <dsp:nvSpPr>
        <dsp:cNvPr id="0" name=""/>
        <dsp:cNvSpPr/>
      </dsp:nvSpPr>
      <dsp:spPr>
        <a:xfrm>
          <a:off x="981" y="2126138"/>
          <a:ext cx="1608233" cy="643293"/>
        </a:xfrm>
        <a:prstGeom prst="homePlat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006" tIns="24003" rIns="12002" bIns="24003" numCol="1" spcCol="1270" anchor="ctr" anchorCtr="0">
          <a:noAutofit/>
        </a:bodyPr>
        <a:lstStyle/>
        <a:p>
          <a:pPr lvl="0" algn="ctr" defTabSz="400050">
            <a:lnSpc>
              <a:spcPct val="90000"/>
            </a:lnSpc>
            <a:spcBef>
              <a:spcPct val="0"/>
            </a:spcBef>
            <a:spcAft>
              <a:spcPct val="35000"/>
            </a:spcAft>
          </a:pPr>
          <a:r>
            <a:rPr lang="da-DK" sz="900" b="1" kern="1200" dirty="0" err="1" smtClean="0"/>
            <a:t>OrderCreated</a:t>
          </a:r>
          <a:endParaRPr lang="da-DK" sz="900" b="1" kern="1200" dirty="0"/>
        </a:p>
      </dsp:txBody>
      <dsp:txXfrm>
        <a:off x="981" y="2126138"/>
        <a:ext cx="1447410" cy="643293"/>
      </dsp:txXfrm>
    </dsp:sp>
    <dsp:sp modelId="{A94212DC-D182-D045-9F2B-1CB6C3CD6FB2}">
      <dsp:nvSpPr>
        <dsp:cNvPr id="0" name=""/>
        <dsp:cNvSpPr/>
      </dsp:nvSpPr>
      <dsp:spPr>
        <a:xfrm>
          <a:off x="1287568" y="2126138"/>
          <a:ext cx="1608233" cy="643293"/>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24003" rIns="12002" bIns="24003" numCol="1" spcCol="1270" anchor="ctr" anchorCtr="0">
          <a:noAutofit/>
        </a:bodyPr>
        <a:lstStyle/>
        <a:p>
          <a:pPr lvl="0" algn="ctr" defTabSz="400050">
            <a:lnSpc>
              <a:spcPct val="90000"/>
            </a:lnSpc>
            <a:spcBef>
              <a:spcPct val="0"/>
            </a:spcBef>
            <a:spcAft>
              <a:spcPct val="35000"/>
            </a:spcAft>
          </a:pPr>
          <a:r>
            <a:rPr lang="da-DK" sz="900" b="1" kern="1200" dirty="0" err="1" smtClean="0"/>
            <a:t>ProductAdded</a:t>
          </a:r>
          <a:endParaRPr lang="da-DK" sz="900" b="1" kern="1200" dirty="0"/>
        </a:p>
      </dsp:txBody>
      <dsp:txXfrm>
        <a:off x="1609215" y="2126138"/>
        <a:ext cx="964940" cy="643293"/>
      </dsp:txXfrm>
    </dsp:sp>
    <dsp:sp modelId="{E690494A-4C22-EC45-9A21-28C9D77FA8ED}">
      <dsp:nvSpPr>
        <dsp:cNvPr id="0" name=""/>
        <dsp:cNvSpPr/>
      </dsp:nvSpPr>
      <dsp:spPr>
        <a:xfrm>
          <a:off x="2574155" y="2126138"/>
          <a:ext cx="1608233" cy="643293"/>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24003" rIns="12002" bIns="24003" numCol="1" spcCol="1270" anchor="ctr" anchorCtr="0">
          <a:noAutofit/>
        </a:bodyPr>
        <a:lstStyle/>
        <a:p>
          <a:pPr lvl="0" algn="ctr" defTabSz="400050">
            <a:lnSpc>
              <a:spcPct val="90000"/>
            </a:lnSpc>
            <a:spcBef>
              <a:spcPct val="0"/>
            </a:spcBef>
            <a:spcAft>
              <a:spcPct val="35000"/>
            </a:spcAft>
          </a:pPr>
          <a:r>
            <a:rPr lang="da-DK" sz="900" b="1" kern="1200" smtClean="0"/>
            <a:t>ProductAdded</a:t>
          </a:r>
          <a:endParaRPr lang="da-DK" sz="900" b="1" kern="1200" dirty="0"/>
        </a:p>
      </dsp:txBody>
      <dsp:txXfrm>
        <a:off x="2895802" y="2126138"/>
        <a:ext cx="964940" cy="643293"/>
      </dsp:txXfrm>
    </dsp:sp>
    <dsp:sp modelId="{C725FFCC-B447-5047-838A-FF80F065E89F}">
      <dsp:nvSpPr>
        <dsp:cNvPr id="0" name=""/>
        <dsp:cNvSpPr/>
      </dsp:nvSpPr>
      <dsp:spPr>
        <a:xfrm>
          <a:off x="3860742" y="2126138"/>
          <a:ext cx="1608233" cy="643293"/>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24003" rIns="12002" bIns="24003" numCol="1" spcCol="1270" anchor="ctr" anchorCtr="0">
          <a:noAutofit/>
        </a:bodyPr>
        <a:lstStyle/>
        <a:p>
          <a:pPr lvl="0" algn="ctr" defTabSz="400050">
            <a:lnSpc>
              <a:spcPct val="90000"/>
            </a:lnSpc>
            <a:spcBef>
              <a:spcPct val="0"/>
            </a:spcBef>
            <a:spcAft>
              <a:spcPct val="35000"/>
            </a:spcAft>
          </a:pPr>
          <a:r>
            <a:rPr lang="da-DK" sz="900" b="1" kern="1200" smtClean="0"/>
            <a:t>ProductRemoved</a:t>
          </a:r>
          <a:endParaRPr lang="da-DK" sz="900" b="1" kern="1200" dirty="0"/>
        </a:p>
      </dsp:txBody>
      <dsp:txXfrm>
        <a:off x="4182389" y="2126138"/>
        <a:ext cx="964940" cy="643293"/>
      </dsp:txXfrm>
    </dsp:sp>
    <dsp:sp modelId="{83BEC6D4-DF55-B042-8E5D-2BC8857E3BA9}">
      <dsp:nvSpPr>
        <dsp:cNvPr id="0" name=""/>
        <dsp:cNvSpPr/>
      </dsp:nvSpPr>
      <dsp:spPr>
        <a:xfrm>
          <a:off x="5147329" y="2126138"/>
          <a:ext cx="1608233" cy="643293"/>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24003" rIns="12002" bIns="24003" numCol="1" spcCol="1270" anchor="ctr" anchorCtr="0">
          <a:noAutofit/>
        </a:bodyPr>
        <a:lstStyle/>
        <a:p>
          <a:pPr lvl="0" algn="ctr" defTabSz="400050">
            <a:lnSpc>
              <a:spcPct val="90000"/>
            </a:lnSpc>
            <a:spcBef>
              <a:spcPct val="0"/>
            </a:spcBef>
            <a:spcAft>
              <a:spcPct val="35000"/>
            </a:spcAft>
          </a:pPr>
          <a:r>
            <a:rPr lang="da-DK" sz="900" b="1" kern="1200" smtClean="0"/>
            <a:t>ProductAdded</a:t>
          </a:r>
          <a:endParaRPr lang="da-DK" sz="900" b="1" kern="1200" dirty="0"/>
        </a:p>
      </dsp:txBody>
      <dsp:txXfrm>
        <a:off x="5468976" y="2126138"/>
        <a:ext cx="964940" cy="643293"/>
      </dsp:txXfrm>
    </dsp:sp>
    <dsp:sp modelId="{405E3148-2D97-4548-836C-D9414EE80E96}">
      <dsp:nvSpPr>
        <dsp:cNvPr id="0" name=""/>
        <dsp:cNvSpPr/>
      </dsp:nvSpPr>
      <dsp:spPr>
        <a:xfrm>
          <a:off x="6433916" y="2126138"/>
          <a:ext cx="1608233" cy="643293"/>
        </a:xfrm>
        <a:prstGeom prst="chevron">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005" tIns="24003" rIns="12002" bIns="24003" numCol="1" spcCol="1270" anchor="ctr" anchorCtr="0">
          <a:noAutofit/>
        </a:bodyPr>
        <a:lstStyle/>
        <a:p>
          <a:pPr lvl="0" algn="ctr" defTabSz="400050">
            <a:lnSpc>
              <a:spcPct val="90000"/>
            </a:lnSpc>
            <a:spcBef>
              <a:spcPct val="0"/>
            </a:spcBef>
            <a:spcAft>
              <a:spcPct val="35000"/>
            </a:spcAft>
          </a:pPr>
          <a:r>
            <a:rPr lang="da-DK" sz="900" b="1" kern="1200" dirty="0" err="1" smtClean="0"/>
            <a:t>OrderShipped</a:t>
          </a:r>
          <a:endParaRPr lang="da-DK" sz="900" b="1" kern="1200" dirty="0"/>
        </a:p>
      </dsp:txBody>
      <dsp:txXfrm>
        <a:off x="6755563" y="2126138"/>
        <a:ext cx="964940" cy="64329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D5D64D-E0A9-4EDC-BECA-C975EED96A10}" type="datetimeFigureOut">
              <a:rPr lang="zh-CN" altLang="en-US" smtClean="0"/>
              <a:pPr/>
              <a:t>2015/3/12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0095E55-DB50-42C3-B7E0-270F1E3CDEDF}" type="slidenum">
              <a:rPr lang="zh-CN" altLang="en-US" smtClean="0"/>
              <a:pPr/>
              <a:t>‹#›</a:t>
            </a:fld>
            <a:endParaRPr lang="zh-CN" altLang="en-US"/>
          </a:p>
        </p:txBody>
      </p:sp>
    </p:spTree>
    <p:extLst>
      <p:ext uri="{BB962C8B-B14F-4D97-AF65-F5344CB8AC3E}">
        <p14:creationId xmlns:p14="http://schemas.microsoft.com/office/powerpoint/2010/main" val="3868864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2</a:t>
            </a:fld>
            <a:endParaRPr lang="zh-CN" altLang="en-US"/>
          </a:p>
        </p:txBody>
      </p:sp>
    </p:spTree>
    <p:extLst>
      <p:ext uri="{BB962C8B-B14F-4D97-AF65-F5344CB8AC3E}">
        <p14:creationId xmlns:p14="http://schemas.microsoft.com/office/powerpoint/2010/main" val="214495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12</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109</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110</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111</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112</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113</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114</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115</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117</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118</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119</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13</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120</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121</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122</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123</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124</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125</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126</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127</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128</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129</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14</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131</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132</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134</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140</a:t>
            </a:fld>
            <a:endParaRPr lang="zh-CN" altLang="en-US"/>
          </a:p>
        </p:txBody>
      </p:sp>
    </p:spTree>
    <p:extLst>
      <p:ext uri="{BB962C8B-B14F-4D97-AF65-F5344CB8AC3E}">
        <p14:creationId xmlns:p14="http://schemas.microsoft.com/office/powerpoint/2010/main" val="16882847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141</a:t>
            </a:fld>
            <a:endParaRPr lang="zh-CN" altLang="en-US"/>
          </a:p>
        </p:txBody>
      </p:sp>
    </p:spTree>
    <p:extLst>
      <p:ext uri="{BB962C8B-B14F-4D97-AF65-F5344CB8AC3E}">
        <p14:creationId xmlns:p14="http://schemas.microsoft.com/office/powerpoint/2010/main" val="168828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15</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17</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18</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19</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20</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21</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22</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4</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23</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26</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27</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28</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29</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30</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31</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32</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33</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34</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5</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35</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36</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37</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38</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40</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41</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42</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43</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44</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45</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6</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47</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48</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49</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50</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51</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52</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53</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54</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56</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57</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7</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58</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59</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60</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61</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62</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63</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64</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65</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66</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67</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8</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68</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69</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70</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71</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72</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73</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74</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75</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76</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77</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9</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78</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79</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80</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81</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82</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83</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84</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85</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86</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87</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10</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88</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89</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91</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92</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Required: </a:t>
            </a:r>
            <a:r>
              <a:rPr lang="en-US" altLang="zh-CN" sz="1200" b="0" i="0" u="none" strike="noStrike" kern="1200" baseline="0" dirty="0" smtClean="0">
                <a:solidFill>
                  <a:schemeClr val="tx1"/>
                </a:solidFill>
                <a:latin typeface="+mn-lt"/>
                <a:ea typeface="+mn-ea"/>
                <a:cs typeface="+mn-cs"/>
              </a:rPr>
              <a:t>If the Required transaction attribute is specified for </a:t>
            </a:r>
            <a:r>
              <a:rPr lang="en-US" altLang="zh-CN" sz="1200" b="0" i="0" u="none" strike="noStrike" kern="1200" baseline="0" dirty="0" err="1" smtClean="0">
                <a:solidFill>
                  <a:schemeClr val="tx1"/>
                </a:solidFill>
                <a:latin typeface="+mn-lt"/>
                <a:ea typeface="+mn-ea"/>
                <a:cs typeface="+mn-cs"/>
              </a:rPr>
              <a:t>methodA</a:t>
            </a:r>
            <a:r>
              <a:rPr lang="en-US" altLang="zh-CN" sz="1200" b="0" i="0" u="none" strike="noStrike" kern="1200" baseline="0" dirty="0" smtClean="0">
                <a:solidFill>
                  <a:schemeClr val="tx1"/>
                </a:solidFill>
                <a:latin typeface="+mn-lt"/>
                <a:ea typeface="+mn-ea"/>
                <a:cs typeface="+mn-cs"/>
              </a:rPr>
              <a:t>() and </a:t>
            </a:r>
            <a:r>
              <a:rPr lang="en-US" altLang="zh-CN" sz="1200" b="0" i="0" u="none" strike="noStrike" kern="1200" baseline="0" dirty="0" err="1" smtClean="0">
                <a:solidFill>
                  <a:schemeClr val="tx1"/>
                </a:solidFill>
                <a:latin typeface="+mn-lt"/>
                <a:ea typeface="+mn-ea"/>
                <a:cs typeface="+mn-cs"/>
              </a:rPr>
              <a:t>methodA</a:t>
            </a:r>
            <a:r>
              <a:rPr lang="en-US" altLang="zh-CN" sz="1200" b="0" i="0" u="none" strike="noStrike" kern="1200" baseline="0" dirty="0" smtClean="0">
                <a:solidFill>
                  <a:schemeClr val="tx1"/>
                </a:solidFill>
                <a:latin typeface="+mn-lt"/>
                <a:ea typeface="+mn-ea"/>
                <a:cs typeface="+mn-cs"/>
              </a:rPr>
              <a:t>() is invoked under the scope of an existing transaction, the existing transaction scope will be used. Otherwise, </a:t>
            </a:r>
            <a:r>
              <a:rPr lang="en-US" altLang="zh-CN" sz="1200" b="0" i="0" u="none" strike="noStrike" kern="1200" baseline="0" dirty="0" err="1" smtClean="0">
                <a:solidFill>
                  <a:schemeClr val="tx1"/>
                </a:solidFill>
                <a:latin typeface="+mn-lt"/>
                <a:ea typeface="+mn-ea"/>
                <a:cs typeface="+mn-cs"/>
              </a:rPr>
              <a:t>methodA</a:t>
            </a:r>
            <a:r>
              <a:rPr lang="en-US" altLang="zh-CN" sz="1200" b="0" i="0" u="none" strike="noStrike" kern="1200" baseline="0" dirty="0" smtClean="0">
                <a:solidFill>
                  <a:schemeClr val="tx1"/>
                </a:solidFill>
                <a:latin typeface="+mn-lt"/>
                <a:ea typeface="+mn-ea"/>
                <a:cs typeface="+mn-cs"/>
              </a:rPr>
              <a:t>() will start a new transaction. If the transaction is started by </a:t>
            </a:r>
            <a:r>
              <a:rPr lang="en-US" altLang="zh-CN" sz="1200" b="0" i="0" u="none" strike="noStrike" kern="1200" baseline="0" dirty="0" err="1" smtClean="0">
                <a:solidFill>
                  <a:schemeClr val="tx1"/>
                </a:solidFill>
                <a:latin typeface="+mn-lt"/>
                <a:ea typeface="+mn-ea"/>
                <a:cs typeface="+mn-cs"/>
              </a:rPr>
              <a:t>methodA</a:t>
            </a:r>
            <a:r>
              <a:rPr lang="en-US" altLang="zh-CN" sz="1200" b="0" i="0" u="none" strike="noStrike" kern="1200" baseline="0" dirty="0" smtClean="0">
                <a:solidFill>
                  <a:schemeClr val="tx1"/>
                </a:solidFill>
                <a:latin typeface="+mn-lt"/>
                <a:ea typeface="+mn-ea"/>
                <a:cs typeface="+mn-cs"/>
              </a:rPr>
              <a:t>(), then it must also be terminated (committed or rolled back) by </a:t>
            </a:r>
            <a:r>
              <a:rPr lang="en-US" altLang="zh-CN" sz="1200" b="0" i="0" u="none" strike="noStrike" kern="1200" baseline="0" dirty="0" err="1" smtClean="0">
                <a:solidFill>
                  <a:schemeClr val="tx1"/>
                </a:solidFill>
                <a:latin typeface="+mn-lt"/>
                <a:ea typeface="+mn-ea"/>
                <a:cs typeface="+mn-cs"/>
              </a:rPr>
              <a:t>methodA</a:t>
            </a:r>
            <a:r>
              <a:rPr lang="en-US" altLang="zh-CN" sz="1200" b="0" i="0" u="none" strike="noStrike" kern="1200" baseline="0" dirty="0" smtClean="0">
                <a:solidFill>
                  <a:schemeClr val="tx1"/>
                </a:solidFill>
                <a:latin typeface="+mn-lt"/>
                <a:ea typeface="+mn-ea"/>
                <a:cs typeface="+mn-cs"/>
              </a:rPr>
              <a:t>(). This is the most commonly used transaction attribute and is the default for both EJB 3.0 and Spring. Unfortunately, in many cases, it is used incorrectly, resulting in data-integrity and consistency </a:t>
            </a:r>
            <a:r>
              <a:rPr lang="en-US" altLang="zh-CN" sz="1200" b="0" i="0" u="none" strike="noStrike" kern="1200" baseline="0" dirty="0" err="1" smtClean="0">
                <a:solidFill>
                  <a:schemeClr val="tx1"/>
                </a:solidFill>
                <a:latin typeface="+mn-lt"/>
                <a:ea typeface="+mn-ea"/>
                <a:cs typeface="+mn-cs"/>
              </a:rPr>
              <a:t>issues.For</a:t>
            </a:r>
            <a:r>
              <a:rPr lang="en-US" altLang="zh-CN" sz="1200" b="0" i="0" u="none" strike="noStrike" kern="1200" baseline="0" dirty="0" smtClean="0">
                <a:solidFill>
                  <a:schemeClr val="tx1"/>
                </a:solidFill>
                <a:latin typeface="+mn-lt"/>
                <a:ea typeface="+mn-ea"/>
                <a:cs typeface="+mn-cs"/>
              </a:rPr>
              <a:t> each of the transaction strategies I'll cover in subsequent articles in this series, I'll discuss use of this transaction attribute in more detail.</a:t>
            </a:r>
          </a:p>
          <a:p>
            <a:endParaRPr lang="en-US" altLang="zh-CN" dirty="0" smtClean="0"/>
          </a:p>
          <a:p>
            <a:r>
              <a:rPr lang="en-US" altLang="zh-CN" dirty="0" smtClean="0"/>
              <a:t>Mandatory: </a:t>
            </a:r>
            <a:r>
              <a:rPr lang="en-US" altLang="zh-CN" sz="1200" b="0" i="0" u="none" strike="noStrike" kern="1200" baseline="0" dirty="0" smtClean="0">
                <a:solidFill>
                  <a:schemeClr val="tx1"/>
                </a:solidFill>
                <a:latin typeface="+mn-lt"/>
                <a:ea typeface="+mn-ea"/>
                <a:cs typeface="+mn-cs"/>
              </a:rPr>
              <a:t>If the Mandatory transaction attribute is specified for </a:t>
            </a:r>
            <a:r>
              <a:rPr lang="en-US" altLang="zh-CN" sz="1200" b="0" i="0" u="none" strike="noStrike" kern="1200" baseline="0" dirty="0" err="1" smtClean="0">
                <a:solidFill>
                  <a:schemeClr val="tx1"/>
                </a:solidFill>
                <a:latin typeface="+mn-lt"/>
                <a:ea typeface="+mn-ea"/>
                <a:cs typeface="+mn-cs"/>
              </a:rPr>
              <a:t>methodA</a:t>
            </a:r>
            <a:r>
              <a:rPr lang="en-US" altLang="zh-CN" sz="1200" b="0" i="0" u="none" strike="noStrike" kern="1200" baseline="0" dirty="0" smtClean="0">
                <a:solidFill>
                  <a:schemeClr val="tx1"/>
                </a:solidFill>
                <a:latin typeface="+mn-lt"/>
                <a:ea typeface="+mn-ea"/>
                <a:cs typeface="+mn-cs"/>
              </a:rPr>
              <a:t>() and </a:t>
            </a:r>
            <a:r>
              <a:rPr lang="en-US" altLang="zh-CN" sz="1200" b="0" i="0" u="none" strike="noStrike" kern="1200" baseline="0" dirty="0" err="1" smtClean="0">
                <a:solidFill>
                  <a:schemeClr val="tx1"/>
                </a:solidFill>
                <a:latin typeface="+mn-lt"/>
                <a:ea typeface="+mn-ea"/>
                <a:cs typeface="+mn-cs"/>
              </a:rPr>
              <a:t>methodA</a:t>
            </a:r>
            <a:r>
              <a:rPr lang="en-US" altLang="zh-CN" sz="1200" b="0" i="0" u="none" strike="noStrike" kern="1200" baseline="0" dirty="0" smtClean="0">
                <a:solidFill>
                  <a:schemeClr val="tx1"/>
                </a:solidFill>
                <a:latin typeface="+mn-lt"/>
                <a:ea typeface="+mn-ea"/>
                <a:cs typeface="+mn-cs"/>
              </a:rPr>
              <a:t>() is invoked under an existing transaction's scope, the existing transaction scope will be used. However, if </a:t>
            </a:r>
            <a:r>
              <a:rPr lang="en-US" altLang="zh-CN" sz="1200" b="0" i="0" u="none" strike="noStrike" kern="1200" baseline="0" dirty="0" err="1" smtClean="0">
                <a:solidFill>
                  <a:schemeClr val="tx1"/>
                </a:solidFill>
                <a:latin typeface="+mn-lt"/>
                <a:ea typeface="+mn-ea"/>
                <a:cs typeface="+mn-cs"/>
              </a:rPr>
              <a:t>methodA</a:t>
            </a:r>
            <a:r>
              <a:rPr lang="en-US" altLang="zh-CN" sz="1200" b="0" i="0" u="none" strike="noStrike" kern="1200" baseline="0" dirty="0" smtClean="0">
                <a:solidFill>
                  <a:schemeClr val="tx1"/>
                </a:solidFill>
                <a:latin typeface="+mn-lt"/>
                <a:ea typeface="+mn-ea"/>
                <a:cs typeface="+mn-cs"/>
              </a:rPr>
              <a:t>() is invoked without a transaction context, then a </a:t>
            </a:r>
            <a:r>
              <a:rPr lang="en-US" altLang="zh-CN" sz="1200" b="0" i="0" u="none" strike="noStrike" kern="1200" baseline="0" dirty="0" err="1" smtClean="0">
                <a:solidFill>
                  <a:schemeClr val="tx1"/>
                </a:solidFill>
                <a:latin typeface="+mn-lt"/>
                <a:ea typeface="+mn-ea"/>
                <a:cs typeface="+mn-cs"/>
              </a:rPr>
              <a:t>TransactionRequiredException</a:t>
            </a:r>
            <a:r>
              <a:rPr lang="en-US" altLang="zh-CN" sz="1200" b="0" i="0" u="none" strike="noStrike" kern="1200" baseline="0" dirty="0" smtClean="0">
                <a:solidFill>
                  <a:schemeClr val="tx1"/>
                </a:solidFill>
                <a:latin typeface="+mn-lt"/>
                <a:ea typeface="+mn-ea"/>
                <a:cs typeface="+mn-cs"/>
              </a:rPr>
              <a:t> will be thrown, indicating that a transaction must be present before </a:t>
            </a:r>
            <a:r>
              <a:rPr lang="en-US" altLang="zh-CN" sz="1200" b="0" i="0" u="none" strike="noStrike" kern="1200" baseline="0" dirty="0" err="1" smtClean="0">
                <a:solidFill>
                  <a:schemeClr val="tx1"/>
                </a:solidFill>
                <a:latin typeface="+mn-lt"/>
                <a:ea typeface="+mn-ea"/>
                <a:cs typeface="+mn-cs"/>
              </a:rPr>
              <a:t>methodA</a:t>
            </a:r>
            <a:r>
              <a:rPr lang="en-US" altLang="zh-CN" sz="1200" b="0" i="0" u="none" strike="noStrike" kern="1200" baseline="0" dirty="0" smtClean="0">
                <a:solidFill>
                  <a:schemeClr val="tx1"/>
                </a:solidFill>
                <a:latin typeface="+mn-lt"/>
                <a:ea typeface="+mn-ea"/>
                <a:cs typeface="+mn-cs"/>
              </a:rPr>
              <a:t>() is invoked. This transaction attribute is used in the Client Orchestration transaction strategy described in this article's next section.</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err="1" smtClean="0">
                <a:solidFill>
                  <a:schemeClr val="tx1"/>
                </a:solidFill>
                <a:latin typeface="+mn-lt"/>
                <a:ea typeface="+mn-ea"/>
                <a:cs typeface="+mn-cs"/>
              </a:rPr>
              <a:t>RequiresNew</a:t>
            </a:r>
            <a:r>
              <a:rPr lang="en-US" altLang="zh-CN" sz="1200" b="0" i="0" u="none" strike="noStrike" kern="1200" baseline="0" dirty="0" smtClean="0">
                <a:solidFill>
                  <a:schemeClr val="tx1"/>
                </a:solidFill>
                <a:latin typeface="+mn-lt"/>
                <a:ea typeface="+mn-ea"/>
                <a:cs typeface="+mn-cs"/>
              </a:rPr>
              <a:t>: The </a:t>
            </a:r>
            <a:r>
              <a:rPr lang="en-US" altLang="zh-CN" sz="1200" b="0" i="0" u="none" strike="noStrike" kern="1200" baseline="0" dirty="0" err="1" smtClean="0">
                <a:solidFill>
                  <a:schemeClr val="tx1"/>
                </a:solidFill>
                <a:latin typeface="+mn-lt"/>
                <a:ea typeface="+mn-ea"/>
                <a:cs typeface="+mn-cs"/>
              </a:rPr>
              <a:t>RequiresNew</a:t>
            </a:r>
            <a:r>
              <a:rPr lang="en-US" altLang="zh-CN" sz="1200" b="0" i="0" u="none" strike="noStrike" kern="1200" baseline="0" dirty="0" smtClean="0">
                <a:solidFill>
                  <a:schemeClr val="tx1"/>
                </a:solidFill>
                <a:latin typeface="+mn-lt"/>
                <a:ea typeface="+mn-ea"/>
                <a:cs typeface="+mn-cs"/>
              </a:rPr>
              <a:t> transaction attribute is an interesting one. More often than not, I find this attribute misused or misunderstood. If the </a:t>
            </a:r>
            <a:r>
              <a:rPr lang="en-US" altLang="zh-CN" sz="1200" b="0" i="0" u="none" strike="noStrike" kern="1200" baseline="0" dirty="0" err="1" smtClean="0">
                <a:solidFill>
                  <a:schemeClr val="tx1"/>
                </a:solidFill>
                <a:latin typeface="+mn-lt"/>
                <a:ea typeface="+mn-ea"/>
                <a:cs typeface="+mn-cs"/>
              </a:rPr>
              <a:t>RequiresNew</a:t>
            </a:r>
            <a:r>
              <a:rPr lang="en-US" altLang="zh-CN" sz="1200" b="0" i="0" u="none" strike="noStrike" kern="1200" baseline="0" dirty="0" smtClean="0">
                <a:solidFill>
                  <a:schemeClr val="tx1"/>
                </a:solidFill>
                <a:latin typeface="+mn-lt"/>
                <a:ea typeface="+mn-ea"/>
                <a:cs typeface="+mn-cs"/>
              </a:rPr>
              <a:t> transaction attribute is specified for </a:t>
            </a:r>
            <a:r>
              <a:rPr lang="en-US" altLang="zh-CN" sz="1200" b="0" i="0" u="none" strike="noStrike" kern="1200" baseline="0" dirty="0" err="1" smtClean="0">
                <a:solidFill>
                  <a:schemeClr val="tx1"/>
                </a:solidFill>
                <a:latin typeface="+mn-lt"/>
                <a:ea typeface="+mn-ea"/>
                <a:cs typeface="+mn-cs"/>
              </a:rPr>
              <a:t>methodA</a:t>
            </a:r>
            <a:r>
              <a:rPr lang="en-US" altLang="zh-CN" sz="1200" b="0" i="0" u="none" strike="noStrike" kern="1200" baseline="0" dirty="0" smtClean="0">
                <a:solidFill>
                  <a:schemeClr val="tx1"/>
                </a:solidFill>
                <a:latin typeface="+mn-lt"/>
                <a:ea typeface="+mn-ea"/>
                <a:cs typeface="+mn-cs"/>
              </a:rPr>
              <a:t>() and </a:t>
            </a:r>
            <a:r>
              <a:rPr lang="en-US" altLang="zh-CN" sz="1200" b="0" i="0" u="none" strike="noStrike" kern="1200" baseline="0" dirty="0" err="1" smtClean="0">
                <a:solidFill>
                  <a:schemeClr val="tx1"/>
                </a:solidFill>
                <a:latin typeface="+mn-lt"/>
                <a:ea typeface="+mn-ea"/>
                <a:cs typeface="+mn-cs"/>
              </a:rPr>
              <a:t>methodA</a:t>
            </a:r>
            <a:r>
              <a:rPr lang="en-US" altLang="zh-CN" sz="1200" b="0" i="0" u="none" strike="noStrike" kern="1200" baseline="0" dirty="0" smtClean="0">
                <a:solidFill>
                  <a:schemeClr val="tx1"/>
                </a:solidFill>
                <a:latin typeface="+mn-lt"/>
                <a:ea typeface="+mn-ea"/>
                <a:cs typeface="+mn-cs"/>
              </a:rPr>
              <a:t>() is invoked with or without a transaction context, a new transaction will always be started (and terminated) by </a:t>
            </a:r>
            <a:r>
              <a:rPr lang="en-US" altLang="zh-CN" sz="1200" b="0" i="0" u="none" strike="noStrike" kern="1200" baseline="0" dirty="0" err="1" smtClean="0">
                <a:solidFill>
                  <a:schemeClr val="tx1"/>
                </a:solidFill>
                <a:latin typeface="+mn-lt"/>
                <a:ea typeface="+mn-ea"/>
                <a:cs typeface="+mn-cs"/>
              </a:rPr>
              <a:t>methodA</a:t>
            </a:r>
            <a:r>
              <a:rPr lang="en-US" altLang="zh-CN" sz="1200" b="0" i="0" u="none" strike="noStrike" kern="1200" baseline="0" dirty="0" smtClean="0">
                <a:solidFill>
                  <a:schemeClr val="tx1"/>
                </a:solidFill>
                <a:latin typeface="+mn-lt"/>
                <a:ea typeface="+mn-ea"/>
                <a:cs typeface="+mn-cs"/>
              </a:rPr>
              <a:t>(). This means that if </a:t>
            </a:r>
            <a:r>
              <a:rPr lang="en-US" altLang="zh-CN" sz="1200" b="0" i="0" u="none" strike="noStrike" kern="1200" baseline="0" dirty="0" err="1" smtClean="0">
                <a:solidFill>
                  <a:schemeClr val="tx1"/>
                </a:solidFill>
                <a:latin typeface="+mn-lt"/>
                <a:ea typeface="+mn-ea"/>
                <a:cs typeface="+mn-cs"/>
              </a:rPr>
              <a:t>methodA</a:t>
            </a:r>
            <a:r>
              <a:rPr lang="en-US" altLang="zh-CN" sz="1200" b="0" i="0" u="none" strike="noStrike" kern="1200" baseline="0" dirty="0" smtClean="0">
                <a:solidFill>
                  <a:schemeClr val="tx1"/>
                </a:solidFill>
                <a:latin typeface="+mn-lt"/>
                <a:ea typeface="+mn-ea"/>
                <a:cs typeface="+mn-cs"/>
              </a:rPr>
              <a:t>() is invoked within the context of another transaction (called Transaction1 for example), Transaction1 will be suspended and a new transaction (called Transaction2) will be started. Once </a:t>
            </a:r>
            <a:r>
              <a:rPr lang="en-US" altLang="zh-CN" sz="1200" b="0" i="0" u="none" strike="noStrike" kern="1200" baseline="0" dirty="0" err="1" smtClean="0">
                <a:solidFill>
                  <a:schemeClr val="tx1"/>
                </a:solidFill>
                <a:latin typeface="+mn-lt"/>
                <a:ea typeface="+mn-ea"/>
                <a:cs typeface="+mn-cs"/>
              </a:rPr>
              <a:t>methodA</a:t>
            </a:r>
            <a:r>
              <a:rPr lang="en-US" altLang="zh-CN" sz="1200" b="0" i="0" u="none" strike="noStrike" kern="1200" baseline="0" dirty="0" smtClean="0">
                <a:solidFill>
                  <a:schemeClr val="tx1"/>
                </a:solidFill>
                <a:latin typeface="+mn-lt"/>
                <a:ea typeface="+mn-ea"/>
                <a:cs typeface="+mn-cs"/>
              </a:rPr>
              <a:t>() ends, Transaction2 is then either committed or rolled back, and Transaction1 resumes. This clearly violates the ACID (atomicity, consistency, isolation, durability) properties of a transaction (specifically the atomicity property). In other words, all database updates are no longer contained within a single unit of work. If Transaction1 were to be rolled back, the changes committed by Transaction2 remain committed. If that's the case, what good is this transaction attribute? As indicated in the first article in this series, this transaction attribute should only be used for database operations (such as auditing or logging) that are independent of the underlying transaction (in this case Transaction1).</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Supports: The Supports transaction attribute is another one that I find most developers don't fully understand or appreciate. If the Supports transaction attribute is specified for </a:t>
            </a:r>
            <a:r>
              <a:rPr lang="en-US" altLang="zh-CN" sz="1200" b="0" i="0" u="none" strike="noStrike" kern="1200" baseline="0" dirty="0" err="1" smtClean="0">
                <a:solidFill>
                  <a:schemeClr val="tx1"/>
                </a:solidFill>
                <a:latin typeface="+mn-lt"/>
                <a:ea typeface="+mn-ea"/>
                <a:cs typeface="+mn-cs"/>
              </a:rPr>
              <a:t>methodA</a:t>
            </a:r>
            <a:r>
              <a:rPr lang="en-US" altLang="zh-CN" sz="1200" b="0" i="0" u="none" strike="noStrike" kern="1200" baseline="0" dirty="0" smtClean="0">
                <a:solidFill>
                  <a:schemeClr val="tx1"/>
                </a:solidFill>
                <a:latin typeface="+mn-lt"/>
                <a:ea typeface="+mn-ea"/>
                <a:cs typeface="+mn-cs"/>
              </a:rPr>
              <a:t>() and </a:t>
            </a:r>
            <a:r>
              <a:rPr lang="en-US" altLang="zh-CN" sz="1200" b="0" i="0" u="none" strike="noStrike" kern="1200" baseline="0" dirty="0" err="1" smtClean="0">
                <a:solidFill>
                  <a:schemeClr val="tx1"/>
                </a:solidFill>
                <a:latin typeface="+mn-lt"/>
                <a:ea typeface="+mn-ea"/>
                <a:cs typeface="+mn-cs"/>
              </a:rPr>
              <a:t>methodA</a:t>
            </a:r>
            <a:r>
              <a:rPr lang="en-US" altLang="zh-CN" sz="1200" b="0" i="0" u="none" strike="noStrike" kern="1200" baseline="0" dirty="0" smtClean="0">
                <a:solidFill>
                  <a:schemeClr val="tx1"/>
                </a:solidFill>
                <a:latin typeface="+mn-lt"/>
                <a:ea typeface="+mn-ea"/>
                <a:cs typeface="+mn-cs"/>
              </a:rPr>
              <a:t>() is invoked within the scope of an existing transaction, </a:t>
            </a:r>
            <a:r>
              <a:rPr lang="en-US" altLang="zh-CN" sz="1200" b="0" i="0" u="none" strike="noStrike" kern="1200" baseline="0" dirty="0" err="1" smtClean="0">
                <a:solidFill>
                  <a:schemeClr val="tx1"/>
                </a:solidFill>
                <a:latin typeface="+mn-lt"/>
                <a:ea typeface="+mn-ea"/>
                <a:cs typeface="+mn-cs"/>
              </a:rPr>
              <a:t>methodA</a:t>
            </a:r>
            <a:r>
              <a:rPr lang="en-US" altLang="zh-CN" sz="1200" b="0" i="0" u="none" strike="noStrike" kern="1200" baseline="0" dirty="0" smtClean="0">
                <a:solidFill>
                  <a:schemeClr val="tx1"/>
                </a:solidFill>
                <a:latin typeface="+mn-lt"/>
                <a:ea typeface="+mn-ea"/>
                <a:cs typeface="+mn-cs"/>
              </a:rPr>
              <a:t>() will execute under the scope of that transaction. However, if </a:t>
            </a:r>
            <a:r>
              <a:rPr lang="en-US" altLang="zh-CN" sz="1200" b="0" i="0" u="none" strike="noStrike" kern="1200" baseline="0" dirty="0" err="1" smtClean="0">
                <a:solidFill>
                  <a:schemeClr val="tx1"/>
                </a:solidFill>
                <a:latin typeface="+mn-lt"/>
                <a:ea typeface="+mn-ea"/>
                <a:cs typeface="+mn-cs"/>
              </a:rPr>
              <a:t>methodA</a:t>
            </a:r>
            <a:r>
              <a:rPr lang="en-US" altLang="zh-CN" sz="1200" b="0" i="0" u="none" strike="noStrike" kern="1200" baseline="0" dirty="0" smtClean="0">
                <a:solidFill>
                  <a:schemeClr val="tx1"/>
                </a:solidFill>
                <a:latin typeface="+mn-lt"/>
                <a:ea typeface="+mn-ea"/>
                <a:cs typeface="+mn-cs"/>
              </a:rPr>
              <a:t>() is invoked without a transaction context, then no transaction will be started. This attribute is primarily used for read-only operations to the database. If that's the case, why not specify the </a:t>
            </a:r>
            <a:r>
              <a:rPr lang="en-US" altLang="zh-CN" sz="1200" b="0" i="0" u="none" strike="noStrike" kern="1200" baseline="0" dirty="0" err="1" smtClean="0">
                <a:solidFill>
                  <a:schemeClr val="tx1"/>
                </a:solidFill>
                <a:latin typeface="+mn-lt"/>
                <a:ea typeface="+mn-ea"/>
                <a:cs typeface="+mn-cs"/>
              </a:rPr>
              <a:t>NotSupported</a:t>
            </a:r>
            <a:r>
              <a:rPr lang="en-US" altLang="zh-CN" sz="1200" b="0" i="0" u="none" strike="noStrike" kern="1200" baseline="0" dirty="0" smtClean="0">
                <a:solidFill>
                  <a:schemeClr val="tx1"/>
                </a:solidFill>
                <a:latin typeface="+mn-lt"/>
                <a:ea typeface="+mn-ea"/>
                <a:cs typeface="+mn-cs"/>
              </a:rPr>
              <a:t> transaction attribute (described in the next paragraph) instead? After all, that attribute guarantees that the method will run without a transaction. The answer is simple. Invoking the query operation in the context of an existing transaction will cause data to be read from the database transaction log (in other words, updated data), whereas running without a transaction scope will case the query to read unchanged data from the table. For example, if you were to insert a new trade order into the TRADE table and subsequently (in the same transaction) retrieve a list of all trade orders, the uncommitted trade would appear in the list. However, if you were to use something like the </a:t>
            </a:r>
            <a:r>
              <a:rPr lang="en-US" altLang="zh-CN" sz="1200" b="0" i="0" u="none" strike="noStrike" kern="1200" baseline="0" dirty="0" err="1" smtClean="0">
                <a:solidFill>
                  <a:schemeClr val="tx1"/>
                </a:solidFill>
                <a:latin typeface="+mn-lt"/>
                <a:ea typeface="+mn-ea"/>
                <a:cs typeface="+mn-cs"/>
              </a:rPr>
              <a:t>NotSupported</a:t>
            </a:r>
            <a:r>
              <a:rPr lang="en-US" altLang="zh-CN" sz="1200" b="0" i="0" u="none" strike="noStrike" kern="1200" baseline="0" dirty="0" smtClean="0">
                <a:solidFill>
                  <a:schemeClr val="tx1"/>
                </a:solidFill>
                <a:latin typeface="+mn-lt"/>
                <a:ea typeface="+mn-ea"/>
                <a:cs typeface="+mn-cs"/>
              </a:rPr>
              <a:t> transaction attribute instead, it would cause the database query to read from the table, not the transaction log. Therefore, in the previous example, you would not see the uncommitted trade. This is not necessarily a bad thing; it depends on your use case and business logic.</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err="1" smtClean="0">
                <a:solidFill>
                  <a:schemeClr val="tx1"/>
                </a:solidFill>
                <a:latin typeface="+mn-lt"/>
                <a:ea typeface="+mn-ea"/>
                <a:cs typeface="+mn-cs"/>
              </a:rPr>
              <a:t>NotSupported</a:t>
            </a:r>
            <a:r>
              <a:rPr lang="en-US" altLang="zh-CN" sz="1200" b="0" i="0" u="none" strike="noStrike" kern="1200" baseline="0" dirty="0" smtClean="0">
                <a:solidFill>
                  <a:schemeClr val="tx1"/>
                </a:solidFill>
                <a:latin typeface="+mn-lt"/>
                <a:ea typeface="+mn-ea"/>
                <a:cs typeface="+mn-cs"/>
              </a:rPr>
              <a:t>: The </a:t>
            </a:r>
            <a:r>
              <a:rPr lang="en-US" altLang="zh-CN" sz="1200" b="0" i="0" u="none" strike="noStrike" kern="1200" baseline="0" dirty="0" err="1" smtClean="0">
                <a:solidFill>
                  <a:schemeClr val="tx1"/>
                </a:solidFill>
                <a:latin typeface="+mn-lt"/>
                <a:ea typeface="+mn-ea"/>
                <a:cs typeface="+mn-cs"/>
              </a:rPr>
              <a:t>NotSupported</a:t>
            </a:r>
            <a:r>
              <a:rPr lang="en-US" altLang="zh-CN" sz="1200" b="0" i="0" u="none" strike="noStrike" kern="1200" baseline="0" dirty="0" smtClean="0">
                <a:solidFill>
                  <a:schemeClr val="tx1"/>
                </a:solidFill>
                <a:latin typeface="+mn-lt"/>
                <a:ea typeface="+mn-ea"/>
                <a:cs typeface="+mn-cs"/>
              </a:rPr>
              <a:t> transaction attribute specifies that the method being called will not use or start a transaction, regardless if one is present. If the </a:t>
            </a:r>
            <a:r>
              <a:rPr lang="en-US" altLang="zh-CN" sz="1200" b="0" i="0" u="none" strike="noStrike" kern="1200" baseline="0" dirty="0" err="1" smtClean="0">
                <a:solidFill>
                  <a:schemeClr val="tx1"/>
                </a:solidFill>
                <a:latin typeface="+mn-lt"/>
                <a:ea typeface="+mn-ea"/>
                <a:cs typeface="+mn-cs"/>
              </a:rPr>
              <a:t>NotSupported</a:t>
            </a:r>
            <a:r>
              <a:rPr lang="en-US" altLang="zh-CN" sz="1200" b="0" i="0" u="none" strike="noStrike" kern="1200" baseline="0" dirty="0" smtClean="0">
                <a:solidFill>
                  <a:schemeClr val="tx1"/>
                </a:solidFill>
                <a:latin typeface="+mn-lt"/>
                <a:ea typeface="+mn-ea"/>
                <a:cs typeface="+mn-cs"/>
              </a:rPr>
              <a:t> transaction attribute is specified for </a:t>
            </a:r>
            <a:r>
              <a:rPr lang="en-US" altLang="zh-CN" sz="1200" b="0" i="0" u="none" strike="noStrike" kern="1200" baseline="0" dirty="0" err="1" smtClean="0">
                <a:solidFill>
                  <a:schemeClr val="tx1"/>
                </a:solidFill>
                <a:latin typeface="+mn-lt"/>
                <a:ea typeface="+mn-ea"/>
                <a:cs typeface="+mn-cs"/>
              </a:rPr>
              <a:t>methodA</a:t>
            </a:r>
            <a:r>
              <a:rPr lang="en-US" altLang="zh-CN" sz="1200" b="0" i="0" u="none" strike="noStrike" kern="1200" baseline="0" dirty="0" smtClean="0">
                <a:solidFill>
                  <a:schemeClr val="tx1"/>
                </a:solidFill>
                <a:latin typeface="+mn-lt"/>
                <a:ea typeface="+mn-ea"/>
                <a:cs typeface="+mn-cs"/>
              </a:rPr>
              <a:t>() and </a:t>
            </a:r>
            <a:r>
              <a:rPr lang="en-US" altLang="zh-CN" sz="1200" b="0" i="0" u="none" strike="noStrike" kern="1200" baseline="0" dirty="0" err="1" smtClean="0">
                <a:solidFill>
                  <a:schemeClr val="tx1"/>
                </a:solidFill>
                <a:latin typeface="+mn-lt"/>
                <a:ea typeface="+mn-ea"/>
                <a:cs typeface="+mn-cs"/>
              </a:rPr>
              <a:t>methodA</a:t>
            </a:r>
            <a:r>
              <a:rPr lang="en-US" altLang="zh-CN" sz="1200" b="0" i="0" u="none" strike="noStrike" kern="1200" baseline="0" dirty="0" smtClean="0">
                <a:solidFill>
                  <a:schemeClr val="tx1"/>
                </a:solidFill>
                <a:latin typeface="+mn-lt"/>
                <a:ea typeface="+mn-ea"/>
                <a:cs typeface="+mn-cs"/>
              </a:rPr>
              <a:t>() is invoked in context of a transaction, that transaction is suspended until </a:t>
            </a:r>
            <a:r>
              <a:rPr lang="en-US" altLang="zh-CN" sz="1200" b="0" i="0" u="none" strike="noStrike" kern="1200" baseline="0" dirty="0" err="1" smtClean="0">
                <a:solidFill>
                  <a:schemeClr val="tx1"/>
                </a:solidFill>
                <a:latin typeface="+mn-lt"/>
                <a:ea typeface="+mn-ea"/>
                <a:cs typeface="+mn-cs"/>
              </a:rPr>
              <a:t>methodA</a:t>
            </a:r>
            <a:r>
              <a:rPr lang="en-US" altLang="zh-CN" sz="1200" b="0" i="0" u="none" strike="noStrike" kern="1200" baseline="0" dirty="0" smtClean="0">
                <a:solidFill>
                  <a:schemeClr val="tx1"/>
                </a:solidFill>
                <a:latin typeface="+mn-lt"/>
                <a:ea typeface="+mn-ea"/>
                <a:cs typeface="+mn-cs"/>
              </a:rPr>
              <a:t>() ends. When </a:t>
            </a:r>
            <a:r>
              <a:rPr lang="en-US" altLang="zh-CN" sz="1200" b="0" i="0" u="none" strike="noStrike" kern="1200" baseline="0" dirty="0" err="1" smtClean="0">
                <a:solidFill>
                  <a:schemeClr val="tx1"/>
                </a:solidFill>
                <a:latin typeface="+mn-lt"/>
                <a:ea typeface="+mn-ea"/>
                <a:cs typeface="+mn-cs"/>
              </a:rPr>
              <a:t>methodA</a:t>
            </a:r>
            <a:r>
              <a:rPr lang="en-US" altLang="zh-CN" sz="1200" b="0" i="0" u="none" strike="noStrike" kern="1200" baseline="0" dirty="0" smtClean="0">
                <a:solidFill>
                  <a:schemeClr val="tx1"/>
                </a:solidFill>
                <a:latin typeface="+mn-lt"/>
                <a:ea typeface="+mn-ea"/>
                <a:cs typeface="+mn-cs"/>
              </a:rPr>
              <a:t>() ends, the original transaction is then resumed. There are only a few use cases for this transaction attribute, and they primarily involve database stored procedures. If you try to invoke a database stored procedure within the scope of an existing transaction context and the database stored procedure contains a BEGIN TRANS or, in the case of Sybase, runs in unchained mode, an exception will be thrown indicating that a new transaction cannot be started if one already exists. (In other words, nested transactions are not supported.) Almost all containers use the Java Transaction Service (JTS) as the default transaction implementation for JTA. It's JTS — not the Java platform per se — that doesn't support nested transactions. If you cannot change the database stored procedure, you can use the </a:t>
            </a:r>
            <a:r>
              <a:rPr lang="en-US" altLang="zh-CN" sz="1200" b="0" i="0" u="none" strike="noStrike" kern="1200" baseline="0" dirty="0" err="1" smtClean="0">
                <a:solidFill>
                  <a:schemeClr val="tx1"/>
                </a:solidFill>
                <a:latin typeface="+mn-lt"/>
                <a:ea typeface="+mn-ea"/>
                <a:cs typeface="+mn-cs"/>
              </a:rPr>
              <a:t>NotSupported</a:t>
            </a:r>
            <a:r>
              <a:rPr lang="en-US" altLang="zh-CN" sz="1200" b="0" i="0" u="none" strike="noStrike" kern="1200" baseline="0" dirty="0" smtClean="0">
                <a:solidFill>
                  <a:schemeClr val="tx1"/>
                </a:solidFill>
                <a:latin typeface="+mn-lt"/>
                <a:ea typeface="+mn-ea"/>
                <a:cs typeface="+mn-cs"/>
              </a:rPr>
              <a:t> attribute to suspend the existing transaction context to avoid this fatal exception. The impact, however, is that you no longer have atomic updates to the database in the same LUW. It is a trade-off, but it can get you out of a difficult situation quickly.</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Never: The Never transaction attribute is perhaps the most interesting of all. It behaves the same as the </a:t>
            </a:r>
            <a:r>
              <a:rPr lang="en-US" altLang="zh-CN" sz="1200" b="0" i="0" u="none" strike="noStrike" kern="1200" baseline="0" dirty="0" err="1" smtClean="0">
                <a:solidFill>
                  <a:schemeClr val="tx1"/>
                </a:solidFill>
                <a:latin typeface="+mn-lt"/>
                <a:ea typeface="+mn-ea"/>
                <a:cs typeface="+mn-cs"/>
              </a:rPr>
              <a:t>NotSupported</a:t>
            </a:r>
            <a:r>
              <a:rPr lang="en-US" altLang="zh-CN" sz="1200" b="0" i="0" u="none" strike="noStrike" kern="1200" baseline="0" dirty="0" smtClean="0">
                <a:solidFill>
                  <a:schemeClr val="tx1"/>
                </a:solidFill>
                <a:latin typeface="+mn-lt"/>
                <a:ea typeface="+mn-ea"/>
                <a:cs typeface="+mn-cs"/>
              </a:rPr>
              <a:t> transaction attribute with one important difference: if a transaction context exists when a method is called using the Never transaction attribute, an exception is thrown indicating that a transaction is not allowed when you invoke that method. The only use case I have been able to come up with for this transaction attribute is for testing. It provides a quick and easy way of verifying that a transaction exists when you invoke a particular method. If you use the Never transaction attribute and receive an exception when invoking the method in question, you know a transaction was present. If the method is allowed to execute, you know a transaction was not present. This is a great way of guaranteeing that your transaction strategy is solid.</a:t>
            </a:r>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93</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94</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95</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96</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97</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98</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11</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99</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100</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101</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102</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103</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104</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105</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106</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107</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95E55-DB50-42C3-B7E0-270F1E3CDEDF}" type="slidenum">
              <a:rPr lang="zh-CN" altLang="en-US" smtClean="0"/>
              <a:pPr/>
              <a:t>108</a:t>
            </a:fld>
            <a:endParaRPr lang="zh-CN" altLang="en-US"/>
          </a:p>
        </p:txBody>
      </p:sp>
    </p:spTree>
    <p:extLst>
      <p:ext uri="{BB962C8B-B14F-4D97-AF65-F5344CB8AC3E}">
        <p14:creationId xmlns:p14="http://schemas.microsoft.com/office/powerpoint/2010/main" val="1836764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368897"/>
            <a:ext cx="7772400" cy="1470025"/>
          </a:xfrm>
        </p:spPr>
        <p:txBody>
          <a:bodyPr>
            <a:noAutofit/>
          </a:bodyPr>
          <a:lstStyle>
            <a:lvl1pPr>
              <a:defRPr lang="zh-CN" altLang="en-US" sz="5400" b="1" kern="1200"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微软雅黑" pitchFamily="34" charset="-122"/>
                <a:ea typeface="微软雅黑" pitchFamily="34" charset="-122"/>
                <a:cs typeface="+mj-cs"/>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4124672"/>
            <a:ext cx="6400800" cy="1752600"/>
          </a:xfrm>
        </p:spPr>
        <p:txBody>
          <a:bodyPr/>
          <a:lstStyle>
            <a:lvl1pPr marL="0" indent="0" algn="ctr">
              <a:buNone/>
              <a:defRPr b="0" cap="none" spc="0">
                <a:ln w="10160">
                  <a:solidFill>
                    <a:schemeClr val="accent1"/>
                  </a:solidFill>
                  <a:prstDash val="solid"/>
                </a:ln>
                <a:solidFill>
                  <a:srgbClr val="FFFFFF"/>
                </a:solidFill>
                <a:effectLst>
                  <a:outerShdw blurRad="38100" dist="32000" dir="5400000" algn="tl">
                    <a:srgbClr val="000000">
                      <a:alpha val="30000"/>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atin typeface="微软雅黑" pitchFamily="34" charset="-122"/>
                <a:ea typeface="微软雅黑" pitchFamily="34" charset="-122"/>
              </a:defRPr>
            </a:lvl1pPr>
            <a:lvl2pPr>
              <a:defRPr sz="2400">
                <a:latin typeface="微软雅黑" pitchFamily="34" charset="-122"/>
                <a:ea typeface="微软雅黑" pitchFamily="34" charset="-122"/>
              </a:defRPr>
            </a:lvl2pPr>
            <a:lvl3pPr>
              <a:defRPr sz="20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600200"/>
            <a:ext cx="4038600" cy="4525963"/>
          </a:xfrm>
        </p:spPr>
        <p:txBody>
          <a:bodyPr/>
          <a:lstStyle>
            <a:lvl1pPr>
              <a:defRPr sz="2800">
                <a:latin typeface="微软雅黑" pitchFamily="34" charset="-122"/>
                <a:ea typeface="微软雅黑" pitchFamily="34" charset="-122"/>
              </a:defRPr>
            </a:lvl1pPr>
            <a:lvl2pPr>
              <a:defRPr sz="2400">
                <a:latin typeface="微软雅黑" pitchFamily="34" charset="-122"/>
                <a:ea typeface="微软雅黑" pitchFamily="34" charset="-122"/>
              </a:defRPr>
            </a:lvl2pPr>
            <a:lvl3pPr>
              <a:defRPr sz="20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atin typeface="微软雅黑" pitchFamily="34" charset="-122"/>
                <a:ea typeface="微软雅黑" pitchFamily="34" charset="-122"/>
              </a:defRPr>
            </a:lvl1pPr>
            <a:lvl2pPr>
              <a:defRPr sz="20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600">
                <a:latin typeface="微软雅黑" pitchFamily="34" charset="-122"/>
                <a:ea typeface="微软雅黑" pitchFamily="34" charset="-122"/>
              </a:defRPr>
            </a:lvl4pPr>
            <a:lvl5pPr>
              <a:defRPr sz="1600">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atin typeface="微软雅黑" pitchFamily="34" charset="-122"/>
                <a:ea typeface="微软雅黑" pitchFamily="34" charset="-122"/>
              </a:defRPr>
            </a:lvl1pPr>
            <a:lvl2pPr>
              <a:defRPr sz="20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600">
                <a:latin typeface="微软雅黑" pitchFamily="34" charset="-122"/>
                <a:ea typeface="微软雅黑" pitchFamily="34" charset="-122"/>
              </a:defRPr>
            </a:lvl4pPr>
            <a:lvl5pPr>
              <a:defRPr sz="1600">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251520" y="3861048"/>
            <a:ext cx="5904656" cy="1080120"/>
          </a:xfrm>
          <a:ln>
            <a:noFill/>
          </a:ln>
        </p:spPr>
        <p:style>
          <a:lnRef idx="2">
            <a:schemeClr val="accent5"/>
          </a:lnRef>
          <a:fillRef idx="1">
            <a:schemeClr val="lt1"/>
          </a:fillRef>
          <a:effectRef idx="0">
            <a:schemeClr val="accent5"/>
          </a:effectRef>
          <a:fontRef idx="none"/>
        </p:style>
        <p:txBody>
          <a:bodyPr/>
          <a:lstStyle>
            <a:lvl1pPr algn="l">
              <a:defRPr sz="4800" b="1" cap="none" spc="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6" name="Picture 2"/>
          <p:cNvPicPr>
            <a:picLocks noChangeAspect="1" noChangeArrowheads="1"/>
          </p:cNvPicPr>
          <p:nvPr userDrawn="1"/>
        </p:nvPicPr>
        <p:blipFill>
          <a:blip r:embed="rId2" cstate="print"/>
          <a:srcRect/>
          <a:stretch>
            <a:fillRect/>
          </a:stretch>
        </p:blipFill>
        <p:spPr bwMode="auto">
          <a:xfrm flipV="1">
            <a:off x="54194" y="4921800"/>
            <a:ext cx="6173990" cy="45719"/>
          </a:xfrm>
          <a:prstGeom prst="rect">
            <a:avLst/>
          </a:prstGeom>
          <a:noFill/>
          <a:ln w="9525">
            <a:noFill/>
            <a:miter lim="800000"/>
            <a:headEnd/>
            <a:tailEnd/>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normAutofit/>
          </a:bodyPr>
          <a:lstStyle>
            <a:lvl1pPr>
              <a:defRPr lang="zh-CN" altLang="en-US" sz="4400" kern="1200" dirty="0">
                <a:solidFill>
                  <a:schemeClr val="tx2">
                    <a:lumMod val="75000"/>
                  </a:schemeClr>
                </a:solidFill>
                <a:latin typeface="微软雅黑" pitchFamily="34" charset="-122"/>
                <a:ea typeface="微软雅黑" pitchFamily="34" charset="-122"/>
                <a:cs typeface="+mj-cs"/>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atin typeface="微软雅黑" pitchFamily="34" charset="-122"/>
                <a:ea typeface="微软雅黑" pitchFamily="34" charset="-122"/>
              </a:defRPr>
            </a:lvl1pPr>
            <a:lvl2pPr>
              <a:defRPr sz="2400">
                <a:latin typeface="微软雅黑" pitchFamily="34" charset="-122"/>
                <a:ea typeface="微软雅黑" pitchFamily="34" charset="-122"/>
              </a:defRPr>
            </a:lvl2pPr>
            <a:lvl3pPr>
              <a:defRPr sz="20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600200"/>
            <a:ext cx="4038600" cy="4525963"/>
          </a:xfrm>
        </p:spPr>
        <p:txBody>
          <a:bodyPr/>
          <a:lstStyle>
            <a:lvl1pPr>
              <a:defRPr sz="2800">
                <a:latin typeface="微软雅黑" pitchFamily="34" charset="-122"/>
                <a:ea typeface="微软雅黑" pitchFamily="34" charset="-122"/>
              </a:defRPr>
            </a:lvl1pPr>
            <a:lvl2pPr>
              <a:defRPr sz="2400">
                <a:latin typeface="微软雅黑" pitchFamily="34" charset="-122"/>
                <a:ea typeface="微软雅黑" pitchFamily="34" charset="-122"/>
              </a:defRPr>
            </a:lvl2pPr>
            <a:lvl3pPr>
              <a:defRPr sz="20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atin typeface="微软雅黑" pitchFamily="34" charset="-122"/>
                <a:ea typeface="微软雅黑" pitchFamily="34" charset="-122"/>
              </a:defRPr>
            </a:lvl1pPr>
            <a:lvl2pPr>
              <a:defRPr sz="20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600">
                <a:latin typeface="微软雅黑" pitchFamily="34" charset="-122"/>
                <a:ea typeface="微软雅黑" pitchFamily="34" charset="-122"/>
              </a:defRPr>
            </a:lvl4pPr>
            <a:lvl5pPr>
              <a:defRPr sz="1600">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atin typeface="微软雅黑" pitchFamily="34" charset="-122"/>
                <a:ea typeface="微软雅黑" pitchFamily="34" charset="-122"/>
              </a:defRPr>
            </a:lvl1pPr>
            <a:lvl2pPr>
              <a:defRPr sz="20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600">
                <a:latin typeface="微软雅黑" pitchFamily="34" charset="-122"/>
                <a:ea typeface="微软雅黑" pitchFamily="34" charset="-122"/>
              </a:defRPr>
            </a:lvl4pPr>
            <a:lvl5pPr>
              <a:defRPr sz="1600">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atin typeface="微软雅黑" pitchFamily="34" charset="-122"/>
                <a:ea typeface="微软雅黑" pitchFamily="34" charset="-122"/>
              </a:defRPr>
            </a:lvl1pPr>
            <a:lvl2pPr>
              <a:defRPr sz="2400">
                <a:latin typeface="微软雅黑" pitchFamily="34" charset="-122"/>
                <a:ea typeface="微软雅黑" pitchFamily="34" charset="-122"/>
              </a:defRPr>
            </a:lvl2pPr>
            <a:lvl3pPr>
              <a:defRPr sz="20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600200"/>
            <a:ext cx="4038600" cy="4525963"/>
          </a:xfrm>
        </p:spPr>
        <p:txBody>
          <a:bodyPr/>
          <a:lstStyle>
            <a:lvl1pPr>
              <a:defRPr sz="2800">
                <a:latin typeface="微软雅黑" pitchFamily="34" charset="-122"/>
                <a:ea typeface="微软雅黑" pitchFamily="34" charset="-122"/>
              </a:defRPr>
            </a:lvl1pPr>
            <a:lvl2pPr>
              <a:defRPr sz="2400">
                <a:latin typeface="微软雅黑" pitchFamily="34" charset="-122"/>
                <a:ea typeface="微软雅黑" pitchFamily="34" charset="-122"/>
              </a:defRPr>
            </a:lvl2pPr>
            <a:lvl3pPr>
              <a:defRPr sz="20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251520" y="3861048"/>
            <a:ext cx="5904656" cy="1080120"/>
          </a:xfrm>
          <a:ln>
            <a:noFill/>
          </a:ln>
        </p:spPr>
        <p:style>
          <a:lnRef idx="2">
            <a:schemeClr val="accent5"/>
          </a:lnRef>
          <a:fillRef idx="1">
            <a:schemeClr val="lt1"/>
          </a:fillRef>
          <a:effectRef idx="0">
            <a:schemeClr val="accent5"/>
          </a:effectRef>
          <a:fontRef idx="none"/>
        </p:style>
        <p:txBody>
          <a:bodyPr/>
          <a:lstStyle>
            <a:lvl1pPr algn="l">
              <a:defRPr sz="4800" b="1" cap="none" spc="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6" name="Picture 2"/>
          <p:cNvPicPr>
            <a:picLocks noChangeAspect="1" noChangeArrowheads="1"/>
          </p:cNvPicPr>
          <p:nvPr userDrawn="1"/>
        </p:nvPicPr>
        <p:blipFill>
          <a:blip r:embed="rId2" cstate="print"/>
          <a:srcRect/>
          <a:stretch>
            <a:fillRect/>
          </a:stretch>
        </p:blipFill>
        <p:spPr bwMode="auto">
          <a:xfrm flipV="1">
            <a:off x="54194" y="4921800"/>
            <a:ext cx="6173990" cy="45719"/>
          </a:xfrm>
          <a:prstGeom prst="rect">
            <a:avLst/>
          </a:prstGeom>
          <a:noFill/>
          <a:ln w="9525">
            <a:noFill/>
            <a:miter lim="800000"/>
            <a:headEnd/>
            <a:tailEnd/>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atin typeface="微软雅黑" pitchFamily="34" charset="-122"/>
                <a:ea typeface="微软雅黑" pitchFamily="34" charset="-122"/>
              </a:defRPr>
            </a:lvl1pPr>
            <a:lvl2pPr>
              <a:defRPr sz="20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600">
                <a:latin typeface="微软雅黑" pitchFamily="34" charset="-122"/>
                <a:ea typeface="微软雅黑" pitchFamily="34" charset="-122"/>
              </a:defRPr>
            </a:lvl4pPr>
            <a:lvl5pPr>
              <a:defRPr sz="1600">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atin typeface="微软雅黑" pitchFamily="34" charset="-122"/>
                <a:ea typeface="微软雅黑" pitchFamily="34" charset="-122"/>
              </a:defRPr>
            </a:lvl1pPr>
            <a:lvl2pPr>
              <a:defRPr sz="20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600">
                <a:latin typeface="微软雅黑" pitchFamily="34" charset="-122"/>
                <a:ea typeface="微软雅黑" pitchFamily="34" charset="-122"/>
              </a:defRPr>
            </a:lvl4pPr>
            <a:lvl5pPr>
              <a:defRPr sz="1600">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atin typeface="微软雅黑" pitchFamily="34" charset="-122"/>
                <a:ea typeface="微软雅黑" pitchFamily="34" charset="-122"/>
              </a:defRPr>
            </a:lvl1pPr>
            <a:lvl2pPr>
              <a:defRPr sz="2800">
                <a:latin typeface="微软雅黑" pitchFamily="34" charset="-122"/>
                <a:ea typeface="微软雅黑" pitchFamily="34" charset="-122"/>
              </a:defRPr>
            </a:lvl2pPr>
            <a:lvl3pPr>
              <a:defRPr sz="2400">
                <a:latin typeface="微软雅黑" pitchFamily="34" charset="-122"/>
                <a:ea typeface="微软雅黑" pitchFamily="34" charset="-122"/>
              </a:defRPr>
            </a:lvl3pPr>
            <a:lvl4pPr>
              <a:defRPr sz="2000">
                <a:latin typeface="微软雅黑" pitchFamily="34" charset="-122"/>
                <a:ea typeface="微软雅黑" pitchFamily="34" charset="-122"/>
              </a:defRPr>
            </a:lvl4pPr>
            <a:lvl5pPr>
              <a:defRPr sz="2000">
                <a:latin typeface="微软雅黑" pitchFamily="34" charset="-122"/>
                <a:ea typeface="微软雅黑" pitchFamily="34" charset="-122"/>
              </a:defRPr>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2015/3/12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image" Target="../media/image4.jpe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3.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E:\D\CarSmart\市场营销\解决方案部\Chrysler\PPT模板\PPT模版-01.jpg"/>
          <p:cNvPicPr>
            <a:picLocks noChangeAspect="1" noChangeArrowheads="1"/>
          </p:cNvPicPr>
          <p:nvPr userDrawn="1"/>
        </p:nvPicPr>
        <p:blipFill>
          <a:blip r:embed="rId13" cstate="print"/>
          <a:srcRect/>
          <a:stretch>
            <a:fillRect/>
          </a:stretch>
        </p:blipFill>
        <p:spPr bwMode="auto">
          <a:xfrm>
            <a:off x="0" y="0"/>
            <a:ext cx="9603204" cy="7200000"/>
          </a:xfrm>
          <a:prstGeom prst="rect">
            <a:avLst/>
          </a:prstGeom>
          <a:noFill/>
        </p:spPr>
      </p:pic>
      <p:sp>
        <p:nvSpPr>
          <p:cNvPr id="2" name="标题占位符 1"/>
          <p:cNvSpPr>
            <a:spLocks noGrp="1"/>
          </p:cNvSpPr>
          <p:nvPr>
            <p:ph type="title"/>
          </p:nvPr>
        </p:nvSpPr>
        <p:spPr>
          <a:xfrm>
            <a:off x="457200" y="274638"/>
            <a:ext cx="6923112"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251520" y="1600200"/>
            <a:ext cx="8435280" cy="45259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微软雅黑" pitchFamily="34" charset="-122"/>
                <a:ea typeface="微软雅黑" pitchFamily="34" charset="-122"/>
              </a:defRPr>
            </a:lvl1pPr>
          </a:lstStyle>
          <a:p>
            <a:fld id="{530820CF-B880-4189-942D-D702A7CBA730}" type="datetimeFigureOut">
              <a:rPr lang="zh-CN" altLang="en-US" smtClean="0"/>
              <a:pPr/>
              <a:t>2015/3/12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itchFamily="34" charset="-122"/>
                <a:ea typeface="微软雅黑" pitchFamily="34" charset="-122"/>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微软雅黑" pitchFamily="34" charset="-122"/>
                <a:ea typeface="微软雅黑" pitchFamily="34" charset="-122"/>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bg1">
              <a:lumMod val="95000"/>
            </a:schemeClr>
          </a:solidFill>
          <a:latin typeface="微软雅黑" pitchFamily="34" charset="-122"/>
          <a:ea typeface="微软雅黑" pitchFamily="34" charset="-122"/>
          <a:cs typeface="+mj-cs"/>
        </a:defRPr>
      </a:lvl1pPr>
    </p:titleStyle>
    <p:bodyStyle>
      <a:lvl1pPr marL="342900" indent="-342900" algn="l" defTabSz="914400" rtl="0" eaLnBrk="1" latinLnBrk="0" hangingPunct="1">
        <a:lnSpc>
          <a:spcPct val="150000"/>
        </a:lnSpc>
        <a:spcBef>
          <a:spcPct val="20000"/>
        </a:spcBef>
        <a:buFont typeface="Wingdings" pitchFamily="2" charset="2"/>
        <a:buChar char="Ø"/>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tx2">
            <a:lumMod val="75000"/>
          </a:schemeClr>
        </a:buClr>
        <a:buSzPct val="6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 descr="E:\D\CarSmart\市场营销\解决方案部\Chrysler\PPT模板\PPT模版-02.jpg"/>
          <p:cNvPicPr>
            <a:picLocks noChangeAspect="1" noChangeArrowheads="1"/>
          </p:cNvPicPr>
          <p:nvPr userDrawn="1"/>
        </p:nvPicPr>
        <p:blipFill>
          <a:blip r:embed="rId14" cstate="print"/>
          <a:srcRect/>
          <a:stretch>
            <a:fillRect/>
          </a:stretch>
        </p:blipFill>
        <p:spPr bwMode="auto">
          <a:xfrm>
            <a:off x="0" y="-1"/>
            <a:ext cx="9144000" cy="6821827"/>
          </a:xfrm>
          <a:prstGeom prst="rect">
            <a:avLst/>
          </a:prstGeom>
          <a:noFill/>
        </p:spPr>
      </p:pic>
      <p:sp>
        <p:nvSpPr>
          <p:cNvPr id="2" name="标题占位符 1"/>
          <p:cNvSpPr>
            <a:spLocks noGrp="1"/>
          </p:cNvSpPr>
          <p:nvPr>
            <p:ph type="title"/>
          </p:nvPr>
        </p:nvSpPr>
        <p:spPr>
          <a:xfrm>
            <a:off x="179512" y="0"/>
            <a:ext cx="7344816" cy="548680"/>
          </a:xfrm>
          <a:prstGeom prst="rect">
            <a:avLst/>
          </a:prstGeom>
        </p:spPr>
        <p:txBody>
          <a:bodyPr vert="horz" lIns="91440" tIns="45720" rIns="91440" bIns="45720" rtlCol="0" anchor="ctr">
            <a:no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251520" y="764704"/>
            <a:ext cx="8435280" cy="5361459"/>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2015/3/12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84" r:id="rId7"/>
    <p:sldLayoutId id="2147483667" r:id="rId8"/>
    <p:sldLayoutId id="2147483668" r:id="rId9"/>
    <p:sldLayoutId id="2147483669" r:id="rId10"/>
    <p:sldLayoutId id="2147483670" r:id="rId11"/>
    <p:sldLayoutId id="2147483671" r:id="rId12"/>
  </p:sldLayoutIdLst>
  <p:txStyles>
    <p:title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p:titleStyle>
    <p:body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074" name="Picture 2" descr="E:\D\CarSmart\市场营销\解决方案部\Chrysler\PPT模板\PPT模版-03.jpg"/>
          <p:cNvPicPr>
            <a:picLocks noChangeAspect="1" noChangeArrowheads="1"/>
          </p:cNvPicPr>
          <p:nvPr userDrawn="1"/>
        </p:nvPicPr>
        <p:blipFill>
          <a:blip r:embed="rId12" cstate="print"/>
          <a:srcRect/>
          <a:stretch>
            <a:fillRect/>
          </a:stretch>
        </p:blipFill>
        <p:spPr bwMode="auto">
          <a:xfrm>
            <a:off x="-457668" y="0"/>
            <a:ext cx="9601668" cy="7200000"/>
          </a:xfrm>
          <a:prstGeom prst="rect">
            <a:avLst/>
          </a:prstGeom>
          <a:noFill/>
        </p:spPr>
      </p:pic>
      <p:sp>
        <p:nvSpPr>
          <p:cNvPr id="2" name="标题占位符 1"/>
          <p:cNvSpPr>
            <a:spLocks noGrp="1"/>
          </p:cNvSpPr>
          <p:nvPr>
            <p:ph type="title"/>
          </p:nvPr>
        </p:nvSpPr>
        <p:spPr>
          <a:xfrm>
            <a:off x="457200" y="274638"/>
            <a:ext cx="6923112"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2015/3/12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txStyles>
    <p:titleStyle>
      <a:lvl1pPr algn="ctr" defTabSz="914400" rtl="0" eaLnBrk="1" latinLnBrk="0" hangingPunct="1">
        <a:spcBef>
          <a:spcPct val="0"/>
        </a:spcBef>
        <a:buNone/>
        <a:defRPr sz="4400" kern="1200">
          <a:solidFill>
            <a:schemeClr val="bg1">
              <a:lumMod val="95000"/>
            </a:schemeClr>
          </a:solidFill>
          <a:latin typeface="+mj-lt"/>
          <a:ea typeface="+mj-ea"/>
          <a:cs typeface="+mj-cs"/>
        </a:defRPr>
      </a:lvl1pPr>
    </p:titleStyle>
    <p:bodyStyle>
      <a:lvl1pPr marL="342900" indent="-342900" algn="l" defTabSz="914400" rtl="0" eaLnBrk="1" latinLnBrk="0" hangingPunct="1">
        <a:spcBef>
          <a:spcPct val="20000"/>
        </a:spcBef>
        <a:buFont typeface="Wingdings" pitchFamily="2" charset="2"/>
        <a:buChar char="Ø"/>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79512" y="0"/>
            <a:ext cx="7344816" cy="548680"/>
          </a:xfrm>
          <a:prstGeom prst="rect">
            <a:avLst/>
          </a:prstGeom>
        </p:spPr>
        <p:txBody>
          <a:bodyPr vert="horz" lIns="91440" tIns="45720" rIns="91440" bIns="45720" rtlCol="0" anchor="ctr">
            <a:no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251520" y="764704"/>
            <a:ext cx="8435280" cy="5361459"/>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2015/3/12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98"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Lst>
  <p:txStyles>
    <p:title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p:titleStyle>
    <p:body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2.xml"/><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2.xml"/></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4.xml"/><Relationship Id="rId1" Type="http://schemas.openxmlformats.org/officeDocument/2006/relationships/slideLayout" Target="../slideLayouts/slideLayout42.xml"/></Relationships>
</file>

<file path=ppt/slides/_rels/slide10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95.xml"/><Relationship Id="rId1" Type="http://schemas.openxmlformats.org/officeDocument/2006/relationships/slideLayout" Target="../slideLayouts/slideLayout4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96.xml"/><Relationship Id="rId1" Type="http://schemas.openxmlformats.org/officeDocument/2006/relationships/slideLayout" Target="../slideLayouts/slideLayout42.xml"/></Relationships>
</file>

<file path=ppt/slides/_rels/slide10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97.xml"/><Relationship Id="rId1" Type="http://schemas.openxmlformats.org/officeDocument/2006/relationships/slideLayout" Target="../slideLayouts/slideLayout42.xml"/></Relationships>
</file>

<file path=ppt/slides/_rels/slide10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98.xml"/><Relationship Id="rId1" Type="http://schemas.openxmlformats.org/officeDocument/2006/relationships/slideLayout" Target="../slideLayouts/slideLayout42.xml"/></Relationships>
</file>

<file path=ppt/slides/_rels/slide10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99.xml"/><Relationship Id="rId1" Type="http://schemas.openxmlformats.org/officeDocument/2006/relationships/slideLayout" Target="../slideLayouts/slideLayout42.xml"/><Relationship Id="rId4" Type="http://schemas.openxmlformats.org/officeDocument/2006/relationships/image" Target="../media/image74.jpg"/></Relationships>
</file>

<file path=ppt/slides/_rels/slide10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00.xml"/><Relationship Id="rId1" Type="http://schemas.openxmlformats.org/officeDocument/2006/relationships/slideLayout" Target="../slideLayouts/slideLayout42.xml"/><Relationship Id="rId4" Type="http://schemas.openxmlformats.org/officeDocument/2006/relationships/image" Target="../media/image76.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1.xml"/><Relationship Id="rId1" Type="http://schemas.openxmlformats.org/officeDocument/2006/relationships/slideLayout" Target="../slideLayouts/slideLayout4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2.xml"/></Relationships>
</file>

<file path=ppt/slides/_rels/slide1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3.xml"/><Relationship Id="rId1" Type="http://schemas.openxmlformats.org/officeDocument/2006/relationships/slideLayout" Target="../slideLayouts/slideLayout42.xml"/><Relationship Id="rId5" Type="http://schemas.openxmlformats.org/officeDocument/2006/relationships/image" Target="../media/image80.jpg"/><Relationship Id="rId4" Type="http://schemas.openxmlformats.org/officeDocument/2006/relationships/image" Target="../media/image79.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2.xml"/></Relationships>
</file>

<file path=ppt/slides/_rels/slide1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5.xml"/><Relationship Id="rId1" Type="http://schemas.openxmlformats.org/officeDocument/2006/relationships/slideLayout" Target="../slideLayouts/slideLayout42.xml"/></Relationships>
</file>

<file path=ppt/slides/_rels/slide115.xml.rels><?xml version="1.0" encoding="UTF-8" standalone="yes"?>
<Relationships xmlns="http://schemas.openxmlformats.org/package/2006/relationships"><Relationship Id="rId3" Type="http://schemas.openxmlformats.org/officeDocument/2006/relationships/hyperlink" Target="http://junit.org/" TargetMode="External"/><Relationship Id="rId7" Type="http://schemas.openxmlformats.org/officeDocument/2006/relationships/hyperlink" Target="http://hsqldb.org/" TargetMode="External"/><Relationship Id="rId2" Type="http://schemas.openxmlformats.org/officeDocument/2006/relationships/notesSlide" Target="../notesSlides/notesSlide106.xml"/><Relationship Id="rId1" Type="http://schemas.openxmlformats.org/officeDocument/2006/relationships/slideLayout" Target="../slideLayouts/slideLayout42.xml"/><Relationship Id="rId6" Type="http://schemas.openxmlformats.org/officeDocument/2006/relationships/hyperlink" Target="http://jmockit.github.io/" TargetMode="External"/><Relationship Id="rId5" Type="http://schemas.openxmlformats.org/officeDocument/2006/relationships/hyperlink" Target="http://www.easymock.org/" TargetMode="External"/><Relationship Id="rId4" Type="http://schemas.openxmlformats.org/officeDocument/2006/relationships/hyperlink" Target="http://jbehave.org/"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42.xml"/></Relationships>
</file>

<file path=ppt/slides/_rels/slide1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7.xml"/><Relationship Id="rId1" Type="http://schemas.openxmlformats.org/officeDocument/2006/relationships/slideLayout" Target="../slideLayouts/slideLayout42.xml"/></Relationships>
</file>

<file path=ppt/slides/_rels/slide1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8.xml"/><Relationship Id="rId1" Type="http://schemas.openxmlformats.org/officeDocument/2006/relationships/slideLayout" Target="../slideLayouts/slideLayout42.xml"/></Relationships>
</file>

<file path=ppt/slides/_rels/slide1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9.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0.xml"/><Relationship Id="rId1" Type="http://schemas.openxmlformats.org/officeDocument/2006/relationships/slideLayout" Target="../slideLayouts/slideLayout42.xml"/><Relationship Id="rId4" Type="http://schemas.openxmlformats.org/officeDocument/2006/relationships/image" Target="../media/image86.png"/></Relationships>
</file>

<file path=ppt/slides/_rels/slide12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7.png"/><Relationship Id="rId7" Type="http://schemas.openxmlformats.org/officeDocument/2006/relationships/diagramColors" Target="../diagrams/colors2.xml"/><Relationship Id="rId2" Type="http://schemas.openxmlformats.org/officeDocument/2006/relationships/notesSlide" Target="../notesSlides/notesSlide111.xml"/><Relationship Id="rId1" Type="http://schemas.openxmlformats.org/officeDocument/2006/relationships/slideLayout" Target="../slideLayouts/slideLayout4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2.xml"/><Relationship Id="rId1" Type="http://schemas.openxmlformats.org/officeDocument/2006/relationships/slideLayout" Target="../slideLayouts/slideLayout42.xml"/><Relationship Id="rId6" Type="http://schemas.openxmlformats.org/officeDocument/2006/relationships/image" Target="../media/image86.png"/><Relationship Id="rId5" Type="http://schemas.openxmlformats.org/officeDocument/2006/relationships/image" Target="../media/image90.png"/><Relationship Id="rId4" Type="http://schemas.openxmlformats.org/officeDocument/2006/relationships/image" Target="../media/image89.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2.xml"/></Relationships>
</file>

<file path=ppt/slides/_rels/slide12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14.xml"/><Relationship Id="rId1" Type="http://schemas.openxmlformats.org/officeDocument/2006/relationships/slideLayout" Target="../slideLayouts/slideLayout42.xml"/><Relationship Id="rId6" Type="http://schemas.openxmlformats.org/officeDocument/2006/relationships/image" Target="../media/image94.png"/><Relationship Id="rId11" Type="http://schemas.openxmlformats.org/officeDocument/2006/relationships/image" Target="../media/image98.png"/><Relationship Id="rId5" Type="http://schemas.openxmlformats.org/officeDocument/2006/relationships/image" Target="../media/image93.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88.png"/></Relationships>
</file>

<file path=ppt/slides/_rels/slide12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5.xml"/><Relationship Id="rId1" Type="http://schemas.openxmlformats.org/officeDocument/2006/relationships/slideLayout" Target="../slideLayouts/slideLayout4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2.xml"/></Relationships>
</file>

<file path=ppt/slides/_rels/slide1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9.xml"/><Relationship Id="rId1" Type="http://schemas.openxmlformats.org/officeDocument/2006/relationships/slideLayout" Target="../slideLayouts/slideLayout42.xml"/><Relationship Id="rId5" Type="http://schemas.openxmlformats.org/officeDocument/2006/relationships/image" Target="../media/image101.jpeg"/><Relationship Id="rId4" Type="http://schemas.openxmlformats.org/officeDocument/2006/relationships/image" Target="../media/image100.jpe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2.xml"/></Relationships>
</file>

<file path=ppt/slides/_rels/slide13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4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notesSlide" Target="../notesSlides/notesSlide122.xml"/><Relationship Id="rId1" Type="http://schemas.openxmlformats.org/officeDocument/2006/relationships/slideLayout" Target="../slideLayouts/slideLayout4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42.xml"/></Relationships>
</file>

<file path=ppt/slides/_rels/slide138.xml.rels><?xml version="1.0" encoding="UTF-8" standalone="yes"?>
<Relationships xmlns="http://schemas.openxmlformats.org/package/2006/relationships"><Relationship Id="rId3" Type="http://schemas.openxmlformats.org/officeDocument/2006/relationships/hyperlink" Target="http://sculptorgenerator.org/" TargetMode="External"/><Relationship Id="rId2" Type="http://schemas.openxmlformats.org/officeDocument/2006/relationships/image" Target="../media/image105.png"/><Relationship Id="rId1" Type="http://schemas.openxmlformats.org/officeDocument/2006/relationships/slideLayout" Target="../slideLayouts/slideLayout4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3.xml"/><Relationship Id="rId1" Type="http://schemas.openxmlformats.org/officeDocument/2006/relationships/slideLayout" Target="../slideLayouts/slideLayout4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24.xml"/><Relationship Id="rId1" Type="http://schemas.openxmlformats.org/officeDocument/2006/relationships/slideLayout" Target="../slideLayouts/slideLayout4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28.xml"/><Relationship Id="rId7" Type="http://schemas.openxmlformats.org/officeDocument/2006/relationships/image" Target="../media/image34.png"/><Relationship Id="rId12" Type="http://schemas.openxmlformats.org/officeDocument/2006/relationships/image" Target="../media/image37.png"/><Relationship Id="rId2" Type="http://schemas.openxmlformats.org/officeDocument/2006/relationships/slideLayout" Target="../slideLayouts/slideLayout42.xml"/><Relationship Id="rId1" Type="http://schemas.openxmlformats.org/officeDocument/2006/relationships/vmlDrawing" Target="../drawings/vmlDrawing1.vml"/><Relationship Id="rId6" Type="http://schemas.openxmlformats.org/officeDocument/2006/relationships/image" Target="../media/image33.png"/><Relationship Id="rId11" Type="http://schemas.openxmlformats.org/officeDocument/2006/relationships/image" Target="../media/image36.png"/><Relationship Id="rId5" Type="http://schemas.openxmlformats.org/officeDocument/2006/relationships/image" Target="../media/image32.png"/><Relationship Id="rId10" Type="http://schemas.openxmlformats.org/officeDocument/2006/relationships/image" Target="../media/image30.png"/><Relationship Id="rId4" Type="http://schemas.openxmlformats.org/officeDocument/2006/relationships/image" Target="../media/image31.png"/><Relationship Id="rId9"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42.xml"/><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0.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42.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3" Type="http://schemas.openxmlformats.org/officeDocument/2006/relationships/hyperlink" Target="http://www.etom.com/" TargetMode="External"/><Relationship Id="rId2" Type="http://schemas.openxmlformats.org/officeDocument/2006/relationships/notesSlide" Target="../notesSlides/notesSlide33.xml"/><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hyperlink" Target="http://codebetter.com/gregyoung/2010/02/16/cqrs-task-based-uis-event-sourcing-agh/" TargetMode="External"/><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5.xml"/><Relationship Id="rId1" Type="http://schemas.openxmlformats.org/officeDocument/2006/relationships/slideLayout" Target="../slideLayouts/slideLayout42.xml"/><Relationship Id="rId5" Type="http://schemas.openxmlformats.org/officeDocument/2006/relationships/image" Target="../media/image50.jp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6.xml"/><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3" Type="http://schemas.openxmlformats.org/officeDocument/2006/relationships/hyperlink" Target="http://blog.csdn.net/zjrbiancheng/article/details/6253232" TargetMode="External"/><Relationship Id="rId2" Type="http://schemas.openxmlformats.org/officeDocument/2006/relationships/notesSlide" Target="../notesSlides/notesSlide48.xml"/><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2.xml"/></Relationships>
</file>

<file path=ppt/slides/_rels/slide62.xml.rels><?xml version="1.0" encoding="UTF-8" standalone="yes"?>
<Relationships xmlns="http://schemas.openxmlformats.org/package/2006/relationships"><Relationship Id="rId3" Type="http://schemas.openxmlformats.org/officeDocument/2006/relationships/hyperlink" Target="http://docs.jboss.org/hibernate/orm/4.3/manual/en-US/html/ch05.html" TargetMode="External"/><Relationship Id="rId2" Type="http://schemas.openxmlformats.org/officeDocument/2006/relationships/notesSlide" Target="../notesSlides/notesSlide54.xml"/><Relationship Id="rId1" Type="http://schemas.openxmlformats.org/officeDocument/2006/relationships/slideLayout" Target="../slideLayouts/slideLayout4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4.xml"/><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6.xml"/><Relationship Id="rId1" Type="http://schemas.openxmlformats.org/officeDocument/2006/relationships/slideLayout" Target="../slideLayouts/slideLayout4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9.xml"/><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0.xml"/><Relationship Id="rId1" Type="http://schemas.openxmlformats.org/officeDocument/2006/relationships/slideLayout" Target="../slideLayouts/slideLayout42.xml"/></Relationships>
</file>

<file path=ppt/slides/_rels/slide7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1.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2.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2.xml"/></Relationships>
</file>

<file path=ppt/slides/_rels/slide8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76.xml"/><Relationship Id="rId1" Type="http://schemas.openxmlformats.org/officeDocument/2006/relationships/slideLayout" Target="../slideLayouts/slideLayout42.xml"/><Relationship Id="rId4" Type="http://schemas.openxmlformats.org/officeDocument/2006/relationships/image" Target="../media/image59.jpg"/></Relationships>
</file>

<file path=ppt/slides/_rels/slide8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7.xml"/><Relationship Id="rId1" Type="http://schemas.openxmlformats.org/officeDocument/2006/relationships/slideLayout" Target="../slideLayouts/slideLayout42.xml"/></Relationships>
</file>

<file path=ppt/slides/_rels/slide8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78.xml"/><Relationship Id="rId1" Type="http://schemas.openxmlformats.org/officeDocument/2006/relationships/slideLayout" Target="../slideLayouts/slideLayout42.xml"/></Relationships>
</file>

<file path=ppt/slides/_rels/slide8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79.xml"/><Relationship Id="rId1" Type="http://schemas.openxmlformats.org/officeDocument/2006/relationships/slideLayout" Target="../slideLayouts/slideLayout4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2.xml"/></Relationships>
</file>

<file path=ppt/slides/_rels/slide8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81.xml"/><Relationship Id="rId1" Type="http://schemas.openxmlformats.org/officeDocument/2006/relationships/slideLayout" Target="../slideLayouts/slideLayout42.xml"/><Relationship Id="rId4" Type="http://schemas.openxmlformats.org/officeDocument/2006/relationships/image" Target="../media/image64.jp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2.xml"/></Relationships>
</file>

<file path=ppt/slides/_rels/slide93.xml.rels><?xml version="1.0" encoding="UTF-8" standalone="yes"?>
<Relationships xmlns="http://schemas.openxmlformats.org/package/2006/relationships"><Relationship Id="rId3" Type="http://schemas.openxmlformats.org/officeDocument/2006/relationships/hyperlink" Target="http://www.ibm.com/developerworks/java/library/j-ts2/index.html" TargetMode="External"/><Relationship Id="rId2" Type="http://schemas.openxmlformats.org/officeDocument/2006/relationships/notesSlide" Target="../notesSlides/notesSlide84.xml"/><Relationship Id="rId1" Type="http://schemas.openxmlformats.org/officeDocument/2006/relationships/slideLayout" Target="../slideLayouts/slideLayout4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2.xml"/></Relationships>
</file>

<file path=ppt/slides/_rels/slide95.xml.rels><?xml version="1.0" encoding="UTF-8" standalone="yes"?>
<Relationships xmlns="http://schemas.openxmlformats.org/package/2006/relationships"><Relationship Id="rId3" Type="http://schemas.openxmlformats.org/officeDocument/2006/relationships/hyperlink" Target="http://www.ibm.com/developerworks/java/library/j-ts4/index.html" TargetMode="External"/><Relationship Id="rId2" Type="http://schemas.openxmlformats.org/officeDocument/2006/relationships/notesSlide" Target="../notesSlides/notesSlide86.xml"/><Relationship Id="rId1" Type="http://schemas.openxmlformats.org/officeDocument/2006/relationships/slideLayout" Target="../slideLayouts/slideLayout42.xml"/><Relationship Id="rId6" Type="http://schemas.openxmlformats.org/officeDocument/2006/relationships/hyperlink" Target="http://www.ibm.com/developerworks/java/library/j-ts6/index.html" TargetMode="External"/><Relationship Id="rId5" Type="http://schemas.openxmlformats.org/officeDocument/2006/relationships/hyperlink" Target="http://www.ibm.com/developerworks/java/library/j-ts5/index.html" TargetMode="External"/><Relationship Id="rId4" Type="http://schemas.openxmlformats.org/officeDocument/2006/relationships/hyperlink" Target="http://www.ibm.com/developerworks/java/library/j-ts3/index.html"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2.xml"/></Relationships>
</file>

<file path=ppt/slides/_rels/slide9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88.xml"/><Relationship Id="rId1" Type="http://schemas.openxmlformats.org/officeDocument/2006/relationships/slideLayout" Target="../slideLayouts/slideLayout42.xml"/></Relationships>
</file>

<file path=ppt/slides/_rels/slide9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89.xml"/><Relationship Id="rId1" Type="http://schemas.openxmlformats.org/officeDocument/2006/relationships/slideLayout" Target="../slideLayouts/slideLayout42.xml"/><Relationship Id="rId4" Type="http://schemas.openxmlformats.org/officeDocument/2006/relationships/image" Target="../media/image6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43608" y="2535039"/>
            <a:ext cx="7596336" cy="1830065"/>
          </a:xfrm>
        </p:spPr>
        <p:txBody>
          <a:bodyPr/>
          <a:lstStyle/>
          <a:p>
            <a:r>
              <a:rPr lang="zh-CN" altLang="en-US" sz="6000" dirty="0" smtClean="0"/>
              <a:t>领域驱动设计</a:t>
            </a:r>
            <a:r>
              <a:rPr lang="en-US" altLang="zh-CN" sz="6000" dirty="0" smtClean="0"/>
              <a:t/>
            </a:r>
            <a:br>
              <a:rPr lang="en-US" altLang="zh-CN" sz="6000" dirty="0" smtClean="0"/>
            </a:br>
            <a:r>
              <a:rPr lang="zh-CN" altLang="en-US" sz="6000" dirty="0" smtClean="0"/>
              <a:t>与模型驱动开发</a:t>
            </a:r>
            <a:endParaRPr lang="zh-CN" altLang="en-US" sz="6000" dirty="0"/>
          </a:p>
        </p:txBody>
      </p:sp>
      <p:sp>
        <p:nvSpPr>
          <p:cNvPr id="3" name="副标题 2"/>
          <p:cNvSpPr>
            <a:spLocks noGrp="1"/>
          </p:cNvSpPr>
          <p:nvPr>
            <p:ph type="subTitle" idx="1"/>
          </p:nvPr>
        </p:nvSpPr>
        <p:spPr>
          <a:xfrm>
            <a:off x="6228184" y="4869160"/>
            <a:ext cx="1872208" cy="1224136"/>
          </a:xfrm>
        </p:spPr>
        <p:txBody>
          <a:bodyPr>
            <a:noAutofit/>
          </a:bodyPr>
          <a:lstStyle/>
          <a:p>
            <a:pPr algn="l"/>
            <a:r>
              <a:rPr lang="zh-CN" altLang="en-US" sz="2400" dirty="0" smtClean="0"/>
              <a:t> 钟玮军</a:t>
            </a:r>
            <a:endParaRPr lang="en-US" altLang="zh-CN" sz="2400" dirty="0" smtClean="0"/>
          </a:p>
          <a:p>
            <a:pPr algn="l"/>
            <a:r>
              <a:rPr lang="en-US" altLang="zh-CN" sz="2400" dirty="0" smtClean="0"/>
              <a:t>2015</a:t>
            </a:r>
            <a:r>
              <a:rPr lang="zh-CN" altLang="en-US" sz="2400" dirty="0" smtClean="0"/>
              <a:t>年</a:t>
            </a:r>
            <a:r>
              <a:rPr lang="en-US" altLang="zh-CN" sz="2400" dirty="0" smtClean="0"/>
              <a:t>3</a:t>
            </a:r>
            <a:r>
              <a:rPr lang="zh-CN" altLang="en-US" sz="2400" dirty="0" smtClean="0"/>
              <a:t>月</a:t>
            </a:r>
            <a:endParaRPr lang="zh-CN" altLang="en-US" sz="2400" dirty="0"/>
          </a:p>
        </p:txBody>
      </p:sp>
    </p:spTree>
    <p:extLst>
      <p:ext uri="{BB962C8B-B14F-4D97-AF65-F5344CB8AC3E}">
        <p14:creationId xmlns:p14="http://schemas.microsoft.com/office/powerpoint/2010/main" val="35249638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a:t>领域驱动设计</a:t>
            </a:r>
            <a:r>
              <a:rPr lang="zh-CN" altLang="en-US" dirty="0" smtClean="0"/>
              <a:t>分层规划（四）</a:t>
            </a:r>
            <a:endParaRPr lang="zh-CN" altLang="en-US" dirty="0"/>
          </a:p>
        </p:txBody>
      </p:sp>
      <p:sp>
        <p:nvSpPr>
          <p:cNvPr id="11" name="内容占位符 2"/>
          <p:cNvSpPr txBox="1">
            <a:spLocks/>
          </p:cNvSpPr>
          <p:nvPr/>
        </p:nvSpPr>
        <p:spPr>
          <a:xfrm>
            <a:off x="179512" y="1052736"/>
            <a:ext cx="8712968" cy="5688632"/>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b="1" dirty="0" smtClean="0"/>
              <a:t>分布式领域</a:t>
            </a:r>
            <a:r>
              <a:rPr lang="zh-CN" altLang="en-US" sz="2000" b="1" dirty="0"/>
              <a:t>驱动</a:t>
            </a:r>
            <a:r>
              <a:rPr lang="zh-CN" altLang="en-US" sz="2000" b="1" dirty="0" smtClean="0"/>
              <a:t>设计</a:t>
            </a:r>
            <a:endParaRPr lang="en-US" altLang="zh-CN" sz="1800" b="1" dirty="0"/>
          </a:p>
        </p:txBody>
      </p:sp>
      <p:pic>
        <p:nvPicPr>
          <p:cNvPr id="5124" name="Picture 4" descr="http://images.cnblogs.com/cnblogs_com/daxnet/201105/2011051014001952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84784"/>
            <a:ext cx="7693373" cy="47143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www.myexception.cn/img/2013/03/22/094015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7610" y="5013176"/>
            <a:ext cx="2470894" cy="1844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07876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存储</a:t>
            </a:r>
            <a:r>
              <a:rPr lang="en-US" altLang="zh-CN" dirty="0" smtClean="0"/>
              <a:t>-</a:t>
            </a:r>
            <a:r>
              <a:rPr lang="zh-CN" altLang="en-US" dirty="0" smtClean="0"/>
              <a:t>缓存（五）</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1800" dirty="0" smtClean="0"/>
              <a:t>Hibernate JPA</a:t>
            </a:r>
            <a:r>
              <a:rPr lang="zh-CN" altLang="en-US" sz="1800" dirty="0" smtClean="0"/>
              <a:t>中配置</a:t>
            </a:r>
            <a:r>
              <a:rPr lang="en-US" altLang="zh-CN" sz="1800" dirty="0" err="1" smtClean="0"/>
              <a:t>Ehcache</a:t>
            </a:r>
            <a:r>
              <a:rPr lang="zh-CN" altLang="en-US" sz="1800" dirty="0" smtClean="0"/>
              <a:t>二级缓存示例 </a:t>
            </a:r>
            <a:endParaRPr lang="en-US" altLang="zh-CN" sz="1800" dirty="0"/>
          </a:p>
          <a:p>
            <a:pPr lvl="1">
              <a:lnSpc>
                <a:spcPts val="2700"/>
              </a:lnSpc>
            </a:pPr>
            <a:r>
              <a:rPr lang="en-US" altLang="zh-CN" sz="1600" dirty="0" smtClean="0"/>
              <a:t>(2)</a:t>
            </a:r>
            <a:r>
              <a:rPr lang="zh-CN" altLang="en-US" sz="1600" dirty="0" smtClean="0"/>
              <a:t>对</a:t>
            </a:r>
            <a:r>
              <a:rPr lang="en-US" altLang="zh-CN" sz="1600" dirty="0" err="1" smtClean="0"/>
              <a:t>ehcache</a:t>
            </a:r>
            <a:r>
              <a:rPr lang="zh-CN" altLang="en-US" sz="1600" dirty="0" smtClean="0"/>
              <a:t>进行简单的配置</a:t>
            </a:r>
            <a:r>
              <a:rPr lang="en-US" altLang="zh-CN" sz="1600" dirty="0" smtClean="0"/>
              <a:t>(ehcache.xml)</a:t>
            </a:r>
          </a:p>
          <a:p>
            <a:pPr lvl="1">
              <a:lnSpc>
                <a:spcPts val="2700"/>
              </a:lnSpc>
            </a:pPr>
            <a:endParaRPr lang="en-US" altLang="zh-CN" sz="1600" dirty="0" smtClean="0"/>
          </a:p>
          <a:p>
            <a:pPr lvl="1">
              <a:lnSpc>
                <a:spcPts val="2700"/>
              </a:lnSpc>
            </a:pPr>
            <a:endParaRPr lang="en-US" altLang="zh-CN" sz="1800" dirty="0"/>
          </a:p>
        </p:txBody>
      </p:sp>
      <p:sp>
        <p:nvSpPr>
          <p:cNvPr id="8" name="矩形 7"/>
          <p:cNvSpPr/>
          <p:nvPr/>
        </p:nvSpPr>
        <p:spPr>
          <a:xfrm>
            <a:off x="287524" y="1916832"/>
            <a:ext cx="8496944" cy="4555093"/>
          </a:xfrm>
          <a:prstGeom prst="rect">
            <a:avLst/>
          </a:prstGeom>
          <a:ln>
            <a:solidFill>
              <a:schemeClr val="bg1">
                <a:lumMod val="65000"/>
              </a:schemeClr>
            </a:solidFill>
          </a:ln>
        </p:spPr>
        <p:txBody>
          <a:bodyPr wrap="square">
            <a:spAutoFit/>
          </a:bodyPr>
          <a:lstStyle/>
          <a:p>
            <a:r>
              <a:rPr lang="en-US" altLang="zh-CN" sz="1000" dirty="0"/>
              <a:t> &lt;?xml version="1.0" encoding="UTF-8"?&gt;</a:t>
            </a:r>
          </a:p>
          <a:p>
            <a:r>
              <a:rPr lang="en-US" altLang="zh-CN" sz="1000" dirty="0"/>
              <a:t>      &lt;</a:t>
            </a:r>
            <a:r>
              <a:rPr lang="en-US" altLang="zh-CN" sz="1000" dirty="0" err="1"/>
              <a:t>ehcache</a:t>
            </a:r>
            <a:r>
              <a:rPr lang="en-US" altLang="zh-CN" sz="1000" dirty="0"/>
              <a:t>&gt;</a:t>
            </a:r>
          </a:p>
          <a:p>
            <a:r>
              <a:rPr lang="en-US" altLang="zh-CN" sz="1000" dirty="0"/>
              <a:t>&lt;!-- </a:t>
            </a:r>
          </a:p>
          <a:p>
            <a:endParaRPr lang="en-US" altLang="zh-CN" sz="1000" dirty="0"/>
          </a:p>
          <a:p>
            <a:r>
              <a:rPr lang="en-US" altLang="zh-CN" sz="1000" dirty="0" err="1"/>
              <a:t>maxElementsInMemory</a:t>
            </a:r>
            <a:r>
              <a:rPr lang="en-US" altLang="zh-CN" sz="1000" dirty="0"/>
              <a:t>:</a:t>
            </a:r>
            <a:r>
              <a:rPr lang="zh-CN" altLang="en-US" sz="1000" dirty="0"/>
              <a:t>缓存中最大允许创建的对象数</a:t>
            </a:r>
          </a:p>
          <a:p>
            <a:endParaRPr lang="zh-CN" altLang="en-US" sz="1000" dirty="0"/>
          </a:p>
          <a:p>
            <a:r>
              <a:rPr lang="en-US" altLang="zh-CN" sz="1000" dirty="0"/>
              <a:t>eternal:</a:t>
            </a:r>
            <a:r>
              <a:rPr lang="zh-CN" altLang="en-US" sz="1000" dirty="0"/>
              <a:t>缓存中对象是否为永久的，如果是，超时设置将被忽略，对象从不过期</a:t>
            </a:r>
          </a:p>
          <a:p>
            <a:endParaRPr lang="zh-CN" altLang="en-US" sz="1000" dirty="0"/>
          </a:p>
          <a:p>
            <a:r>
              <a:rPr lang="en-US" altLang="zh-CN" sz="1000" dirty="0" err="1"/>
              <a:t>timeToIdleSeconds</a:t>
            </a:r>
            <a:r>
              <a:rPr lang="en-US" altLang="zh-CN" sz="1000" dirty="0"/>
              <a:t>:</a:t>
            </a:r>
            <a:r>
              <a:rPr lang="zh-CN" altLang="en-US" sz="1000" dirty="0"/>
              <a:t>缓存数据钝化时间</a:t>
            </a:r>
            <a:r>
              <a:rPr lang="en-US" altLang="zh-CN" sz="1000" dirty="0"/>
              <a:t>(</a:t>
            </a:r>
            <a:r>
              <a:rPr lang="zh-CN" altLang="en-US" sz="1000" dirty="0"/>
              <a:t>设置对象在它过期之前的空闲时间</a:t>
            </a:r>
            <a:r>
              <a:rPr lang="en-US" altLang="zh-CN" sz="1000" dirty="0"/>
              <a:t>)</a:t>
            </a:r>
          </a:p>
          <a:p>
            <a:endParaRPr lang="en-US" altLang="zh-CN" sz="1000" dirty="0"/>
          </a:p>
          <a:p>
            <a:r>
              <a:rPr lang="en-US" altLang="zh-CN" sz="1000" dirty="0" err="1"/>
              <a:t>timeToLiveSeconds</a:t>
            </a:r>
            <a:r>
              <a:rPr lang="en-US" altLang="zh-CN" sz="1000" dirty="0"/>
              <a:t>:</a:t>
            </a:r>
            <a:r>
              <a:rPr lang="zh-CN" altLang="en-US" sz="1000" dirty="0"/>
              <a:t>缓存数据的生存时间</a:t>
            </a:r>
            <a:r>
              <a:rPr lang="en-US" altLang="zh-CN" sz="1000" dirty="0"/>
              <a:t>(</a:t>
            </a:r>
            <a:r>
              <a:rPr lang="zh-CN" altLang="en-US" sz="1000" dirty="0"/>
              <a:t>设置对象在它过期之前的生存时间</a:t>
            </a:r>
            <a:r>
              <a:rPr lang="en-US" altLang="zh-CN" sz="1000" dirty="0"/>
              <a:t>)</a:t>
            </a:r>
          </a:p>
          <a:p>
            <a:endParaRPr lang="en-US" altLang="zh-CN" sz="1000" dirty="0"/>
          </a:p>
          <a:p>
            <a:r>
              <a:rPr lang="en-US" altLang="zh-CN" sz="1000" dirty="0" err="1"/>
              <a:t>overflowToDisk</a:t>
            </a:r>
            <a:r>
              <a:rPr lang="en-US" altLang="zh-CN" sz="1000" dirty="0"/>
              <a:t>:</a:t>
            </a:r>
            <a:r>
              <a:rPr lang="zh-CN" altLang="en-US" sz="1000" dirty="0"/>
              <a:t>内存不足时，是否启用磁盘缓存</a:t>
            </a:r>
          </a:p>
          <a:p>
            <a:endParaRPr lang="zh-CN" altLang="en-US" sz="1000" dirty="0"/>
          </a:p>
          <a:p>
            <a:r>
              <a:rPr lang="en-US" altLang="zh-CN" sz="1000" dirty="0" err="1"/>
              <a:t>clearOnFlush</a:t>
            </a:r>
            <a:r>
              <a:rPr lang="en-US" altLang="zh-CN" sz="1000" dirty="0"/>
              <a:t>:</a:t>
            </a:r>
            <a:r>
              <a:rPr lang="zh-CN" altLang="en-US" sz="1000" dirty="0"/>
              <a:t>内存数量最大时是否清除</a:t>
            </a:r>
          </a:p>
          <a:p>
            <a:endParaRPr lang="zh-CN" altLang="en-US" sz="1000" dirty="0"/>
          </a:p>
          <a:p>
            <a:r>
              <a:rPr lang="zh-CN" altLang="en-US" sz="1000" dirty="0"/>
              <a:t> </a:t>
            </a:r>
          </a:p>
          <a:p>
            <a:r>
              <a:rPr lang="en-US" altLang="zh-CN" sz="1000" dirty="0"/>
              <a:t>--&gt;</a:t>
            </a:r>
          </a:p>
          <a:p>
            <a:r>
              <a:rPr lang="en-US" altLang="zh-CN" sz="1000" dirty="0"/>
              <a:t>      &lt;</a:t>
            </a:r>
            <a:r>
              <a:rPr lang="en-US" altLang="zh-CN" sz="1000" dirty="0" err="1"/>
              <a:t>defaultCache</a:t>
            </a:r>
            <a:r>
              <a:rPr lang="en-US" altLang="zh-CN" sz="1000" dirty="0"/>
              <a:t> </a:t>
            </a:r>
            <a:r>
              <a:rPr lang="en-US" altLang="zh-CN" sz="1000" dirty="0" err="1"/>
              <a:t>maxElementsInMemory</a:t>
            </a:r>
            <a:r>
              <a:rPr lang="en-US" altLang="zh-CN" sz="1000" dirty="0"/>
              <a:t>="1000" eternal="false"</a:t>
            </a:r>
          </a:p>
          <a:p>
            <a:r>
              <a:rPr lang="en-US" altLang="zh-CN" sz="1000" dirty="0"/>
              <a:t>           </a:t>
            </a:r>
            <a:r>
              <a:rPr lang="en-US" altLang="zh-CN" sz="1000" dirty="0" err="1"/>
              <a:t>timeToIdleSeconds</a:t>
            </a:r>
            <a:r>
              <a:rPr lang="en-US" altLang="zh-CN" sz="1000" dirty="0"/>
              <a:t>="1200" </a:t>
            </a:r>
            <a:r>
              <a:rPr lang="en-US" altLang="zh-CN" sz="1000" dirty="0" err="1"/>
              <a:t>timeToLiveSeconds</a:t>
            </a:r>
            <a:r>
              <a:rPr lang="en-US" altLang="zh-CN" sz="1000" dirty="0"/>
              <a:t>="1200" </a:t>
            </a:r>
            <a:r>
              <a:rPr lang="en-US" altLang="zh-CN" sz="1000" dirty="0" err="1"/>
              <a:t>overflowToDisk</a:t>
            </a:r>
            <a:r>
              <a:rPr lang="en-US" altLang="zh-CN" sz="1000" dirty="0"/>
              <a:t>="false"</a:t>
            </a:r>
          </a:p>
          <a:p>
            <a:r>
              <a:rPr lang="en-US" altLang="zh-CN" sz="1000" dirty="0"/>
              <a:t>           </a:t>
            </a:r>
            <a:r>
              <a:rPr lang="en-US" altLang="zh-CN" sz="1000" dirty="0" err="1"/>
              <a:t>clearOnFlush</a:t>
            </a:r>
            <a:r>
              <a:rPr lang="en-US" altLang="zh-CN" sz="1000" dirty="0"/>
              <a:t>="true"&gt;</a:t>
            </a:r>
          </a:p>
          <a:p>
            <a:r>
              <a:rPr lang="en-US" altLang="zh-CN" sz="1000" dirty="0"/>
              <a:t>      &lt;/</a:t>
            </a:r>
            <a:r>
              <a:rPr lang="en-US" altLang="zh-CN" sz="1000" dirty="0" err="1"/>
              <a:t>defaultCache</a:t>
            </a:r>
            <a:r>
              <a:rPr lang="en-US" altLang="zh-CN" sz="1000" dirty="0"/>
              <a:t>&gt;</a:t>
            </a:r>
          </a:p>
          <a:p>
            <a:r>
              <a:rPr lang="en-US" altLang="zh-CN" sz="1000" dirty="0"/>
              <a:t>       &lt;!-- </a:t>
            </a:r>
            <a:r>
              <a:rPr lang="zh-CN" altLang="en-US" sz="1000" dirty="0"/>
              <a:t>单独对某个</a:t>
            </a:r>
            <a:r>
              <a:rPr lang="en-US" altLang="zh-CN" sz="1000" dirty="0"/>
              <a:t>entity</a:t>
            </a:r>
            <a:r>
              <a:rPr lang="zh-CN" altLang="en-US" sz="1000" dirty="0"/>
              <a:t>的缓存策略设置</a:t>
            </a:r>
            <a:r>
              <a:rPr lang="en-US" altLang="zh-CN" sz="1000" dirty="0"/>
              <a:t>--&gt;</a:t>
            </a:r>
          </a:p>
          <a:p>
            <a:r>
              <a:rPr lang="en-US" altLang="zh-CN" sz="1000" dirty="0"/>
              <a:t>      &lt;cache name="</a:t>
            </a:r>
            <a:r>
              <a:rPr lang="en-US" altLang="zh-CN" sz="1000" dirty="0" err="1"/>
              <a:t>com.payment.entity.PromotionEntity</a:t>
            </a:r>
            <a:r>
              <a:rPr lang="en-US" altLang="zh-CN" sz="1000" dirty="0"/>
              <a:t>" </a:t>
            </a:r>
            <a:r>
              <a:rPr lang="en-US" altLang="zh-CN" sz="1000" dirty="0" err="1"/>
              <a:t>maxElementsInMemory</a:t>
            </a:r>
            <a:r>
              <a:rPr lang="en-US" altLang="zh-CN" sz="1000" dirty="0"/>
              <a:t>="100"</a:t>
            </a:r>
          </a:p>
          <a:p>
            <a:r>
              <a:rPr lang="en-US" altLang="zh-CN" sz="1000" dirty="0"/>
              <a:t>           eternal="false"</a:t>
            </a:r>
          </a:p>
          <a:p>
            <a:r>
              <a:rPr lang="en-US" altLang="zh-CN" sz="1000" dirty="0"/>
              <a:t>           </a:t>
            </a:r>
            <a:r>
              <a:rPr lang="en-US" altLang="zh-CN" sz="1000" dirty="0" err="1"/>
              <a:t>timeToIdleSeconds</a:t>
            </a:r>
            <a:r>
              <a:rPr lang="en-US" altLang="zh-CN" sz="1000" dirty="0"/>
              <a:t>="1200" </a:t>
            </a:r>
            <a:r>
              <a:rPr lang="en-US" altLang="zh-CN" sz="1000" dirty="0" err="1"/>
              <a:t>timeToLiveSeconds</a:t>
            </a:r>
            <a:r>
              <a:rPr lang="en-US" altLang="zh-CN" sz="1000" dirty="0"/>
              <a:t>="1200" </a:t>
            </a:r>
            <a:r>
              <a:rPr lang="en-US" altLang="zh-CN" sz="1000" dirty="0" err="1"/>
              <a:t>overflowToDisk</a:t>
            </a:r>
            <a:r>
              <a:rPr lang="en-US" altLang="zh-CN" sz="1000" dirty="0"/>
              <a:t>="false"</a:t>
            </a:r>
          </a:p>
          <a:p>
            <a:r>
              <a:rPr lang="en-US" altLang="zh-CN" sz="1000" dirty="0"/>
              <a:t>           </a:t>
            </a:r>
            <a:r>
              <a:rPr lang="en-US" altLang="zh-CN" sz="1000" dirty="0" err="1"/>
              <a:t>clearOnFlush</a:t>
            </a:r>
            <a:r>
              <a:rPr lang="en-US" altLang="zh-CN" sz="1000" dirty="0"/>
              <a:t>="true"&gt;</a:t>
            </a:r>
          </a:p>
          <a:p>
            <a:r>
              <a:rPr lang="en-US" altLang="zh-CN" sz="1000" dirty="0"/>
              <a:t>      &lt;/cache&gt;</a:t>
            </a:r>
          </a:p>
          <a:p>
            <a:r>
              <a:rPr lang="en-US" altLang="zh-CN" sz="1000" dirty="0"/>
              <a:t>     &lt;/</a:t>
            </a:r>
            <a:r>
              <a:rPr lang="en-US" altLang="zh-CN" sz="1000" dirty="0" err="1"/>
              <a:t>ehcache</a:t>
            </a:r>
            <a:r>
              <a:rPr lang="en-US" altLang="zh-CN" sz="1000" dirty="0"/>
              <a:t>&gt;</a:t>
            </a:r>
            <a:endParaRPr lang="en-US" altLang="zh-CN" sz="1000" dirty="0" smtClean="0"/>
          </a:p>
        </p:txBody>
      </p:sp>
      <p:sp>
        <p:nvSpPr>
          <p:cNvPr id="2" name="TextBox 1"/>
          <p:cNvSpPr txBox="1"/>
          <p:nvPr/>
        </p:nvSpPr>
        <p:spPr>
          <a:xfrm>
            <a:off x="5940152" y="1988840"/>
            <a:ext cx="2844316" cy="923330"/>
          </a:xfrm>
          <a:prstGeom prst="rect">
            <a:avLst/>
          </a:prstGeom>
          <a:noFill/>
        </p:spPr>
        <p:txBody>
          <a:bodyPr wrap="square" rtlCol="0">
            <a:spAutoFit/>
          </a:bodyPr>
          <a:lstStyle/>
          <a:p>
            <a:r>
              <a:rPr lang="zh-CN" altLang="en-US" dirty="0" smtClean="0"/>
              <a:t>示例中启用了</a:t>
            </a:r>
            <a:r>
              <a:rPr lang="en-US" altLang="zh-CN" dirty="0" err="1" smtClean="0"/>
              <a:t>Ecache</a:t>
            </a:r>
            <a:r>
              <a:rPr lang="zh-CN" altLang="en-US" dirty="0" smtClean="0"/>
              <a:t>非分布式缓存，也可以结合</a:t>
            </a:r>
            <a:r>
              <a:rPr lang="en-US" altLang="zh-CN" dirty="0" smtClean="0"/>
              <a:t>Terracotta</a:t>
            </a:r>
            <a:r>
              <a:rPr lang="zh-CN" altLang="en-US" dirty="0" smtClean="0"/>
              <a:t>启用分布式缓存。</a:t>
            </a:r>
            <a:endParaRPr lang="zh-CN" altLang="en-US" dirty="0"/>
          </a:p>
        </p:txBody>
      </p:sp>
    </p:spTree>
    <p:extLst>
      <p:ext uri="{BB962C8B-B14F-4D97-AF65-F5344CB8AC3E}">
        <p14:creationId xmlns:p14="http://schemas.microsoft.com/office/powerpoint/2010/main" val="164673956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存储</a:t>
            </a:r>
            <a:r>
              <a:rPr lang="en-US" altLang="zh-CN" dirty="0" smtClean="0"/>
              <a:t>-</a:t>
            </a:r>
            <a:r>
              <a:rPr lang="zh-CN" altLang="en-US" dirty="0" smtClean="0"/>
              <a:t>缓存（六）</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1800" dirty="0" smtClean="0"/>
              <a:t>Hibernate JPA</a:t>
            </a:r>
            <a:r>
              <a:rPr lang="zh-CN" altLang="en-US" sz="1800" dirty="0" smtClean="0"/>
              <a:t>中配置</a:t>
            </a:r>
            <a:r>
              <a:rPr lang="en-US" altLang="zh-CN" sz="1800" dirty="0" err="1" smtClean="0"/>
              <a:t>Ehcache</a:t>
            </a:r>
            <a:r>
              <a:rPr lang="zh-CN" altLang="en-US" sz="1800" dirty="0" smtClean="0"/>
              <a:t>二级缓存示例 </a:t>
            </a:r>
            <a:endParaRPr lang="en-US" altLang="zh-CN" sz="1800" dirty="0"/>
          </a:p>
          <a:p>
            <a:pPr lvl="1">
              <a:lnSpc>
                <a:spcPts val="2700"/>
              </a:lnSpc>
            </a:pPr>
            <a:r>
              <a:rPr lang="en-US" altLang="zh-CN" sz="1600" dirty="0" smtClean="0"/>
              <a:t>(3)JPA</a:t>
            </a:r>
            <a:r>
              <a:rPr lang="zh-CN" altLang="en-US" sz="1600" dirty="0" smtClean="0"/>
              <a:t>的</a:t>
            </a:r>
            <a:r>
              <a:rPr lang="en-US" altLang="zh-CN" sz="1600" dirty="0" smtClean="0"/>
              <a:t>Entity</a:t>
            </a:r>
            <a:r>
              <a:rPr lang="zh-CN" altLang="en-US" sz="1600" dirty="0" smtClean="0"/>
              <a:t>类中生命缓存的隔离机制</a:t>
            </a:r>
            <a:endParaRPr lang="en-US" altLang="zh-CN" sz="1600" dirty="0" smtClean="0"/>
          </a:p>
          <a:p>
            <a:pPr lvl="1">
              <a:lnSpc>
                <a:spcPts val="2700"/>
              </a:lnSpc>
            </a:pPr>
            <a:endParaRPr lang="en-US" altLang="zh-CN" sz="1600" dirty="0" smtClean="0"/>
          </a:p>
          <a:p>
            <a:pPr lvl="1">
              <a:lnSpc>
                <a:spcPts val="2700"/>
              </a:lnSpc>
            </a:pPr>
            <a:endParaRPr lang="en-US" altLang="zh-CN" sz="1800" dirty="0"/>
          </a:p>
        </p:txBody>
      </p:sp>
      <p:sp>
        <p:nvSpPr>
          <p:cNvPr id="8" name="矩形 7"/>
          <p:cNvSpPr/>
          <p:nvPr/>
        </p:nvSpPr>
        <p:spPr>
          <a:xfrm>
            <a:off x="287524" y="1916832"/>
            <a:ext cx="8496944" cy="1169551"/>
          </a:xfrm>
          <a:prstGeom prst="rect">
            <a:avLst/>
          </a:prstGeom>
          <a:ln>
            <a:solidFill>
              <a:schemeClr val="bg1">
                <a:lumMod val="65000"/>
              </a:schemeClr>
            </a:solidFill>
          </a:ln>
        </p:spPr>
        <p:txBody>
          <a:bodyPr wrap="square">
            <a:spAutoFit/>
          </a:bodyPr>
          <a:lstStyle/>
          <a:p>
            <a:r>
              <a:rPr lang="en-US" altLang="zh-CN" sz="1000" dirty="0"/>
              <a:t>import </a:t>
            </a:r>
            <a:r>
              <a:rPr lang="en-US" altLang="zh-CN" sz="1000" dirty="0" err="1"/>
              <a:t>org.hibernate.annotations.Cache</a:t>
            </a:r>
            <a:r>
              <a:rPr lang="en-US" altLang="zh-CN" sz="1000" dirty="0"/>
              <a:t>;</a:t>
            </a:r>
          </a:p>
          <a:p>
            <a:r>
              <a:rPr lang="en-US" altLang="zh-CN" sz="1000" dirty="0"/>
              <a:t>       import </a:t>
            </a:r>
            <a:r>
              <a:rPr lang="en-US" altLang="zh-CN" sz="1000" dirty="0" err="1"/>
              <a:t>org.hibernate.annotations.CacheConcurrencyStrategy</a:t>
            </a:r>
            <a:r>
              <a:rPr lang="en-US" altLang="zh-CN" sz="1000" dirty="0"/>
              <a:t>;</a:t>
            </a:r>
          </a:p>
          <a:p>
            <a:r>
              <a:rPr lang="en-US" altLang="zh-CN" sz="1000" dirty="0"/>
              <a:t> </a:t>
            </a:r>
          </a:p>
          <a:p>
            <a:r>
              <a:rPr lang="en-US" altLang="zh-CN" sz="1000" dirty="0"/>
              <a:t>      @Cache(usage = </a:t>
            </a:r>
            <a:r>
              <a:rPr lang="en-US" altLang="zh-CN" sz="1000" dirty="0" err="1"/>
              <a:t>CacheConcurrencyStrategy.READ_WRITE</a:t>
            </a:r>
            <a:r>
              <a:rPr lang="en-US" altLang="zh-CN" sz="1000" dirty="0"/>
              <a:t>)</a:t>
            </a:r>
          </a:p>
          <a:p>
            <a:r>
              <a:rPr lang="en-US" altLang="zh-CN" sz="1000" dirty="0"/>
              <a:t>      @Entity</a:t>
            </a:r>
          </a:p>
          <a:p>
            <a:r>
              <a:rPr lang="en-US" altLang="zh-CN" sz="1000" dirty="0"/>
              <a:t>      @Table(name = "</a:t>
            </a:r>
            <a:r>
              <a:rPr lang="en-US" altLang="zh-CN" sz="1000" dirty="0" err="1"/>
              <a:t>catagory</a:t>
            </a:r>
            <a:r>
              <a:rPr lang="en-US" altLang="zh-CN" sz="1000" dirty="0"/>
              <a:t>")</a:t>
            </a:r>
          </a:p>
          <a:p>
            <a:r>
              <a:rPr lang="en-US" altLang="zh-CN" sz="1000" dirty="0"/>
              <a:t>      public class </a:t>
            </a:r>
            <a:r>
              <a:rPr lang="en-US" altLang="zh-CN" sz="1000" dirty="0" err="1"/>
              <a:t>CatagoryEntity</a:t>
            </a:r>
            <a:r>
              <a:rPr lang="en-US" altLang="zh-CN" sz="1000" dirty="0"/>
              <a:t> extends </a:t>
            </a:r>
            <a:r>
              <a:rPr lang="en-US" altLang="zh-CN" sz="1000" dirty="0" err="1"/>
              <a:t>BaseEntity</a:t>
            </a:r>
            <a:r>
              <a:rPr lang="en-US" altLang="zh-CN" sz="1000" dirty="0"/>
              <a:t> { ... }</a:t>
            </a:r>
            <a:endParaRPr lang="en-US" altLang="zh-CN" sz="1000" dirty="0" smtClean="0"/>
          </a:p>
        </p:txBody>
      </p:sp>
    </p:spTree>
    <p:extLst>
      <p:ext uri="{BB962C8B-B14F-4D97-AF65-F5344CB8AC3E}">
        <p14:creationId xmlns:p14="http://schemas.microsoft.com/office/powerpoint/2010/main" val="258072440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Event</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事件的两大类别：</a:t>
            </a:r>
            <a:r>
              <a:rPr lang="en-US" altLang="zh-CN" sz="1800" dirty="0" smtClean="0"/>
              <a:t>Command</a:t>
            </a:r>
            <a:r>
              <a:rPr lang="zh-CN" altLang="en-US" sz="1800" dirty="0" smtClean="0"/>
              <a:t>和</a:t>
            </a:r>
            <a:r>
              <a:rPr lang="en-US" altLang="zh-CN" sz="1800" dirty="0" smtClean="0"/>
              <a:t>Event</a:t>
            </a:r>
          </a:p>
          <a:p>
            <a:pPr>
              <a:lnSpc>
                <a:spcPts val="2700"/>
              </a:lnSpc>
            </a:pPr>
            <a:r>
              <a:rPr lang="zh-CN" altLang="en-US" sz="1800" dirty="0"/>
              <a:t>两</a:t>
            </a:r>
            <a:r>
              <a:rPr lang="zh-CN" altLang="en-US" sz="1800" dirty="0" smtClean="0"/>
              <a:t>类事件的命名方式：</a:t>
            </a:r>
            <a:endParaRPr lang="en-US" altLang="zh-CN" sz="1800" dirty="0" smtClean="0"/>
          </a:p>
          <a:p>
            <a:pPr lvl="1">
              <a:lnSpc>
                <a:spcPts val="2700"/>
              </a:lnSpc>
            </a:pPr>
            <a:r>
              <a:rPr lang="en-US" altLang="zh-CN" sz="1600" dirty="0" smtClean="0"/>
              <a:t>Command</a:t>
            </a:r>
            <a:r>
              <a:rPr lang="zh-CN" altLang="en-US" sz="1600" dirty="0" smtClean="0"/>
              <a:t>：主动式，如</a:t>
            </a:r>
            <a:r>
              <a:rPr lang="en-US" altLang="zh-CN" sz="1600" dirty="0" err="1" smtClean="0"/>
              <a:t>PlaceOrder</a:t>
            </a:r>
            <a:r>
              <a:rPr lang="en-US" altLang="zh-CN" sz="1600" dirty="0" smtClean="0"/>
              <a:t>    / </a:t>
            </a:r>
            <a:r>
              <a:rPr lang="en-US" altLang="zh-CN" sz="1600" dirty="0" err="1" smtClean="0"/>
              <a:t>PlaceOrderCmd</a:t>
            </a:r>
            <a:endParaRPr lang="en-US" altLang="zh-CN" sz="1600" dirty="0" smtClean="0"/>
          </a:p>
          <a:p>
            <a:pPr lvl="1">
              <a:lnSpc>
                <a:spcPts val="2700"/>
              </a:lnSpc>
            </a:pPr>
            <a:r>
              <a:rPr lang="en-US" altLang="zh-CN" sz="1600" dirty="0" smtClean="0"/>
              <a:t>Event</a:t>
            </a:r>
            <a:r>
              <a:rPr lang="zh-CN" altLang="en-US" sz="1600" dirty="0" smtClean="0"/>
              <a:t>：        被动式，如</a:t>
            </a:r>
            <a:r>
              <a:rPr lang="en-US" altLang="zh-CN" sz="1600" dirty="0" err="1" smtClean="0"/>
              <a:t>OrderPlaced</a:t>
            </a:r>
            <a:r>
              <a:rPr lang="en-US" altLang="zh-CN" sz="1600" dirty="0" smtClean="0"/>
              <a:t>   / </a:t>
            </a:r>
            <a:r>
              <a:rPr lang="en-US" altLang="zh-CN" sz="1600" dirty="0" err="1" smtClean="0"/>
              <a:t>OrderPlacedEvent</a:t>
            </a:r>
            <a:endParaRPr lang="en-US" altLang="zh-CN" sz="1600" dirty="0" smtClean="0"/>
          </a:p>
          <a:p>
            <a:pPr lvl="1">
              <a:lnSpc>
                <a:spcPts val="2700"/>
              </a:lnSpc>
            </a:pPr>
            <a:endParaRPr lang="en-US" altLang="zh-CN" sz="1800" dirty="0"/>
          </a:p>
        </p:txBody>
      </p:sp>
    </p:spTree>
    <p:extLst>
      <p:ext uri="{BB962C8B-B14F-4D97-AF65-F5344CB8AC3E}">
        <p14:creationId xmlns:p14="http://schemas.microsoft.com/office/powerpoint/2010/main" val="92268784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Service</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1800" dirty="0" smtClean="0"/>
              <a:t>Service</a:t>
            </a:r>
            <a:r>
              <a:rPr lang="zh-CN" altLang="en-US" sz="1800" dirty="0" smtClean="0"/>
              <a:t>间通信方式</a:t>
            </a:r>
            <a:endParaRPr lang="en-US" altLang="zh-CN" sz="1800" dirty="0" smtClean="0"/>
          </a:p>
          <a:p>
            <a:pPr lvl="1">
              <a:lnSpc>
                <a:spcPts val="2700"/>
              </a:lnSpc>
            </a:pPr>
            <a:r>
              <a:rPr lang="zh-CN" altLang="en-US" sz="1800" dirty="0" smtClean="0"/>
              <a:t>本地服务通信</a:t>
            </a:r>
            <a:endParaRPr lang="en-US" altLang="zh-CN" sz="1800" dirty="0"/>
          </a:p>
          <a:p>
            <a:pPr lvl="1">
              <a:lnSpc>
                <a:spcPts val="2700"/>
              </a:lnSpc>
            </a:pPr>
            <a:r>
              <a:rPr lang="zh-CN" altLang="en-US" sz="1800" dirty="0" smtClean="0"/>
              <a:t>远程服务通信</a:t>
            </a:r>
            <a:endParaRPr lang="en-US" altLang="zh-CN" sz="1800" dirty="0" smtClean="0"/>
          </a:p>
          <a:p>
            <a:pPr lvl="2">
              <a:lnSpc>
                <a:spcPts val="2700"/>
              </a:lnSpc>
            </a:pPr>
            <a:r>
              <a:rPr lang="en-US" altLang="zh-CN" sz="1400" dirty="0"/>
              <a:t>Synchronous HTTP ⇔ asynchronous AMQP</a:t>
            </a:r>
          </a:p>
          <a:p>
            <a:pPr lvl="2">
              <a:lnSpc>
                <a:spcPts val="2700"/>
              </a:lnSpc>
            </a:pPr>
            <a:r>
              <a:rPr lang="en-US" altLang="zh-CN" sz="1400" dirty="0"/>
              <a:t>Formats: JSON, XML, Protocol Buffers, Thrift, ...</a:t>
            </a:r>
          </a:p>
          <a:p>
            <a:pPr lvl="2">
              <a:lnSpc>
                <a:spcPts val="2700"/>
              </a:lnSpc>
            </a:pPr>
            <a:r>
              <a:rPr lang="en-US" altLang="zh-CN" sz="1400" dirty="0"/>
              <a:t>Even via the database</a:t>
            </a:r>
          </a:p>
          <a:p>
            <a:pPr lvl="2">
              <a:lnSpc>
                <a:spcPts val="2700"/>
              </a:lnSpc>
            </a:pPr>
            <a:endParaRPr lang="en-US" altLang="zh-CN" sz="1400" dirty="0"/>
          </a:p>
        </p:txBody>
      </p:sp>
      <p:sp>
        <p:nvSpPr>
          <p:cNvPr id="4" name="矩形 3"/>
          <p:cNvSpPr/>
          <p:nvPr/>
        </p:nvSpPr>
        <p:spPr>
          <a:xfrm>
            <a:off x="5580112" y="2276872"/>
            <a:ext cx="2736304" cy="830997"/>
          </a:xfrm>
          <a:prstGeom prst="rect">
            <a:avLst/>
          </a:prstGeom>
        </p:spPr>
        <p:txBody>
          <a:bodyPr wrap="square">
            <a:spAutoFit/>
          </a:bodyPr>
          <a:lstStyle/>
          <a:p>
            <a:r>
              <a:rPr lang="zh-CN" altLang="en-US" sz="1600" dirty="0" smtClean="0"/>
              <a:t>*</a:t>
            </a:r>
            <a:r>
              <a:rPr lang="en-US" altLang="zh-CN" sz="1600" dirty="0" smtClean="0"/>
              <a:t>Asynchronous </a:t>
            </a:r>
            <a:r>
              <a:rPr lang="en-US" altLang="zh-CN" sz="1600" dirty="0"/>
              <a:t>is preferred</a:t>
            </a:r>
          </a:p>
          <a:p>
            <a:r>
              <a:rPr lang="zh-CN" altLang="en-US" sz="1600" dirty="0" smtClean="0"/>
              <a:t>*</a:t>
            </a:r>
            <a:r>
              <a:rPr lang="en-US" altLang="zh-CN" sz="1600" dirty="0" smtClean="0"/>
              <a:t>JSON </a:t>
            </a:r>
            <a:r>
              <a:rPr lang="en-US" altLang="zh-CN" sz="1600" dirty="0"/>
              <a:t>is fashionable but binary </a:t>
            </a:r>
            <a:r>
              <a:rPr lang="en-US" altLang="zh-CN" sz="1600" dirty="0" smtClean="0"/>
              <a:t>format is </a:t>
            </a:r>
            <a:r>
              <a:rPr lang="en-US" altLang="zh-CN" sz="1600" dirty="0"/>
              <a:t>more efficient</a:t>
            </a:r>
            <a:endParaRPr lang="zh-CN" altLang="en-US" sz="16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3433056"/>
            <a:ext cx="5832648" cy="3254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873783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Module</a:t>
            </a:r>
            <a:r>
              <a:rPr lang="zh-CN" altLang="en-US" dirty="0" smtClean="0"/>
              <a:t>（</a:t>
            </a:r>
            <a:r>
              <a:rPr lang="zh-CN" altLang="en-US" dirty="0"/>
              <a:t>一</a:t>
            </a:r>
            <a:r>
              <a:rPr lang="zh-CN" altLang="en-US" dirty="0" smtClean="0"/>
              <a:t>）</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996952"/>
            <a:ext cx="5879930" cy="3672408"/>
          </a:xfrm>
          <a:prstGeom prst="rect">
            <a:avLst/>
          </a:prstGeom>
        </p:spPr>
      </p:pic>
      <p:sp>
        <p:nvSpPr>
          <p:cNvPr id="4"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模块在实际语言中的映射</a:t>
            </a:r>
            <a:endParaRPr lang="en-US" altLang="zh-CN" sz="1800" dirty="0" smtClean="0"/>
          </a:p>
          <a:p>
            <a:pPr lvl="1">
              <a:lnSpc>
                <a:spcPts val="2700"/>
              </a:lnSpc>
            </a:pPr>
            <a:r>
              <a:rPr lang="zh-CN" altLang="en-US" sz="1600" dirty="0" smtClean="0"/>
              <a:t>模块</a:t>
            </a:r>
            <a:r>
              <a:rPr lang="zh-CN" altLang="en-US" sz="1600" dirty="0"/>
              <a:t>在</a:t>
            </a:r>
            <a:r>
              <a:rPr lang="en-US" altLang="zh-CN" sz="1600" dirty="0"/>
              <a:t>Java</a:t>
            </a:r>
            <a:r>
              <a:rPr lang="zh-CN" altLang="en-US" sz="1600" dirty="0"/>
              <a:t>语言实现</a:t>
            </a:r>
            <a:r>
              <a:rPr lang="zh-CN" altLang="en-US" sz="1600" dirty="0" smtClean="0"/>
              <a:t>中用包</a:t>
            </a:r>
            <a:r>
              <a:rPr lang="zh-CN" altLang="en-US" sz="1600" dirty="0"/>
              <a:t>（</a:t>
            </a:r>
            <a:r>
              <a:rPr lang="en-US" altLang="zh-CN" sz="1600" dirty="0"/>
              <a:t>Package</a:t>
            </a:r>
            <a:r>
              <a:rPr lang="zh-CN" altLang="en-US" sz="1600" dirty="0" smtClean="0"/>
              <a:t>）表示</a:t>
            </a:r>
            <a:endParaRPr lang="en-US" altLang="zh-CN" sz="1600" dirty="0"/>
          </a:p>
          <a:p>
            <a:pPr lvl="1">
              <a:lnSpc>
                <a:spcPts val="2700"/>
              </a:lnSpc>
            </a:pPr>
            <a:r>
              <a:rPr lang="zh-CN" altLang="en-US" sz="1600" dirty="0" smtClean="0"/>
              <a:t>模块和模块之间</a:t>
            </a:r>
            <a:r>
              <a:rPr lang="zh-CN" altLang="en-US" sz="1600" dirty="0"/>
              <a:t>不</a:t>
            </a:r>
            <a:r>
              <a:rPr lang="zh-CN" altLang="en-US" sz="1600" dirty="0" smtClean="0"/>
              <a:t>允许存在相互</a:t>
            </a:r>
            <a:r>
              <a:rPr lang="zh-CN" altLang="en-US" sz="1600" dirty="0"/>
              <a:t>依赖。</a:t>
            </a:r>
            <a:endParaRPr lang="en-US" altLang="zh-CN" sz="1600" dirty="0"/>
          </a:p>
          <a:p>
            <a:pPr lvl="1">
              <a:lnSpc>
                <a:spcPts val="2700"/>
              </a:lnSpc>
            </a:pPr>
            <a:r>
              <a:rPr lang="zh-CN" altLang="en-US" sz="1600" dirty="0"/>
              <a:t>一个模块中的服务</a:t>
            </a:r>
            <a:r>
              <a:rPr lang="en-US" altLang="zh-CN" sz="1600" dirty="0"/>
              <a:t>(Service)</a:t>
            </a:r>
            <a:r>
              <a:rPr lang="zh-CN" altLang="en-US" sz="1600" dirty="0"/>
              <a:t>不</a:t>
            </a:r>
            <a:r>
              <a:rPr lang="zh-CN" altLang="en-US" sz="1600" dirty="0" smtClean="0"/>
              <a:t>允许直接</a:t>
            </a:r>
            <a:r>
              <a:rPr lang="zh-CN" altLang="en-US" sz="1600" dirty="0"/>
              <a:t>访问另一个模块的仓储</a:t>
            </a:r>
            <a:r>
              <a:rPr lang="en-US" altLang="zh-CN" sz="1600" dirty="0"/>
              <a:t>(Repository)</a:t>
            </a:r>
            <a:r>
              <a:rPr lang="zh-CN" altLang="en-US" sz="1600" dirty="0"/>
              <a:t>，它们之间必须通过</a:t>
            </a:r>
            <a:r>
              <a:rPr lang="zh-CN" altLang="en-US" sz="1600" dirty="0" smtClean="0"/>
              <a:t>服务接口进行</a:t>
            </a:r>
            <a:r>
              <a:rPr lang="zh-CN" altLang="en-US" sz="1600" dirty="0"/>
              <a:t>访问</a:t>
            </a:r>
            <a:r>
              <a:rPr lang="zh-CN" altLang="en-US" sz="1600" dirty="0" smtClean="0"/>
              <a:t>。</a:t>
            </a:r>
            <a:endParaRPr lang="en-US" altLang="zh-CN" sz="1600" dirty="0"/>
          </a:p>
        </p:txBody>
      </p:sp>
      <p:sp>
        <p:nvSpPr>
          <p:cNvPr id="3" name="椭圆 2"/>
          <p:cNvSpPr/>
          <p:nvPr/>
        </p:nvSpPr>
        <p:spPr>
          <a:xfrm>
            <a:off x="2565052" y="3186635"/>
            <a:ext cx="2664296"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2565052" y="4653136"/>
            <a:ext cx="2894684"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565052" y="4221088"/>
            <a:ext cx="2664296" cy="1800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565051" y="5157192"/>
            <a:ext cx="2894685" cy="252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565051" y="5877272"/>
            <a:ext cx="2750669"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798197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Module</a:t>
            </a:r>
            <a:r>
              <a:rPr lang="zh-CN" altLang="en-US" dirty="0" smtClean="0"/>
              <a:t>（二）</a:t>
            </a:r>
            <a:endParaRPr lang="zh-CN" altLang="en-US" dirty="0"/>
          </a:p>
        </p:txBody>
      </p:sp>
      <p:sp>
        <p:nvSpPr>
          <p:cNvPr id="4"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模块设计的原则：低耦合，高内聚</a:t>
            </a:r>
            <a:endParaRPr lang="en-US" altLang="zh-CN" sz="1800" dirty="0" smtClean="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807" y="1556792"/>
            <a:ext cx="5286375" cy="4381500"/>
          </a:xfrm>
          <a:prstGeom prst="rect">
            <a:avLst/>
          </a:prstGeom>
        </p:spPr>
      </p:pic>
    </p:spTree>
    <p:extLst>
      <p:ext uri="{BB962C8B-B14F-4D97-AF65-F5344CB8AC3E}">
        <p14:creationId xmlns:p14="http://schemas.microsoft.com/office/powerpoint/2010/main" val="115762234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Module</a:t>
            </a:r>
            <a:r>
              <a:rPr lang="zh-CN" altLang="en-US" dirty="0" smtClean="0"/>
              <a:t>（三）</a:t>
            </a:r>
            <a:endParaRPr lang="zh-CN" altLang="en-US" dirty="0"/>
          </a:p>
        </p:txBody>
      </p:sp>
      <p:sp>
        <p:nvSpPr>
          <p:cNvPr id="4"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示例：</a:t>
            </a:r>
            <a:r>
              <a:rPr lang="en-US" altLang="zh-CN" sz="1800" dirty="0" smtClean="0"/>
              <a:t>DDD without modularity</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7" y="1556792"/>
            <a:ext cx="9144000" cy="4639359"/>
          </a:xfrm>
          <a:prstGeom prst="rect">
            <a:avLst/>
          </a:prstGeom>
        </p:spPr>
      </p:pic>
    </p:spTree>
    <p:extLst>
      <p:ext uri="{BB962C8B-B14F-4D97-AF65-F5344CB8AC3E}">
        <p14:creationId xmlns:p14="http://schemas.microsoft.com/office/powerpoint/2010/main" val="1355407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Module</a:t>
            </a:r>
            <a:r>
              <a:rPr lang="zh-CN" altLang="en-US" dirty="0" smtClean="0"/>
              <a:t>（</a:t>
            </a:r>
            <a:r>
              <a:rPr lang="zh-CN" altLang="en-US" dirty="0"/>
              <a:t>四</a:t>
            </a:r>
            <a:r>
              <a:rPr lang="zh-CN" altLang="en-US" dirty="0" smtClean="0"/>
              <a:t>）</a:t>
            </a:r>
            <a:endParaRPr lang="zh-CN" altLang="en-US" dirty="0"/>
          </a:p>
        </p:txBody>
      </p:sp>
      <p:sp>
        <p:nvSpPr>
          <p:cNvPr id="4"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模块化数据库</a:t>
            </a:r>
            <a:r>
              <a:rPr lang="en-US" altLang="zh-CN" sz="1800" dirty="0" smtClean="0"/>
              <a:t>Schema</a:t>
            </a:r>
            <a:r>
              <a:rPr lang="zh-CN" altLang="en-US" sz="1800" dirty="0" smtClean="0"/>
              <a:t>设计要求</a:t>
            </a:r>
            <a:endParaRPr lang="en-US" altLang="zh-CN" sz="1800" dirty="0" smtClean="0"/>
          </a:p>
          <a:p>
            <a:pPr lvl="1">
              <a:lnSpc>
                <a:spcPts val="2700"/>
              </a:lnSpc>
            </a:pPr>
            <a:r>
              <a:rPr lang="zh-CN" altLang="en-US" sz="1600" dirty="0" smtClean="0"/>
              <a:t>数据库结构不允许跨领域</a:t>
            </a:r>
            <a:r>
              <a:rPr lang="en-US" altLang="zh-CN" sz="1600" dirty="0" smtClean="0"/>
              <a:t>(</a:t>
            </a:r>
            <a:r>
              <a:rPr lang="zh-CN" altLang="en-US" sz="1600" dirty="0" smtClean="0"/>
              <a:t>模块</a:t>
            </a:r>
            <a:r>
              <a:rPr lang="en-US" altLang="zh-CN" sz="1600" dirty="0" smtClean="0"/>
              <a:t>)</a:t>
            </a:r>
          </a:p>
          <a:p>
            <a:pPr lvl="1">
              <a:lnSpc>
                <a:spcPts val="2700"/>
              </a:lnSpc>
            </a:pPr>
            <a:r>
              <a:rPr lang="zh-CN" altLang="en-US" sz="1600" dirty="0" smtClean="0"/>
              <a:t>查询不允许跨领域边界</a:t>
            </a:r>
            <a:endParaRPr lang="en-US" altLang="zh-CN" sz="1600" dirty="0" smtClean="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76" y="2270940"/>
            <a:ext cx="8064896" cy="2742236"/>
          </a:xfrm>
          <a:prstGeom prst="rect">
            <a:avLst/>
          </a:prstGeom>
        </p:spPr>
      </p:pic>
      <p:sp>
        <p:nvSpPr>
          <p:cNvPr id="6" name="TextBox 5"/>
          <p:cNvSpPr txBox="1"/>
          <p:nvPr/>
        </p:nvSpPr>
        <p:spPr>
          <a:xfrm>
            <a:off x="513976" y="5050050"/>
            <a:ext cx="6102953" cy="923330"/>
          </a:xfrm>
          <a:prstGeom prst="rect">
            <a:avLst/>
          </a:prstGeom>
          <a:noFill/>
        </p:spPr>
        <p:txBody>
          <a:bodyPr wrap="none" rtlCol="0">
            <a:spAutoFit/>
          </a:bodyPr>
          <a:lstStyle/>
          <a:p>
            <a:r>
              <a:rPr lang="zh-CN" altLang="en-US" dirty="0" smtClean="0"/>
              <a:t>好处：</a:t>
            </a:r>
            <a:endParaRPr lang="en-US" altLang="zh-CN" dirty="0" smtClean="0"/>
          </a:p>
          <a:p>
            <a:pPr marL="285750" indent="-285750">
              <a:buFont typeface="Wingdings" panose="05000000000000000000" pitchFamily="2" charset="2"/>
              <a:buChar char="l"/>
            </a:pPr>
            <a:r>
              <a:rPr lang="zh-CN" altLang="en-US" dirty="0" smtClean="0"/>
              <a:t>模块可以独立迁移到下一版本</a:t>
            </a:r>
            <a:endParaRPr lang="en-US" altLang="zh-CN" dirty="0" smtClean="0"/>
          </a:p>
          <a:p>
            <a:pPr marL="285750" indent="-285750">
              <a:buFont typeface="Wingdings" panose="05000000000000000000" pitchFamily="2" charset="2"/>
              <a:buChar char="l"/>
            </a:pPr>
            <a:r>
              <a:rPr lang="zh-CN" altLang="en-US" dirty="0" smtClean="0"/>
              <a:t>在一个系统中，不同模块可以采用不同存储</a:t>
            </a:r>
            <a:r>
              <a:rPr lang="en-US" altLang="zh-CN" dirty="0" smtClean="0"/>
              <a:t>/</a:t>
            </a:r>
            <a:r>
              <a:rPr lang="zh-CN" altLang="en-US" dirty="0" smtClean="0"/>
              <a:t>数据库技术</a:t>
            </a:r>
            <a:endParaRPr lang="zh-CN" altLang="en-US" dirty="0"/>
          </a:p>
        </p:txBody>
      </p:sp>
    </p:spTree>
    <p:extLst>
      <p:ext uri="{BB962C8B-B14F-4D97-AF65-F5344CB8AC3E}">
        <p14:creationId xmlns:p14="http://schemas.microsoft.com/office/powerpoint/2010/main" val="269158025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Module</a:t>
            </a:r>
            <a:r>
              <a:rPr lang="zh-CN" altLang="en-US" dirty="0" smtClean="0"/>
              <a:t>（五）</a:t>
            </a:r>
            <a:endParaRPr lang="zh-CN" altLang="en-US" dirty="0"/>
          </a:p>
        </p:txBody>
      </p:sp>
      <p:sp>
        <p:nvSpPr>
          <p:cNvPr id="4"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跨边界查询两种方案对比：</a:t>
            </a:r>
            <a:endParaRPr lang="en-US" altLang="zh-CN" sz="1800" dirty="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3327"/>
            <a:ext cx="4922764" cy="3170594"/>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5996" y="3720356"/>
            <a:ext cx="4608004" cy="3137644"/>
          </a:xfrm>
          <a:prstGeom prst="rect">
            <a:avLst/>
          </a:prstGeom>
        </p:spPr>
      </p:pic>
    </p:spTree>
    <p:extLst>
      <p:ext uri="{BB962C8B-B14F-4D97-AF65-F5344CB8AC3E}">
        <p14:creationId xmlns:p14="http://schemas.microsoft.com/office/powerpoint/2010/main" val="287974221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Module</a:t>
            </a:r>
            <a:r>
              <a:rPr lang="zh-CN" altLang="en-US" dirty="0" smtClean="0"/>
              <a:t>（六）</a:t>
            </a:r>
            <a:endParaRPr lang="zh-CN" altLang="en-US" dirty="0"/>
          </a:p>
        </p:txBody>
      </p:sp>
      <p:sp>
        <p:nvSpPr>
          <p:cNvPr id="4"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使用</a:t>
            </a:r>
            <a:r>
              <a:rPr lang="en-US" altLang="zh-CN" sz="1800" dirty="0" err="1" smtClean="0"/>
              <a:t>ElasticSearch</a:t>
            </a:r>
            <a:r>
              <a:rPr lang="zh-CN" altLang="en-US" sz="1800" dirty="0" smtClean="0"/>
              <a:t>实现</a:t>
            </a:r>
            <a:r>
              <a:rPr lang="zh-CN" altLang="en-US" sz="1800" dirty="0"/>
              <a:t>跨</a:t>
            </a:r>
            <a:r>
              <a:rPr lang="zh-CN" altLang="en-US" sz="1800" dirty="0" smtClean="0"/>
              <a:t>模块查询视图：</a:t>
            </a:r>
            <a:endParaRPr lang="en-US" altLang="zh-CN" sz="1800" dirty="0" smtClean="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1472077"/>
            <a:ext cx="6408712" cy="3757123"/>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088696"/>
            <a:ext cx="5436097" cy="2769304"/>
          </a:xfrm>
          <a:prstGeom prst="rect">
            <a:avLst/>
          </a:prstGeom>
        </p:spPr>
      </p:pic>
    </p:spTree>
    <p:extLst>
      <p:ext uri="{BB962C8B-B14F-4D97-AF65-F5344CB8AC3E}">
        <p14:creationId xmlns:p14="http://schemas.microsoft.com/office/powerpoint/2010/main" val="25143453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a:t>领域驱动设计</a:t>
            </a:r>
            <a:r>
              <a:rPr lang="zh-CN" altLang="en-US" dirty="0" smtClean="0"/>
              <a:t>分层规划（五）</a:t>
            </a:r>
            <a:endParaRPr lang="zh-CN" altLang="en-US" dirty="0"/>
          </a:p>
        </p:txBody>
      </p:sp>
      <p:sp>
        <p:nvSpPr>
          <p:cNvPr id="11" name="内容占位符 2"/>
          <p:cNvSpPr txBox="1">
            <a:spLocks/>
          </p:cNvSpPr>
          <p:nvPr/>
        </p:nvSpPr>
        <p:spPr>
          <a:xfrm>
            <a:off x="179512" y="1052736"/>
            <a:ext cx="8712968" cy="5688632"/>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b="1" dirty="0" smtClean="0"/>
              <a:t>分布式领域驱动设计与</a:t>
            </a:r>
            <a:r>
              <a:rPr lang="en-US" altLang="zh-CN" sz="1800" b="1" dirty="0" err="1" smtClean="0"/>
              <a:t>DotNET</a:t>
            </a:r>
            <a:r>
              <a:rPr lang="zh-CN" altLang="en-US" sz="1800" b="1" dirty="0" smtClean="0"/>
              <a:t>技术架构</a:t>
            </a:r>
            <a:r>
              <a:rPr lang="zh-CN" altLang="en-US" sz="1800" b="1" dirty="0"/>
              <a:t>体系</a:t>
            </a:r>
            <a:r>
              <a:rPr lang="zh-CN" altLang="en-US" sz="1800" b="1" dirty="0" smtClean="0"/>
              <a:t>之间的关系映射</a:t>
            </a:r>
            <a:endParaRPr lang="en-US" altLang="zh-CN" sz="1800" b="1"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99" y="1628800"/>
            <a:ext cx="8739989" cy="5040560"/>
          </a:xfrm>
          <a:prstGeom prst="rect">
            <a:avLst/>
          </a:prstGeom>
        </p:spPr>
      </p:pic>
    </p:spTree>
    <p:extLst>
      <p:ext uri="{BB962C8B-B14F-4D97-AF65-F5344CB8AC3E}">
        <p14:creationId xmlns:p14="http://schemas.microsoft.com/office/powerpoint/2010/main" val="242981059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测试（一）</a:t>
            </a:r>
            <a:endParaRPr lang="zh-CN" altLang="en-US" dirty="0"/>
          </a:p>
        </p:txBody>
      </p:sp>
      <p:sp>
        <p:nvSpPr>
          <p:cNvPr id="4"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领域驱动设计软件开发</a:t>
            </a:r>
            <a:r>
              <a:rPr lang="en-US" altLang="zh-CN" sz="1800" dirty="0" smtClean="0"/>
              <a:t>/</a:t>
            </a:r>
            <a:r>
              <a:rPr lang="zh-CN" altLang="en-US" sz="1800" dirty="0" smtClean="0"/>
              <a:t>测试各阶段</a:t>
            </a:r>
            <a:endParaRPr lang="en-US" altLang="zh-CN" sz="1800" dirty="0" smtClean="0"/>
          </a:p>
          <a:p>
            <a:pPr lvl="1">
              <a:lnSpc>
                <a:spcPts val="2700"/>
              </a:lnSpc>
            </a:pPr>
            <a:endParaRPr lang="en-US" altLang="zh-CN" sz="1600" dirty="0" smtClean="0"/>
          </a:p>
        </p:txBody>
      </p:sp>
      <p:pic>
        <p:nvPicPr>
          <p:cNvPr id="1434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41" y="1556792"/>
            <a:ext cx="8149710" cy="4885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944981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测试</a:t>
            </a:r>
            <a:r>
              <a:rPr lang="zh-CN" altLang="en-US" dirty="0" smtClean="0"/>
              <a:t>（二）</a:t>
            </a:r>
            <a:endParaRPr lang="zh-CN" altLang="en-US" dirty="0"/>
          </a:p>
        </p:txBody>
      </p:sp>
      <p:sp>
        <p:nvSpPr>
          <p:cNvPr id="4"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测试的目的与相应方法</a:t>
            </a:r>
            <a:endParaRPr lang="en-US" altLang="zh-CN" sz="1800" dirty="0" smtClean="0"/>
          </a:p>
          <a:p>
            <a:pPr lvl="1">
              <a:lnSpc>
                <a:spcPts val="2700"/>
              </a:lnSpc>
            </a:pPr>
            <a:endParaRPr lang="en-US" altLang="zh-CN" sz="1600" dirty="0" smtClean="0"/>
          </a:p>
        </p:txBody>
      </p:sp>
      <p:sp>
        <p:nvSpPr>
          <p:cNvPr id="6" name="TextBox 15"/>
          <p:cNvSpPr txBox="1">
            <a:spLocks noChangeArrowheads="1"/>
          </p:cNvSpPr>
          <p:nvPr/>
        </p:nvSpPr>
        <p:spPr bwMode="auto">
          <a:xfrm>
            <a:off x="986780" y="1556792"/>
            <a:ext cx="21590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Gill Sans MT" pitchFamily="34" charset="0"/>
                <a:ea typeface="+mn-ea"/>
                <a:cs typeface="Arial" charset="0"/>
              </a:defRPr>
            </a:lvl1pPr>
            <a:lvl2pPr marL="457200" algn="l" rtl="0" fontAlgn="base">
              <a:spcBef>
                <a:spcPct val="0"/>
              </a:spcBef>
              <a:spcAft>
                <a:spcPct val="0"/>
              </a:spcAft>
              <a:defRPr kern="1200">
                <a:solidFill>
                  <a:schemeClr val="tx1"/>
                </a:solidFill>
                <a:latin typeface="Gill Sans MT" pitchFamily="34" charset="0"/>
                <a:ea typeface="+mn-ea"/>
                <a:cs typeface="Arial" charset="0"/>
              </a:defRPr>
            </a:lvl2pPr>
            <a:lvl3pPr marL="914400" algn="l" rtl="0" fontAlgn="base">
              <a:spcBef>
                <a:spcPct val="0"/>
              </a:spcBef>
              <a:spcAft>
                <a:spcPct val="0"/>
              </a:spcAft>
              <a:defRPr kern="1200">
                <a:solidFill>
                  <a:schemeClr val="tx1"/>
                </a:solidFill>
                <a:latin typeface="Gill Sans MT" pitchFamily="34" charset="0"/>
                <a:ea typeface="+mn-ea"/>
                <a:cs typeface="Arial" charset="0"/>
              </a:defRPr>
            </a:lvl3pPr>
            <a:lvl4pPr marL="1371600" algn="l" rtl="0" fontAlgn="base">
              <a:spcBef>
                <a:spcPct val="0"/>
              </a:spcBef>
              <a:spcAft>
                <a:spcPct val="0"/>
              </a:spcAft>
              <a:defRPr kern="1200">
                <a:solidFill>
                  <a:schemeClr val="tx1"/>
                </a:solidFill>
                <a:latin typeface="Gill Sans MT" pitchFamily="34" charset="0"/>
                <a:ea typeface="+mn-ea"/>
                <a:cs typeface="Arial" charset="0"/>
              </a:defRPr>
            </a:lvl4pPr>
            <a:lvl5pPr marL="1828800" algn="l" rtl="0" fontAlgn="base">
              <a:spcBef>
                <a:spcPct val="0"/>
              </a:spcBef>
              <a:spcAft>
                <a:spcPct val="0"/>
              </a:spcAft>
              <a:defRPr kern="1200">
                <a:solidFill>
                  <a:schemeClr val="tx1"/>
                </a:solidFill>
                <a:latin typeface="Gill Sans MT" pitchFamily="34" charset="0"/>
                <a:ea typeface="+mn-ea"/>
                <a:cs typeface="Arial" charset="0"/>
              </a:defRPr>
            </a:lvl5pPr>
            <a:lvl6pPr marL="2286000" algn="l" defTabSz="914400" rtl="0" eaLnBrk="1" latinLnBrk="0" hangingPunct="1">
              <a:defRPr kern="1200">
                <a:solidFill>
                  <a:schemeClr val="tx1"/>
                </a:solidFill>
                <a:latin typeface="Gill Sans MT" pitchFamily="34" charset="0"/>
                <a:ea typeface="+mn-ea"/>
                <a:cs typeface="Arial" charset="0"/>
              </a:defRPr>
            </a:lvl6pPr>
            <a:lvl7pPr marL="2743200" algn="l" defTabSz="914400" rtl="0" eaLnBrk="1" latinLnBrk="0" hangingPunct="1">
              <a:defRPr kern="1200">
                <a:solidFill>
                  <a:schemeClr val="tx1"/>
                </a:solidFill>
                <a:latin typeface="Gill Sans MT" pitchFamily="34" charset="0"/>
                <a:ea typeface="+mn-ea"/>
                <a:cs typeface="Arial" charset="0"/>
              </a:defRPr>
            </a:lvl7pPr>
            <a:lvl8pPr marL="3200400" algn="l" defTabSz="914400" rtl="0" eaLnBrk="1" latinLnBrk="0" hangingPunct="1">
              <a:defRPr kern="1200">
                <a:solidFill>
                  <a:schemeClr val="tx1"/>
                </a:solidFill>
                <a:latin typeface="Gill Sans MT" pitchFamily="34" charset="0"/>
                <a:ea typeface="+mn-ea"/>
                <a:cs typeface="Arial" charset="0"/>
              </a:defRPr>
            </a:lvl8pPr>
            <a:lvl9pPr marL="3657600" algn="l" defTabSz="914400" rtl="0" eaLnBrk="1" latinLnBrk="0" hangingPunct="1">
              <a:defRPr kern="1200">
                <a:solidFill>
                  <a:schemeClr val="tx1"/>
                </a:solidFill>
                <a:latin typeface="Gill Sans MT" pitchFamily="34" charset="0"/>
                <a:ea typeface="+mn-ea"/>
                <a:cs typeface="Arial" charset="0"/>
              </a:defRPr>
            </a:lvl9pPr>
          </a:lstStyle>
          <a:p>
            <a:r>
              <a:rPr lang="en-US" altLang="zh-CN" sz="2800">
                <a:ea typeface="宋体" charset="-122"/>
              </a:rPr>
              <a:t>Application</a:t>
            </a:r>
          </a:p>
          <a:p>
            <a:pPr algn="ctr"/>
            <a:r>
              <a:rPr lang="en-US" altLang="zh-CN" sz="2800">
                <a:ea typeface="宋体" charset="-122"/>
              </a:rPr>
              <a:t>Levels</a:t>
            </a:r>
            <a:r>
              <a:rPr lang="en-US" altLang="zh-CN">
                <a:ea typeface="宋体" charset="-122"/>
              </a:rPr>
              <a:t> </a:t>
            </a:r>
            <a:endParaRPr lang="en-GB" altLang="zh-CN"/>
          </a:p>
        </p:txBody>
      </p:sp>
      <p:sp>
        <p:nvSpPr>
          <p:cNvPr id="7" name="TextBox 16"/>
          <p:cNvSpPr txBox="1">
            <a:spLocks noChangeArrowheads="1"/>
          </p:cNvSpPr>
          <p:nvPr/>
        </p:nvSpPr>
        <p:spPr bwMode="auto">
          <a:xfrm>
            <a:off x="3441055" y="1771104"/>
            <a:ext cx="2303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Gill Sans MT" pitchFamily="34" charset="0"/>
                <a:ea typeface="+mn-ea"/>
                <a:cs typeface="Arial" charset="0"/>
              </a:defRPr>
            </a:lvl1pPr>
            <a:lvl2pPr marL="457200" algn="l" rtl="0" fontAlgn="base">
              <a:spcBef>
                <a:spcPct val="0"/>
              </a:spcBef>
              <a:spcAft>
                <a:spcPct val="0"/>
              </a:spcAft>
              <a:defRPr kern="1200">
                <a:solidFill>
                  <a:schemeClr val="tx1"/>
                </a:solidFill>
                <a:latin typeface="Gill Sans MT" pitchFamily="34" charset="0"/>
                <a:ea typeface="+mn-ea"/>
                <a:cs typeface="Arial" charset="0"/>
              </a:defRPr>
            </a:lvl2pPr>
            <a:lvl3pPr marL="914400" algn="l" rtl="0" fontAlgn="base">
              <a:spcBef>
                <a:spcPct val="0"/>
              </a:spcBef>
              <a:spcAft>
                <a:spcPct val="0"/>
              </a:spcAft>
              <a:defRPr kern="1200">
                <a:solidFill>
                  <a:schemeClr val="tx1"/>
                </a:solidFill>
                <a:latin typeface="Gill Sans MT" pitchFamily="34" charset="0"/>
                <a:ea typeface="+mn-ea"/>
                <a:cs typeface="Arial" charset="0"/>
              </a:defRPr>
            </a:lvl3pPr>
            <a:lvl4pPr marL="1371600" algn="l" rtl="0" fontAlgn="base">
              <a:spcBef>
                <a:spcPct val="0"/>
              </a:spcBef>
              <a:spcAft>
                <a:spcPct val="0"/>
              </a:spcAft>
              <a:defRPr kern="1200">
                <a:solidFill>
                  <a:schemeClr val="tx1"/>
                </a:solidFill>
                <a:latin typeface="Gill Sans MT" pitchFamily="34" charset="0"/>
                <a:ea typeface="+mn-ea"/>
                <a:cs typeface="Arial" charset="0"/>
              </a:defRPr>
            </a:lvl4pPr>
            <a:lvl5pPr marL="1828800" algn="l" rtl="0" fontAlgn="base">
              <a:spcBef>
                <a:spcPct val="0"/>
              </a:spcBef>
              <a:spcAft>
                <a:spcPct val="0"/>
              </a:spcAft>
              <a:defRPr kern="1200">
                <a:solidFill>
                  <a:schemeClr val="tx1"/>
                </a:solidFill>
                <a:latin typeface="Gill Sans MT" pitchFamily="34" charset="0"/>
                <a:ea typeface="+mn-ea"/>
                <a:cs typeface="Arial" charset="0"/>
              </a:defRPr>
            </a:lvl5pPr>
            <a:lvl6pPr marL="2286000" algn="l" defTabSz="914400" rtl="0" eaLnBrk="1" latinLnBrk="0" hangingPunct="1">
              <a:defRPr kern="1200">
                <a:solidFill>
                  <a:schemeClr val="tx1"/>
                </a:solidFill>
                <a:latin typeface="Gill Sans MT" pitchFamily="34" charset="0"/>
                <a:ea typeface="+mn-ea"/>
                <a:cs typeface="Arial" charset="0"/>
              </a:defRPr>
            </a:lvl6pPr>
            <a:lvl7pPr marL="2743200" algn="l" defTabSz="914400" rtl="0" eaLnBrk="1" latinLnBrk="0" hangingPunct="1">
              <a:defRPr kern="1200">
                <a:solidFill>
                  <a:schemeClr val="tx1"/>
                </a:solidFill>
                <a:latin typeface="Gill Sans MT" pitchFamily="34" charset="0"/>
                <a:ea typeface="+mn-ea"/>
                <a:cs typeface="Arial" charset="0"/>
              </a:defRPr>
            </a:lvl7pPr>
            <a:lvl8pPr marL="3200400" algn="l" defTabSz="914400" rtl="0" eaLnBrk="1" latinLnBrk="0" hangingPunct="1">
              <a:defRPr kern="1200">
                <a:solidFill>
                  <a:schemeClr val="tx1"/>
                </a:solidFill>
                <a:latin typeface="Gill Sans MT" pitchFamily="34" charset="0"/>
                <a:ea typeface="+mn-ea"/>
                <a:cs typeface="Arial" charset="0"/>
              </a:defRPr>
            </a:lvl8pPr>
            <a:lvl9pPr marL="3657600" algn="l" defTabSz="914400" rtl="0" eaLnBrk="1" latinLnBrk="0" hangingPunct="1">
              <a:defRPr kern="1200">
                <a:solidFill>
                  <a:schemeClr val="tx1"/>
                </a:solidFill>
                <a:latin typeface="Gill Sans MT" pitchFamily="34" charset="0"/>
                <a:ea typeface="+mn-ea"/>
                <a:cs typeface="Arial" charset="0"/>
              </a:defRPr>
            </a:lvl9pPr>
          </a:lstStyle>
          <a:p>
            <a:r>
              <a:rPr lang="en-US" altLang="zh-CN" sz="2800">
                <a:ea typeface="宋体" charset="-122"/>
              </a:rPr>
              <a:t>Testing Type</a:t>
            </a:r>
            <a:endParaRPr lang="en-GB" altLang="zh-CN"/>
          </a:p>
        </p:txBody>
      </p:sp>
      <p:sp>
        <p:nvSpPr>
          <p:cNvPr id="8" name="TextBox 17"/>
          <p:cNvSpPr txBox="1">
            <a:spLocks noChangeArrowheads="1"/>
          </p:cNvSpPr>
          <p:nvPr/>
        </p:nvSpPr>
        <p:spPr bwMode="auto">
          <a:xfrm>
            <a:off x="6169968" y="1771104"/>
            <a:ext cx="21605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Gill Sans MT" pitchFamily="34" charset="0"/>
                <a:ea typeface="+mn-ea"/>
                <a:cs typeface="Arial" charset="0"/>
              </a:defRPr>
            </a:lvl1pPr>
            <a:lvl2pPr marL="457200" algn="l" rtl="0" fontAlgn="base">
              <a:spcBef>
                <a:spcPct val="0"/>
              </a:spcBef>
              <a:spcAft>
                <a:spcPct val="0"/>
              </a:spcAft>
              <a:defRPr kern="1200">
                <a:solidFill>
                  <a:schemeClr val="tx1"/>
                </a:solidFill>
                <a:latin typeface="Gill Sans MT" pitchFamily="34" charset="0"/>
                <a:ea typeface="+mn-ea"/>
                <a:cs typeface="Arial" charset="0"/>
              </a:defRPr>
            </a:lvl2pPr>
            <a:lvl3pPr marL="914400" algn="l" rtl="0" fontAlgn="base">
              <a:spcBef>
                <a:spcPct val="0"/>
              </a:spcBef>
              <a:spcAft>
                <a:spcPct val="0"/>
              </a:spcAft>
              <a:defRPr kern="1200">
                <a:solidFill>
                  <a:schemeClr val="tx1"/>
                </a:solidFill>
                <a:latin typeface="Gill Sans MT" pitchFamily="34" charset="0"/>
                <a:ea typeface="+mn-ea"/>
                <a:cs typeface="Arial" charset="0"/>
              </a:defRPr>
            </a:lvl3pPr>
            <a:lvl4pPr marL="1371600" algn="l" rtl="0" fontAlgn="base">
              <a:spcBef>
                <a:spcPct val="0"/>
              </a:spcBef>
              <a:spcAft>
                <a:spcPct val="0"/>
              </a:spcAft>
              <a:defRPr kern="1200">
                <a:solidFill>
                  <a:schemeClr val="tx1"/>
                </a:solidFill>
                <a:latin typeface="Gill Sans MT" pitchFamily="34" charset="0"/>
                <a:ea typeface="+mn-ea"/>
                <a:cs typeface="Arial" charset="0"/>
              </a:defRPr>
            </a:lvl4pPr>
            <a:lvl5pPr marL="1828800" algn="l" rtl="0" fontAlgn="base">
              <a:spcBef>
                <a:spcPct val="0"/>
              </a:spcBef>
              <a:spcAft>
                <a:spcPct val="0"/>
              </a:spcAft>
              <a:defRPr kern="1200">
                <a:solidFill>
                  <a:schemeClr val="tx1"/>
                </a:solidFill>
                <a:latin typeface="Gill Sans MT" pitchFamily="34" charset="0"/>
                <a:ea typeface="+mn-ea"/>
                <a:cs typeface="Arial" charset="0"/>
              </a:defRPr>
            </a:lvl5pPr>
            <a:lvl6pPr marL="2286000" algn="l" defTabSz="914400" rtl="0" eaLnBrk="1" latinLnBrk="0" hangingPunct="1">
              <a:defRPr kern="1200">
                <a:solidFill>
                  <a:schemeClr val="tx1"/>
                </a:solidFill>
                <a:latin typeface="Gill Sans MT" pitchFamily="34" charset="0"/>
                <a:ea typeface="+mn-ea"/>
                <a:cs typeface="Arial" charset="0"/>
              </a:defRPr>
            </a:lvl6pPr>
            <a:lvl7pPr marL="2743200" algn="l" defTabSz="914400" rtl="0" eaLnBrk="1" latinLnBrk="0" hangingPunct="1">
              <a:defRPr kern="1200">
                <a:solidFill>
                  <a:schemeClr val="tx1"/>
                </a:solidFill>
                <a:latin typeface="Gill Sans MT" pitchFamily="34" charset="0"/>
                <a:ea typeface="+mn-ea"/>
                <a:cs typeface="Arial" charset="0"/>
              </a:defRPr>
            </a:lvl7pPr>
            <a:lvl8pPr marL="3200400" algn="l" defTabSz="914400" rtl="0" eaLnBrk="1" latinLnBrk="0" hangingPunct="1">
              <a:defRPr kern="1200">
                <a:solidFill>
                  <a:schemeClr val="tx1"/>
                </a:solidFill>
                <a:latin typeface="Gill Sans MT" pitchFamily="34" charset="0"/>
                <a:ea typeface="+mn-ea"/>
                <a:cs typeface="Arial" charset="0"/>
              </a:defRPr>
            </a:lvl8pPr>
            <a:lvl9pPr marL="3657600" algn="l" defTabSz="914400" rtl="0" eaLnBrk="1" latinLnBrk="0" hangingPunct="1">
              <a:defRPr kern="1200">
                <a:solidFill>
                  <a:schemeClr val="tx1"/>
                </a:solidFill>
                <a:latin typeface="Gill Sans MT" pitchFamily="34" charset="0"/>
                <a:ea typeface="+mn-ea"/>
                <a:cs typeface="Arial" charset="0"/>
              </a:defRPr>
            </a:lvl9pPr>
          </a:lstStyle>
          <a:p>
            <a:r>
              <a:rPr lang="en-US" altLang="zh-CN" sz="2800">
                <a:ea typeface="宋体" charset="-122"/>
              </a:rPr>
              <a:t>Expectations</a:t>
            </a:r>
            <a:r>
              <a:rPr lang="en-US" altLang="zh-CN">
                <a:ea typeface="宋体" charset="-122"/>
              </a:rPr>
              <a:t> </a:t>
            </a:r>
            <a:endParaRPr lang="en-GB" altLang="zh-CN"/>
          </a:p>
        </p:txBody>
      </p:sp>
      <p:grpSp>
        <p:nvGrpSpPr>
          <p:cNvPr id="9" name="Group 40"/>
          <p:cNvGrpSpPr>
            <a:grpSpLocks/>
          </p:cNvGrpSpPr>
          <p:nvPr/>
        </p:nvGrpSpPr>
        <p:grpSpPr bwMode="auto">
          <a:xfrm>
            <a:off x="683568" y="2869651"/>
            <a:ext cx="7818436" cy="3511547"/>
            <a:chOff x="1173480" y="2870939"/>
            <a:chExt cx="7818392" cy="3510388"/>
          </a:xfrm>
        </p:grpSpPr>
        <p:sp>
          <p:nvSpPr>
            <p:cNvPr id="12" name="TextBox 18"/>
            <p:cNvSpPr txBox="1"/>
            <p:nvPr/>
          </p:nvSpPr>
          <p:spPr>
            <a:xfrm>
              <a:off x="1346516" y="3418446"/>
              <a:ext cx="2419336" cy="399918"/>
            </a:xfrm>
            <a:prstGeom prst="rect">
              <a:avLst/>
            </a:prstGeom>
            <a:noFill/>
            <a:ln>
              <a:solidFill>
                <a:schemeClr val="bg2">
                  <a:lumMod val="75000"/>
                </a:schemeClr>
              </a:solidFill>
            </a:ln>
          </p:spPr>
          <p:txBody>
            <a:bodyPr wrap="none">
              <a:spAutoFit/>
            </a:bodyPr>
            <a:lstStyle>
              <a:defPPr>
                <a:defRPr lang="en-US"/>
              </a:defPPr>
              <a:lvl1pPr algn="l" rtl="0" fontAlgn="base">
                <a:spcBef>
                  <a:spcPct val="0"/>
                </a:spcBef>
                <a:spcAft>
                  <a:spcPct val="0"/>
                </a:spcAft>
                <a:defRPr kern="1200">
                  <a:solidFill>
                    <a:schemeClr val="tx1"/>
                  </a:solidFill>
                  <a:latin typeface="Gill Sans MT" pitchFamily="34" charset="0"/>
                  <a:ea typeface="+mn-ea"/>
                  <a:cs typeface="Arial" charset="0"/>
                </a:defRPr>
              </a:lvl1pPr>
              <a:lvl2pPr marL="457200" algn="l" rtl="0" fontAlgn="base">
                <a:spcBef>
                  <a:spcPct val="0"/>
                </a:spcBef>
                <a:spcAft>
                  <a:spcPct val="0"/>
                </a:spcAft>
                <a:defRPr kern="1200">
                  <a:solidFill>
                    <a:schemeClr val="tx1"/>
                  </a:solidFill>
                  <a:latin typeface="Gill Sans MT" pitchFamily="34" charset="0"/>
                  <a:ea typeface="+mn-ea"/>
                  <a:cs typeface="Arial" charset="0"/>
                </a:defRPr>
              </a:lvl2pPr>
              <a:lvl3pPr marL="914400" algn="l" rtl="0" fontAlgn="base">
                <a:spcBef>
                  <a:spcPct val="0"/>
                </a:spcBef>
                <a:spcAft>
                  <a:spcPct val="0"/>
                </a:spcAft>
                <a:defRPr kern="1200">
                  <a:solidFill>
                    <a:schemeClr val="tx1"/>
                  </a:solidFill>
                  <a:latin typeface="Gill Sans MT" pitchFamily="34" charset="0"/>
                  <a:ea typeface="+mn-ea"/>
                  <a:cs typeface="Arial" charset="0"/>
                </a:defRPr>
              </a:lvl3pPr>
              <a:lvl4pPr marL="1371600" algn="l" rtl="0" fontAlgn="base">
                <a:spcBef>
                  <a:spcPct val="0"/>
                </a:spcBef>
                <a:spcAft>
                  <a:spcPct val="0"/>
                </a:spcAft>
                <a:defRPr kern="1200">
                  <a:solidFill>
                    <a:schemeClr val="tx1"/>
                  </a:solidFill>
                  <a:latin typeface="Gill Sans MT" pitchFamily="34" charset="0"/>
                  <a:ea typeface="+mn-ea"/>
                  <a:cs typeface="Arial" charset="0"/>
                </a:defRPr>
              </a:lvl4pPr>
              <a:lvl5pPr marL="1828800" algn="l" rtl="0" fontAlgn="base">
                <a:spcBef>
                  <a:spcPct val="0"/>
                </a:spcBef>
                <a:spcAft>
                  <a:spcPct val="0"/>
                </a:spcAft>
                <a:defRPr kern="1200">
                  <a:solidFill>
                    <a:schemeClr val="tx1"/>
                  </a:solidFill>
                  <a:latin typeface="Gill Sans MT" pitchFamily="34" charset="0"/>
                  <a:ea typeface="+mn-ea"/>
                  <a:cs typeface="Arial" charset="0"/>
                </a:defRPr>
              </a:lvl5pPr>
              <a:lvl6pPr marL="2286000" algn="l" defTabSz="914400" rtl="0" eaLnBrk="1" latinLnBrk="0" hangingPunct="1">
                <a:defRPr kern="1200">
                  <a:solidFill>
                    <a:schemeClr val="tx1"/>
                  </a:solidFill>
                  <a:latin typeface="Gill Sans MT" pitchFamily="34" charset="0"/>
                  <a:ea typeface="+mn-ea"/>
                  <a:cs typeface="Arial" charset="0"/>
                </a:defRPr>
              </a:lvl6pPr>
              <a:lvl7pPr marL="2743200" algn="l" defTabSz="914400" rtl="0" eaLnBrk="1" latinLnBrk="0" hangingPunct="1">
                <a:defRPr kern="1200">
                  <a:solidFill>
                    <a:schemeClr val="tx1"/>
                  </a:solidFill>
                  <a:latin typeface="Gill Sans MT" pitchFamily="34" charset="0"/>
                  <a:ea typeface="+mn-ea"/>
                  <a:cs typeface="Arial" charset="0"/>
                </a:defRPr>
              </a:lvl7pPr>
              <a:lvl8pPr marL="3200400" algn="l" defTabSz="914400" rtl="0" eaLnBrk="1" latinLnBrk="0" hangingPunct="1">
                <a:defRPr kern="1200">
                  <a:solidFill>
                    <a:schemeClr val="tx1"/>
                  </a:solidFill>
                  <a:latin typeface="Gill Sans MT" pitchFamily="34" charset="0"/>
                  <a:ea typeface="+mn-ea"/>
                  <a:cs typeface="Arial" charset="0"/>
                </a:defRPr>
              </a:lvl8pPr>
              <a:lvl9pPr marL="3657600" algn="l" defTabSz="914400" rtl="0" eaLnBrk="1" latinLnBrk="0" hangingPunct="1">
                <a:defRPr kern="1200">
                  <a:solidFill>
                    <a:schemeClr val="tx1"/>
                  </a:solidFill>
                  <a:latin typeface="Gill Sans MT" pitchFamily="34" charset="0"/>
                  <a:ea typeface="+mn-ea"/>
                  <a:cs typeface="Arial" charset="0"/>
                </a:defRPr>
              </a:lvl9pPr>
            </a:lstStyle>
            <a:p>
              <a:r>
                <a:rPr lang="en-US" altLang="zh-CN" sz="2000">
                  <a:ea typeface="宋体" charset="-122"/>
                </a:rPr>
                <a:t>UI / Presentation / …</a:t>
              </a:r>
              <a:endParaRPr lang="en-GB" altLang="zh-CN" sz="2000"/>
            </a:p>
          </p:txBody>
        </p:sp>
        <p:sp>
          <p:nvSpPr>
            <p:cNvPr id="13" name="TextBox 21"/>
            <p:cNvSpPr txBox="1"/>
            <p:nvPr/>
          </p:nvSpPr>
          <p:spPr>
            <a:xfrm>
              <a:off x="1232217" y="4584872"/>
              <a:ext cx="2646348" cy="399918"/>
            </a:xfrm>
            <a:prstGeom prst="rect">
              <a:avLst/>
            </a:prstGeom>
            <a:noFill/>
            <a:ln>
              <a:solidFill>
                <a:schemeClr val="bg2">
                  <a:lumMod val="75000"/>
                </a:schemeClr>
              </a:solidFill>
            </a:ln>
          </p:spPr>
          <p:txBody>
            <a:bodyPr wrap="none">
              <a:spAutoFit/>
            </a:bodyPr>
            <a:lstStyle>
              <a:defPPr>
                <a:defRPr lang="en-US"/>
              </a:defPPr>
              <a:lvl1pPr algn="l" rtl="0" fontAlgn="base">
                <a:spcBef>
                  <a:spcPct val="0"/>
                </a:spcBef>
                <a:spcAft>
                  <a:spcPct val="0"/>
                </a:spcAft>
                <a:defRPr kern="1200">
                  <a:solidFill>
                    <a:schemeClr val="tx1"/>
                  </a:solidFill>
                  <a:latin typeface="Gill Sans MT" pitchFamily="34" charset="0"/>
                  <a:ea typeface="+mn-ea"/>
                  <a:cs typeface="Arial" charset="0"/>
                </a:defRPr>
              </a:lvl1pPr>
              <a:lvl2pPr marL="457200" algn="l" rtl="0" fontAlgn="base">
                <a:spcBef>
                  <a:spcPct val="0"/>
                </a:spcBef>
                <a:spcAft>
                  <a:spcPct val="0"/>
                </a:spcAft>
                <a:defRPr kern="1200">
                  <a:solidFill>
                    <a:schemeClr val="tx1"/>
                  </a:solidFill>
                  <a:latin typeface="Gill Sans MT" pitchFamily="34" charset="0"/>
                  <a:ea typeface="+mn-ea"/>
                  <a:cs typeface="Arial" charset="0"/>
                </a:defRPr>
              </a:lvl2pPr>
              <a:lvl3pPr marL="914400" algn="l" rtl="0" fontAlgn="base">
                <a:spcBef>
                  <a:spcPct val="0"/>
                </a:spcBef>
                <a:spcAft>
                  <a:spcPct val="0"/>
                </a:spcAft>
                <a:defRPr kern="1200">
                  <a:solidFill>
                    <a:schemeClr val="tx1"/>
                  </a:solidFill>
                  <a:latin typeface="Gill Sans MT" pitchFamily="34" charset="0"/>
                  <a:ea typeface="+mn-ea"/>
                  <a:cs typeface="Arial" charset="0"/>
                </a:defRPr>
              </a:lvl3pPr>
              <a:lvl4pPr marL="1371600" algn="l" rtl="0" fontAlgn="base">
                <a:spcBef>
                  <a:spcPct val="0"/>
                </a:spcBef>
                <a:spcAft>
                  <a:spcPct val="0"/>
                </a:spcAft>
                <a:defRPr kern="1200">
                  <a:solidFill>
                    <a:schemeClr val="tx1"/>
                  </a:solidFill>
                  <a:latin typeface="Gill Sans MT" pitchFamily="34" charset="0"/>
                  <a:ea typeface="+mn-ea"/>
                  <a:cs typeface="Arial" charset="0"/>
                </a:defRPr>
              </a:lvl4pPr>
              <a:lvl5pPr marL="1828800" algn="l" rtl="0" fontAlgn="base">
                <a:spcBef>
                  <a:spcPct val="0"/>
                </a:spcBef>
                <a:spcAft>
                  <a:spcPct val="0"/>
                </a:spcAft>
                <a:defRPr kern="1200">
                  <a:solidFill>
                    <a:schemeClr val="tx1"/>
                  </a:solidFill>
                  <a:latin typeface="Gill Sans MT" pitchFamily="34" charset="0"/>
                  <a:ea typeface="+mn-ea"/>
                  <a:cs typeface="Arial" charset="0"/>
                </a:defRPr>
              </a:lvl5pPr>
              <a:lvl6pPr marL="2286000" algn="l" defTabSz="914400" rtl="0" eaLnBrk="1" latinLnBrk="0" hangingPunct="1">
                <a:defRPr kern="1200">
                  <a:solidFill>
                    <a:schemeClr val="tx1"/>
                  </a:solidFill>
                  <a:latin typeface="Gill Sans MT" pitchFamily="34" charset="0"/>
                  <a:ea typeface="+mn-ea"/>
                  <a:cs typeface="Arial" charset="0"/>
                </a:defRPr>
              </a:lvl6pPr>
              <a:lvl7pPr marL="2743200" algn="l" defTabSz="914400" rtl="0" eaLnBrk="1" latinLnBrk="0" hangingPunct="1">
                <a:defRPr kern="1200">
                  <a:solidFill>
                    <a:schemeClr val="tx1"/>
                  </a:solidFill>
                  <a:latin typeface="Gill Sans MT" pitchFamily="34" charset="0"/>
                  <a:ea typeface="+mn-ea"/>
                  <a:cs typeface="Arial" charset="0"/>
                </a:defRPr>
              </a:lvl7pPr>
              <a:lvl8pPr marL="3200400" algn="l" defTabSz="914400" rtl="0" eaLnBrk="1" latinLnBrk="0" hangingPunct="1">
                <a:defRPr kern="1200">
                  <a:solidFill>
                    <a:schemeClr val="tx1"/>
                  </a:solidFill>
                  <a:latin typeface="Gill Sans MT" pitchFamily="34" charset="0"/>
                  <a:ea typeface="+mn-ea"/>
                  <a:cs typeface="Arial" charset="0"/>
                </a:defRPr>
              </a:lvl8pPr>
              <a:lvl9pPr marL="3657600" algn="l" defTabSz="914400" rtl="0" eaLnBrk="1" latinLnBrk="0" hangingPunct="1">
                <a:defRPr kern="1200">
                  <a:solidFill>
                    <a:schemeClr val="tx1"/>
                  </a:solidFill>
                  <a:latin typeface="Gill Sans MT" pitchFamily="34" charset="0"/>
                  <a:ea typeface="+mn-ea"/>
                  <a:cs typeface="Arial" charset="0"/>
                </a:defRPr>
              </a:lvl9pPr>
            </a:lstStyle>
            <a:p>
              <a:r>
                <a:rPr lang="en-US" altLang="zh-CN" sz="2000">
                  <a:ea typeface="宋体" charset="-122"/>
                </a:rPr>
                <a:t>Controls / Services / …</a:t>
              </a:r>
              <a:endParaRPr lang="en-GB" altLang="zh-CN" sz="2000"/>
            </a:p>
          </p:txBody>
        </p:sp>
        <p:sp>
          <p:nvSpPr>
            <p:cNvPr id="14" name="TextBox 23"/>
            <p:cNvSpPr txBox="1"/>
            <p:nvPr/>
          </p:nvSpPr>
          <p:spPr>
            <a:xfrm>
              <a:off x="1362391" y="5603709"/>
              <a:ext cx="2387586" cy="401505"/>
            </a:xfrm>
            <a:prstGeom prst="rect">
              <a:avLst/>
            </a:prstGeom>
            <a:noFill/>
            <a:ln>
              <a:solidFill>
                <a:schemeClr val="bg2">
                  <a:lumMod val="75000"/>
                </a:schemeClr>
              </a:solidFill>
            </a:ln>
          </p:spPr>
          <p:txBody>
            <a:bodyPr wrap="none">
              <a:spAutoFit/>
            </a:bodyPr>
            <a:lstStyle>
              <a:defPPr>
                <a:defRPr lang="en-US"/>
              </a:defPPr>
              <a:lvl1pPr algn="l" rtl="0" fontAlgn="base">
                <a:spcBef>
                  <a:spcPct val="0"/>
                </a:spcBef>
                <a:spcAft>
                  <a:spcPct val="0"/>
                </a:spcAft>
                <a:defRPr kern="1200">
                  <a:solidFill>
                    <a:schemeClr val="tx1"/>
                  </a:solidFill>
                  <a:latin typeface="Gill Sans MT" pitchFamily="34" charset="0"/>
                  <a:ea typeface="+mn-ea"/>
                  <a:cs typeface="Arial" charset="0"/>
                </a:defRPr>
              </a:lvl1pPr>
              <a:lvl2pPr marL="457200" algn="l" rtl="0" fontAlgn="base">
                <a:spcBef>
                  <a:spcPct val="0"/>
                </a:spcBef>
                <a:spcAft>
                  <a:spcPct val="0"/>
                </a:spcAft>
                <a:defRPr kern="1200">
                  <a:solidFill>
                    <a:schemeClr val="tx1"/>
                  </a:solidFill>
                  <a:latin typeface="Gill Sans MT" pitchFamily="34" charset="0"/>
                  <a:ea typeface="+mn-ea"/>
                  <a:cs typeface="Arial" charset="0"/>
                </a:defRPr>
              </a:lvl2pPr>
              <a:lvl3pPr marL="914400" algn="l" rtl="0" fontAlgn="base">
                <a:spcBef>
                  <a:spcPct val="0"/>
                </a:spcBef>
                <a:spcAft>
                  <a:spcPct val="0"/>
                </a:spcAft>
                <a:defRPr kern="1200">
                  <a:solidFill>
                    <a:schemeClr val="tx1"/>
                  </a:solidFill>
                  <a:latin typeface="Gill Sans MT" pitchFamily="34" charset="0"/>
                  <a:ea typeface="+mn-ea"/>
                  <a:cs typeface="Arial" charset="0"/>
                </a:defRPr>
              </a:lvl3pPr>
              <a:lvl4pPr marL="1371600" algn="l" rtl="0" fontAlgn="base">
                <a:spcBef>
                  <a:spcPct val="0"/>
                </a:spcBef>
                <a:spcAft>
                  <a:spcPct val="0"/>
                </a:spcAft>
                <a:defRPr kern="1200">
                  <a:solidFill>
                    <a:schemeClr val="tx1"/>
                  </a:solidFill>
                  <a:latin typeface="Gill Sans MT" pitchFamily="34" charset="0"/>
                  <a:ea typeface="+mn-ea"/>
                  <a:cs typeface="Arial" charset="0"/>
                </a:defRPr>
              </a:lvl4pPr>
              <a:lvl5pPr marL="1828800" algn="l" rtl="0" fontAlgn="base">
                <a:spcBef>
                  <a:spcPct val="0"/>
                </a:spcBef>
                <a:spcAft>
                  <a:spcPct val="0"/>
                </a:spcAft>
                <a:defRPr kern="1200">
                  <a:solidFill>
                    <a:schemeClr val="tx1"/>
                  </a:solidFill>
                  <a:latin typeface="Gill Sans MT" pitchFamily="34" charset="0"/>
                  <a:ea typeface="+mn-ea"/>
                  <a:cs typeface="Arial" charset="0"/>
                </a:defRPr>
              </a:lvl5pPr>
              <a:lvl6pPr marL="2286000" algn="l" defTabSz="914400" rtl="0" eaLnBrk="1" latinLnBrk="0" hangingPunct="1">
                <a:defRPr kern="1200">
                  <a:solidFill>
                    <a:schemeClr val="tx1"/>
                  </a:solidFill>
                  <a:latin typeface="Gill Sans MT" pitchFamily="34" charset="0"/>
                  <a:ea typeface="+mn-ea"/>
                  <a:cs typeface="Arial" charset="0"/>
                </a:defRPr>
              </a:lvl6pPr>
              <a:lvl7pPr marL="2743200" algn="l" defTabSz="914400" rtl="0" eaLnBrk="1" latinLnBrk="0" hangingPunct="1">
                <a:defRPr kern="1200">
                  <a:solidFill>
                    <a:schemeClr val="tx1"/>
                  </a:solidFill>
                  <a:latin typeface="Gill Sans MT" pitchFamily="34" charset="0"/>
                  <a:ea typeface="+mn-ea"/>
                  <a:cs typeface="Arial" charset="0"/>
                </a:defRPr>
              </a:lvl7pPr>
              <a:lvl8pPr marL="3200400" algn="l" defTabSz="914400" rtl="0" eaLnBrk="1" latinLnBrk="0" hangingPunct="1">
                <a:defRPr kern="1200">
                  <a:solidFill>
                    <a:schemeClr val="tx1"/>
                  </a:solidFill>
                  <a:latin typeface="Gill Sans MT" pitchFamily="34" charset="0"/>
                  <a:ea typeface="+mn-ea"/>
                  <a:cs typeface="Arial" charset="0"/>
                </a:defRPr>
              </a:lvl8pPr>
              <a:lvl9pPr marL="3657600" algn="l" defTabSz="914400" rtl="0" eaLnBrk="1" latinLnBrk="0" hangingPunct="1">
                <a:defRPr kern="1200">
                  <a:solidFill>
                    <a:schemeClr val="tx1"/>
                  </a:solidFill>
                  <a:latin typeface="Gill Sans MT" pitchFamily="34" charset="0"/>
                  <a:ea typeface="+mn-ea"/>
                  <a:cs typeface="Arial" charset="0"/>
                </a:defRPr>
              </a:lvl9pPr>
            </a:lstStyle>
            <a:p>
              <a:r>
                <a:rPr lang="en-US" altLang="zh-CN" sz="2000">
                  <a:ea typeface="宋体" charset="-122"/>
                </a:rPr>
                <a:t>Classes / Models / …</a:t>
              </a:r>
              <a:endParaRPr lang="en-GB" altLang="zh-CN" sz="2000"/>
            </a:p>
          </p:txBody>
        </p:sp>
        <p:sp>
          <p:nvSpPr>
            <p:cNvPr id="15" name="Rectangle 25"/>
            <p:cNvSpPr/>
            <p:nvPr/>
          </p:nvSpPr>
          <p:spPr>
            <a:xfrm>
              <a:off x="1173480" y="3188334"/>
              <a:ext cx="2849546" cy="31929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GB" altLang="zh-CN">
                <a:solidFill>
                  <a:srgbClr val="FFFFFF"/>
                </a:solidFill>
              </a:endParaRPr>
            </a:p>
          </p:txBody>
        </p:sp>
        <p:sp>
          <p:nvSpPr>
            <p:cNvPr id="16" name="Arc 30"/>
            <p:cNvSpPr/>
            <p:nvPr/>
          </p:nvSpPr>
          <p:spPr>
            <a:xfrm>
              <a:off x="6255038" y="2870939"/>
              <a:ext cx="2736834" cy="3510388"/>
            </a:xfrm>
            <a:prstGeom prst="arc">
              <a:avLst>
                <a:gd name="adj1" fmla="val 16200000"/>
                <a:gd name="adj2" fmla="val 16120476"/>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anchor="ctr"/>
            <a:lstStyle>
              <a:defPPr>
                <a:defRPr lang="en-US"/>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r>
                <a:rPr lang="en-US" altLang="zh-CN" sz="2000">
                  <a:ea typeface="宋体" charset="-122"/>
                </a:rPr>
                <a:t>Code Meets</a:t>
              </a:r>
            </a:p>
            <a:p>
              <a:pPr algn="ctr"/>
              <a:r>
                <a:rPr lang="en-US" altLang="zh-CN" sz="2000">
                  <a:ea typeface="宋体" charset="-122"/>
                </a:rPr>
                <a:t>Customer’s Expectations</a:t>
              </a:r>
            </a:p>
            <a:p>
              <a:pPr algn="ctr"/>
              <a:endParaRPr lang="en-US" altLang="zh-CN" sz="2000">
                <a:ea typeface="宋体" charset="-122"/>
              </a:endParaRPr>
            </a:p>
            <a:p>
              <a:pPr algn="ctr"/>
              <a:endParaRPr lang="en-US" altLang="zh-CN" sz="2000">
                <a:ea typeface="宋体" charset="-122"/>
              </a:endParaRPr>
            </a:p>
            <a:p>
              <a:pPr algn="ctr"/>
              <a:endParaRPr lang="en-US" altLang="zh-CN" sz="2000">
                <a:ea typeface="宋体" charset="-122"/>
              </a:endParaRPr>
            </a:p>
            <a:p>
              <a:pPr algn="ctr"/>
              <a:endParaRPr lang="en-US" altLang="zh-CN" sz="2000">
                <a:ea typeface="宋体" charset="-122"/>
              </a:endParaRPr>
            </a:p>
            <a:p>
              <a:pPr algn="ctr"/>
              <a:endParaRPr lang="en-US" altLang="zh-CN" sz="2000">
                <a:ea typeface="宋体" charset="-122"/>
              </a:endParaRPr>
            </a:p>
            <a:p>
              <a:pPr algn="ctr"/>
              <a:endParaRPr lang="en-US" altLang="zh-CN" sz="2000">
                <a:ea typeface="宋体" charset="-122"/>
              </a:endParaRPr>
            </a:p>
          </p:txBody>
        </p:sp>
        <p:sp>
          <p:nvSpPr>
            <p:cNvPr id="17" name="Arc 31"/>
            <p:cNvSpPr/>
            <p:nvPr/>
          </p:nvSpPr>
          <p:spPr>
            <a:xfrm>
              <a:off x="6804310" y="4584872"/>
              <a:ext cx="1584316" cy="1796455"/>
            </a:xfrm>
            <a:prstGeom prst="arc">
              <a:avLst>
                <a:gd name="adj1" fmla="val 16200000"/>
                <a:gd name="adj2" fmla="val 16038405"/>
              </a:avLst>
            </a:prstGeom>
            <a:ln w="1905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anchor="ctr"/>
            <a:lstStyle>
              <a:defPPr>
                <a:defRPr lang="en-US"/>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r>
                <a:rPr lang="en-US" altLang="zh-CN">
                  <a:ea typeface="宋体" charset="-122"/>
                </a:rPr>
                <a:t>Code Meets</a:t>
              </a:r>
            </a:p>
            <a:p>
              <a:pPr algn="ctr"/>
              <a:r>
                <a:rPr lang="en-US" altLang="zh-CN">
                  <a:ea typeface="宋体" charset="-122"/>
                </a:rPr>
                <a:t>Programmer’s</a:t>
              </a:r>
            </a:p>
            <a:p>
              <a:pPr algn="ctr"/>
              <a:r>
                <a:rPr lang="en-US" altLang="zh-CN">
                  <a:ea typeface="宋体" charset="-122"/>
                </a:rPr>
                <a:t>Expectations</a:t>
              </a:r>
            </a:p>
            <a:p>
              <a:pPr algn="ctr"/>
              <a:endParaRPr lang="en-GB" altLang="zh-CN"/>
            </a:p>
          </p:txBody>
        </p:sp>
        <p:sp>
          <p:nvSpPr>
            <p:cNvPr id="18" name="Oval Callout 32"/>
            <p:cNvSpPr/>
            <p:nvPr/>
          </p:nvSpPr>
          <p:spPr>
            <a:xfrm>
              <a:off x="4356399" y="5422794"/>
              <a:ext cx="1490654" cy="890293"/>
            </a:xfrm>
            <a:prstGeom prst="wedgeEllipseCallout">
              <a:avLst>
                <a:gd name="adj1" fmla="val 108401"/>
                <a:gd name="adj2" fmla="val -26722"/>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2000">
                  <a:solidFill>
                    <a:srgbClr val="4B3E21"/>
                  </a:solidFill>
                  <a:ea typeface="宋体" charset="-122"/>
                </a:rPr>
                <a:t>Unit Testing</a:t>
              </a:r>
              <a:endParaRPr lang="en-GB" altLang="zh-CN" sz="2000">
                <a:solidFill>
                  <a:srgbClr val="4B3E21"/>
                </a:solidFill>
              </a:endParaRPr>
            </a:p>
          </p:txBody>
        </p:sp>
        <p:sp>
          <p:nvSpPr>
            <p:cNvPr id="19" name="Oval Callout 33"/>
            <p:cNvSpPr/>
            <p:nvPr/>
          </p:nvSpPr>
          <p:spPr>
            <a:xfrm>
              <a:off x="4243687" y="4338891"/>
              <a:ext cx="1603366" cy="890292"/>
            </a:xfrm>
            <a:prstGeom prst="wedgeEllipseCallout">
              <a:avLst>
                <a:gd name="adj1" fmla="val 74180"/>
                <a:gd name="adj2" fmla="val 690"/>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2000">
                  <a:solidFill>
                    <a:srgbClr val="4B3E21"/>
                  </a:solidFill>
                  <a:ea typeface="宋体" charset="-122"/>
                </a:rPr>
                <a:t>BDD</a:t>
              </a:r>
              <a:endParaRPr lang="en-GB" altLang="zh-CN" sz="2000">
                <a:solidFill>
                  <a:srgbClr val="4B3E21"/>
                </a:solidFill>
              </a:endParaRPr>
            </a:p>
          </p:txBody>
        </p:sp>
        <p:sp>
          <p:nvSpPr>
            <p:cNvPr id="20" name="Oval Callout 34"/>
            <p:cNvSpPr/>
            <p:nvPr/>
          </p:nvSpPr>
          <p:spPr>
            <a:xfrm>
              <a:off x="4243687" y="3174052"/>
              <a:ext cx="1603366" cy="890292"/>
            </a:xfrm>
            <a:prstGeom prst="wedgeEllipseCallout">
              <a:avLst>
                <a:gd name="adj1" fmla="val 85587"/>
                <a:gd name="adj2" fmla="val 16109"/>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2000">
                  <a:solidFill>
                    <a:srgbClr val="4B3E21"/>
                  </a:solidFill>
                  <a:ea typeface="宋体" charset="-122"/>
                </a:rPr>
                <a:t>Selenium</a:t>
              </a:r>
              <a:endParaRPr lang="en-GB" altLang="zh-CN" sz="2000">
                <a:solidFill>
                  <a:srgbClr val="4B3E21"/>
                </a:solidFill>
              </a:endParaRPr>
            </a:p>
          </p:txBody>
        </p:sp>
        <p:sp>
          <p:nvSpPr>
            <p:cNvPr id="21" name="Left Arrow 35"/>
            <p:cNvSpPr/>
            <p:nvPr/>
          </p:nvSpPr>
          <p:spPr>
            <a:xfrm>
              <a:off x="3784902" y="5724319"/>
              <a:ext cx="533397" cy="263438"/>
            </a:xfrm>
            <a:prstGeom prst="leftArrow">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GB" altLang="zh-CN">
                <a:solidFill>
                  <a:srgbClr val="FFFFFF"/>
                </a:solidFill>
              </a:endParaRPr>
            </a:p>
          </p:txBody>
        </p:sp>
        <p:sp>
          <p:nvSpPr>
            <p:cNvPr id="22" name="Left Arrow 38"/>
            <p:cNvSpPr/>
            <p:nvPr/>
          </p:nvSpPr>
          <p:spPr>
            <a:xfrm>
              <a:off x="3883326" y="4651525"/>
              <a:ext cx="320673" cy="265025"/>
            </a:xfrm>
            <a:prstGeom prst="leftArrow">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GB" altLang="zh-CN">
                <a:solidFill>
                  <a:srgbClr val="FFFFFF"/>
                </a:solidFill>
              </a:endParaRPr>
            </a:p>
          </p:txBody>
        </p:sp>
        <p:sp>
          <p:nvSpPr>
            <p:cNvPr id="23" name="Left Arrow 39"/>
            <p:cNvSpPr/>
            <p:nvPr/>
          </p:nvSpPr>
          <p:spPr>
            <a:xfrm>
              <a:off x="3780140" y="3486685"/>
              <a:ext cx="423860" cy="265025"/>
            </a:xfrm>
            <a:prstGeom prst="leftArrow">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GB" altLang="zh-CN">
                <a:solidFill>
                  <a:srgbClr val="FFFFFF"/>
                </a:solidFill>
              </a:endParaRPr>
            </a:p>
          </p:txBody>
        </p:sp>
      </p:grpSp>
      <p:cxnSp>
        <p:nvCxnSpPr>
          <p:cNvPr id="10" name="Straight Connector 42"/>
          <p:cNvCxnSpPr/>
          <p:nvPr/>
        </p:nvCxnSpPr>
        <p:spPr>
          <a:xfrm>
            <a:off x="683568" y="2564854"/>
            <a:ext cx="7818437"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45"/>
          <p:cNvCxnSpPr/>
          <p:nvPr/>
        </p:nvCxnSpPr>
        <p:spPr>
          <a:xfrm>
            <a:off x="683568" y="1556792"/>
            <a:ext cx="7818437"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87357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测试</a:t>
            </a:r>
            <a:r>
              <a:rPr lang="zh-CN" altLang="en-US" dirty="0" smtClean="0"/>
              <a:t>（三）</a:t>
            </a:r>
            <a:endParaRPr lang="zh-CN" altLang="en-US" dirty="0"/>
          </a:p>
        </p:txBody>
      </p:sp>
      <p:sp>
        <p:nvSpPr>
          <p:cNvPr id="4"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行为驱动开发</a:t>
            </a:r>
            <a:r>
              <a:rPr lang="en-US" altLang="zh-CN" sz="1800" dirty="0" smtClean="0"/>
              <a:t>(Behavior Driven Development)</a:t>
            </a:r>
            <a:r>
              <a:rPr lang="zh-CN" altLang="en-US" sz="1800" dirty="0" smtClean="0"/>
              <a:t>：</a:t>
            </a:r>
            <a:r>
              <a:rPr lang="en-US" altLang="zh-CN" sz="1800" dirty="0" smtClean="0"/>
              <a:t>BDD = TDD + DDD</a:t>
            </a:r>
          </a:p>
          <a:p>
            <a:pPr lvl="1">
              <a:lnSpc>
                <a:spcPts val="2700"/>
              </a:lnSpc>
            </a:pPr>
            <a:r>
              <a:rPr lang="zh-CN" altLang="en-US" sz="1600" dirty="0"/>
              <a:t>测试驱动</a:t>
            </a:r>
            <a:r>
              <a:rPr lang="zh-CN" altLang="en-US" sz="1600" dirty="0" smtClean="0"/>
              <a:t>开发</a:t>
            </a:r>
            <a:r>
              <a:rPr lang="en-US" altLang="zh-CN" sz="1600" dirty="0" smtClean="0"/>
              <a:t>(TDD)</a:t>
            </a:r>
            <a:r>
              <a:rPr lang="zh-CN" altLang="en-US" sz="1600" dirty="0" smtClean="0"/>
              <a:t>，是一种新型的开发方法，要求在编写某个功能的代码之前先编写测试代码，然后只编写使测试通过的功能代码，通过测试来推动整个开发的进行。这有助于编写简介可用和高质量的代码，并加速开发过程。</a:t>
            </a:r>
            <a:r>
              <a:rPr lang="en-US" altLang="zh-CN" sz="1600" dirty="0" smtClean="0"/>
              <a:t>(Ref: 《Test-Driven Development By Example》, Kent Beck)</a:t>
            </a:r>
          </a:p>
          <a:p>
            <a:pPr lvl="1">
              <a:lnSpc>
                <a:spcPts val="2700"/>
              </a:lnSpc>
            </a:pPr>
            <a:r>
              <a:rPr lang="zh-CN" altLang="en-US" sz="1600" dirty="0"/>
              <a:t>行为驱动</a:t>
            </a:r>
            <a:r>
              <a:rPr lang="zh-CN" altLang="en-US" sz="1600" dirty="0" smtClean="0"/>
              <a:t>开发</a:t>
            </a:r>
            <a:r>
              <a:rPr lang="en-US" altLang="zh-CN" sz="1600" dirty="0" smtClean="0"/>
              <a:t>(BDD)</a:t>
            </a:r>
            <a:r>
              <a:rPr lang="zh-CN" altLang="en-US" sz="1600" dirty="0" smtClean="0"/>
              <a:t>：</a:t>
            </a:r>
            <a:r>
              <a:rPr lang="en-US" altLang="zh-CN" sz="1600" dirty="0" smtClean="0"/>
              <a:t>BDD</a:t>
            </a:r>
            <a:r>
              <a:rPr lang="zh-CN" altLang="en-US" sz="1600" dirty="0" smtClean="0"/>
              <a:t>的重点是通过与利益相关者的讨论取得对预期的软件行为的清醒认识。它通过用自然语言书写非程序员可读的测试用例扩展了测试驱动开发方法。行为驱动开发人员使用混合了领域中统一的语言的母语语言来描述他们的代码的目的，使得开发者得以把精力集中在代码如何实现</a:t>
            </a:r>
            <a:r>
              <a:rPr lang="zh-CN" altLang="en-US" sz="1600" b="1" dirty="0" smtClean="0">
                <a:solidFill>
                  <a:srgbClr val="FF0000"/>
                </a:solidFill>
              </a:rPr>
              <a:t>商业价值</a:t>
            </a:r>
            <a:r>
              <a:rPr lang="zh-CN" altLang="en-US" sz="1600" dirty="0" smtClean="0"/>
              <a:t>上。</a:t>
            </a:r>
            <a:endParaRPr lang="en-US" altLang="zh-CN" sz="1600" dirty="0" smtClean="0"/>
          </a:p>
          <a:p>
            <a:pPr lvl="1">
              <a:lnSpc>
                <a:spcPts val="2700"/>
              </a:lnSpc>
            </a:pPr>
            <a:r>
              <a:rPr lang="en-US" altLang="zh-CN" sz="1600" dirty="0" smtClean="0"/>
              <a:t>TDD</a:t>
            </a:r>
            <a:r>
              <a:rPr lang="zh-CN" altLang="en-US" sz="1600" dirty="0" smtClean="0"/>
              <a:t>和</a:t>
            </a:r>
            <a:r>
              <a:rPr lang="en-US" altLang="zh-CN" sz="1600" dirty="0" smtClean="0"/>
              <a:t>BDD</a:t>
            </a:r>
            <a:r>
              <a:rPr lang="zh-CN" altLang="en-US" sz="1600" dirty="0" smtClean="0"/>
              <a:t>都是</a:t>
            </a:r>
            <a:r>
              <a:rPr lang="en-US" altLang="zh-CN" sz="1600" dirty="0" smtClean="0"/>
              <a:t>Test-First Development</a:t>
            </a:r>
            <a:r>
              <a:rPr lang="zh-CN" altLang="en-US" sz="1600" dirty="0" smtClean="0"/>
              <a:t>，都借助自动化测试工具。</a:t>
            </a:r>
            <a:r>
              <a:rPr lang="en-US" altLang="zh-CN" sz="1600" dirty="0" smtClean="0"/>
              <a:t>BDD</a:t>
            </a:r>
            <a:r>
              <a:rPr lang="zh-CN" altLang="en-US" sz="1600" dirty="0" smtClean="0"/>
              <a:t>是对</a:t>
            </a:r>
            <a:r>
              <a:rPr lang="en-US" altLang="zh-CN" sz="1600" dirty="0" smtClean="0"/>
              <a:t>TDD</a:t>
            </a:r>
            <a:r>
              <a:rPr lang="zh-CN" altLang="en-US" sz="1600" dirty="0" smtClean="0"/>
              <a:t>的拓展，把关注点从“测试”本身，转移到“商业价值”上来。</a:t>
            </a:r>
            <a:endParaRPr lang="en-US" altLang="zh-CN" sz="1200" dirty="0" smtClean="0"/>
          </a:p>
          <a:p>
            <a:pPr lvl="1">
              <a:lnSpc>
                <a:spcPts val="2700"/>
              </a:lnSpc>
            </a:pPr>
            <a:endParaRPr lang="en-US" altLang="zh-CN" sz="1600" dirty="0" smtClean="0"/>
          </a:p>
        </p:txBody>
      </p:sp>
      <p:pic>
        <p:nvPicPr>
          <p:cNvPr id="1536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5032277"/>
            <a:ext cx="2112268" cy="1676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5015728"/>
            <a:ext cx="3000777" cy="1714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2160" y="4725144"/>
            <a:ext cx="2896170" cy="2005314"/>
          </a:xfrm>
          <a:prstGeom prst="rect">
            <a:avLst/>
          </a:prstGeom>
        </p:spPr>
      </p:pic>
    </p:spTree>
    <p:extLst>
      <p:ext uri="{BB962C8B-B14F-4D97-AF65-F5344CB8AC3E}">
        <p14:creationId xmlns:p14="http://schemas.microsoft.com/office/powerpoint/2010/main" val="166809485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测试</a:t>
            </a:r>
            <a:r>
              <a:rPr lang="zh-CN" altLang="en-US" dirty="0" smtClean="0"/>
              <a:t>（四）</a:t>
            </a:r>
            <a:endParaRPr lang="zh-CN" altLang="en-US" dirty="0"/>
          </a:p>
        </p:txBody>
      </p:sp>
      <p:sp>
        <p:nvSpPr>
          <p:cNvPr id="4"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a:t>行为</a:t>
            </a:r>
            <a:r>
              <a:rPr lang="zh-CN" altLang="en-US" sz="1800" dirty="0" smtClean="0"/>
              <a:t>驱动开发：用举例来阐述行为</a:t>
            </a:r>
            <a:endParaRPr lang="en-US" altLang="zh-CN" sz="1800" dirty="0" smtClean="0"/>
          </a:p>
          <a:p>
            <a:pPr lvl="1">
              <a:lnSpc>
                <a:spcPts val="2700"/>
              </a:lnSpc>
            </a:pPr>
            <a:endParaRPr lang="en-US" altLang="zh-CN" sz="1600" dirty="0" smtClean="0"/>
          </a:p>
        </p:txBody>
      </p:sp>
      <p:sp>
        <p:nvSpPr>
          <p:cNvPr id="72" name="Oval 86"/>
          <p:cNvSpPr>
            <a:spLocks/>
          </p:cNvSpPr>
          <p:nvPr/>
        </p:nvSpPr>
        <p:spPr bwMode="auto">
          <a:xfrm>
            <a:off x="283535" y="3665932"/>
            <a:ext cx="1822773" cy="1822772"/>
          </a:xfrm>
          <a:prstGeom prst="ellipse">
            <a:avLst/>
          </a:prstGeom>
          <a:gradFill rotWithShape="1">
            <a:gsLst>
              <a:gs pos="0">
                <a:srgbClr val="900000">
                  <a:tint val="100000"/>
                  <a:shade val="100000"/>
                  <a:satMod val="130000"/>
                </a:srgbClr>
              </a:gs>
              <a:gs pos="100000">
                <a:srgbClr val="90000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wrap="none" lIns="64291" tIns="32146" rIns="64291" bIns="32146"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0" i="0" u="none" strike="noStrike" kern="1200" cap="none" spc="0" normalizeH="0" baseline="0" noProof="0" dirty="0">
                <a:ln>
                  <a:noFill/>
                </a:ln>
                <a:solidFill>
                  <a:srgbClr val="000000"/>
                </a:solidFill>
                <a:effectLst/>
                <a:uLnTx/>
                <a:uFillTx/>
                <a:latin typeface="Calibri"/>
                <a:ea typeface="+mn-ea"/>
                <a:cs typeface="+mn-cs"/>
              </a:rPr>
              <a:t>Vision</a:t>
            </a:r>
            <a:endParaRPr kumimoji="0" lang="en-GB" sz="4500" b="0" i="0" u="none" strike="noStrike" kern="1200" cap="none" spc="0" normalizeH="0" baseline="0" noProof="0" dirty="0">
              <a:ln>
                <a:noFill/>
              </a:ln>
              <a:solidFill>
                <a:srgbClr val="000000"/>
              </a:solidFill>
              <a:effectLst/>
              <a:uLnTx/>
              <a:uFillTx/>
              <a:latin typeface="Calibri"/>
              <a:ea typeface="+mn-ea"/>
              <a:cs typeface="+mn-cs"/>
            </a:endParaRPr>
          </a:p>
        </p:txBody>
      </p:sp>
      <p:sp>
        <p:nvSpPr>
          <p:cNvPr id="73" name="Oval 87"/>
          <p:cNvSpPr>
            <a:spLocks/>
          </p:cNvSpPr>
          <p:nvPr/>
        </p:nvSpPr>
        <p:spPr bwMode="auto">
          <a:xfrm>
            <a:off x="2309458" y="3209401"/>
            <a:ext cx="1113979" cy="1113979"/>
          </a:xfrm>
          <a:prstGeom prst="ellipse">
            <a:avLst/>
          </a:prstGeom>
          <a:gradFill rotWithShape="1">
            <a:gsLst>
              <a:gs pos="0">
                <a:srgbClr val="FF0000">
                  <a:tint val="100000"/>
                  <a:shade val="100000"/>
                  <a:satMod val="130000"/>
                </a:srgbClr>
              </a:gs>
              <a:gs pos="100000">
                <a:srgbClr val="FF000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wrap="none" lIns="64291" tIns="32146" rIns="64291" bIns="32146"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100" b="0" i="0" u="none" strike="noStrike" kern="1200" cap="none" spc="0" normalizeH="0" baseline="0" noProof="0">
                <a:ln>
                  <a:noFill/>
                </a:ln>
                <a:solidFill>
                  <a:srgbClr val="000000"/>
                </a:solidFill>
                <a:effectLst/>
                <a:uLnTx/>
                <a:uFillTx/>
                <a:latin typeface="Calibri"/>
                <a:ea typeface="+mn-ea"/>
                <a:cs typeface="+mn-cs"/>
              </a:rPr>
              <a:t>Goal</a:t>
            </a:r>
            <a:endParaRPr kumimoji="0" lang="en-GB" sz="3100" b="0" i="0" u="none" strike="noStrike" kern="1200" cap="none" spc="0" normalizeH="0" baseline="0" noProof="0">
              <a:ln>
                <a:noFill/>
              </a:ln>
              <a:solidFill>
                <a:srgbClr val="000000"/>
              </a:solidFill>
              <a:effectLst/>
              <a:uLnTx/>
              <a:uFillTx/>
              <a:latin typeface="Calibri"/>
              <a:ea typeface="+mn-ea"/>
              <a:cs typeface="+mn-cs"/>
            </a:endParaRPr>
          </a:p>
        </p:txBody>
      </p:sp>
      <p:sp>
        <p:nvSpPr>
          <p:cNvPr id="74" name="Oval 88"/>
          <p:cNvSpPr>
            <a:spLocks/>
          </p:cNvSpPr>
          <p:nvPr/>
        </p:nvSpPr>
        <p:spPr bwMode="auto">
          <a:xfrm>
            <a:off x="2359687" y="4424955"/>
            <a:ext cx="1113979" cy="1113979"/>
          </a:xfrm>
          <a:prstGeom prst="ellipse">
            <a:avLst/>
          </a:prstGeom>
          <a:gradFill rotWithShape="1">
            <a:gsLst>
              <a:gs pos="0">
                <a:srgbClr val="FF0000">
                  <a:tint val="100000"/>
                  <a:shade val="100000"/>
                  <a:satMod val="130000"/>
                </a:srgbClr>
              </a:gs>
              <a:gs pos="100000">
                <a:srgbClr val="FF000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wrap="none" lIns="64291" tIns="32146" rIns="64291" bIns="32146"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100" b="0" i="0" u="none" strike="noStrike" kern="1200" cap="none" spc="0" normalizeH="0" baseline="0" noProof="0">
                <a:ln>
                  <a:noFill/>
                </a:ln>
                <a:solidFill>
                  <a:srgbClr val="000000"/>
                </a:solidFill>
                <a:effectLst/>
                <a:uLnTx/>
                <a:uFillTx/>
                <a:latin typeface="Calibri"/>
                <a:ea typeface="+mn-ea"/>
                <a:cs typeface="+mn-cs"/>
              </a:rPr>
              <a:t>Goal</a:t>
            </a:r>
            <a:endParaRPr kumimoji="0" lang="en-GB" sz="3100" b="0" i="0" u="none" strike="noStrike" kern="1200" cap="none" spc="0" normalizeH="0" baseline="0" noProof="0">
              <a:ln>
                <a:noFill/>
              </a:ln>
              <a:solidFill>
                <a:srgbClr val="000000"/>
              </a:solidFill>
              <a:effectLst/>
              <a:uLnTx/>
              <a:uFillTx/>
              <a:latin typeface="Calibri"/>
              <a:ea typeface="+mn-ea"/>
              <a:cs typeface="+mn-cs"/>
            </a:endParaRPr>
          </a:p>
        </p:txBody>
      </p:sp>
      <p:sp>
        <p:nvSpPr>
          <p:cNvPr id="75" name="Oval 89"/>
          <p:cNvSpPr>
            <a:spLocks/>
          </p:cNvSpPr>
          <p:nvPr/>
        </p:nvSpPr>
        <p:spPr bwMode="auto">
          <a:xfrm>
            <a:off x="1752468" y="5487588"/>
            <a:ext cx="1113979" cy="1113979"/>
          </a:xfrm>
          <a:prstGeom prst="ellipse">
            <a:avLst/>
          </a:prstGeom>
          <a:gradFill rotWithShape="1">
            <a:gsLst>
              <a:gs pos="0">
                <a:srgbClr val="FF0000">
                  <a:tint val="100000"/>
                  <a:shade val="100000"/>
                  <a:satMod val="130000"/>
                </a:srgbClr>
              </a:gs>
              <a:gs pos="100000">
                <a:srgbClr val="FF000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wrap="none" lIns="64291" tIns="32146" rIns="64291" bIns="32146"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100" b="0" i="0" u="none" strike="noStrike" kern="1200" cap="none" spc="0" normalizeH="0" baseline="0" noProof="0">
                <a:ln>
                  <a:noFill/>
                </a:ln>
                <a:solidFill>
                  <a:srgbClr val="000000"/>
                </a:solidFill>
                <a:effectLst/>
                <a:uLnTx/>
                <a:uFillTx/>
                <a:latin typeface="Calibri"/>
                <a:ea typeface="+mn-ea"/>
                <a:cs typeface="+mn-cs"/>
              </a:rPr>
              <a:t>Goal</a:t>
            </a:r>
            <a:endParaRPr kumimoji="0" lang="en-GB" sz="3100" b="0" i="0" u="none" strike="noStrike" kern="1200" cap="none" spc="0" normalizeH="0" baseline="0" noProof="0">
              <a:ln>
                <a:noFill/>
              </a:ln>
              <a:solidFill>
                <a:srgbClr val="000000"/>
              </a:solidFill>
              <a:effectLst/>
              <a:uLnTx/>
              <a:uFillTx/>
              <a:latin typeface="Calibri"/>
              <a:ea typeface="+mn-ea"/>
              <a:cs typeface="+mn-cs"/>
            </a:endParaRPr>
          </a:p>
        </p:txBody>
      </p:sp>
      <p:sp>
        <p:nvSpPr>
          <p:cNvPr id="76" name="Oval 90"/>
          <p:cNvSpPr>
            <a:spLocks/>
          </p:cNvSpPr>
          <p:nvPr/>
        </p:nvSpPr>
        <p:spPr bwMode="auto">
          <a:xfrm>
            <a:off x="3676816" y="3411435"/>
            <a:ext cx="963290" cy="963290"/>
          </a:xfrm>
          <a:prstGeom prst="ellipse">
            <a:avLst/>
          </a:prstGeom>
          <a:gradFill rotWithShape="1">
            <a:gsLst>
              <a:gs pos="0">
                <a:srgbClr val="FF6000">
                  <a:tint val="100000"/>
                  <a:shade val="100000"/>
                  <a:satMod val="130000"/>
                </a:srgbClr>
              </a:gs>
              <a:gs pos="100000">
                <a:srgbClr val="FF600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wrap="none" lIns="64291" tIns="32146" rIns="64291" bIns="32146"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libri"/>
                <a:ea typeface="+mn-ea"/>
                <a:cs typeface="+mn-cs"/>
              </a:rPr>
              <a:t>Capability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77" name="Oval 91"/>
          <p:cNvSpPr>
            <a:spLocks/>
          </p:cNvSpPr>
          <p:nvPr/>
        </p:nvSpPr>
        <p:spPr bwMode="auto">
          <a:xfrm>
            <a:off x="3625470" y="4728564"/>
            <a:ext cx="962174" cy="962174"/>
          </a:xfrm>
          <a:prstGeom prst="ellipse">
            <a:avLst/>
          </a:prstGeom>
          <a:gradFill rotWithShape="1">
            <a:gsLst>
              <a:gs pos="0">
                <a:srgbClr val="FF6000">
                  <a:tint val="100000"/>
                  <a:shade val="100000"/>
                  <a:satMod val="130000"/>
                </a:srgbClr>
              </a:gs>
              <a:gs pos="100000">
                <a:srgbClr val="FF600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wrap="none" lIns="64291" tIns="32146" rIns="64291" bIns="32146"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libri"/>
                <a:ea typeface="+mn-ea"/>
                <a:cs typeface="+mn-cs"/>
              </a:rPr>
              <a:t>Capability</a:t>
            </a:r>
            <a:endParaRPr kumimoji="0" lang="en-GB"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78" name="Oval 92"/>
          <p:cNvSpPr>
            <a:spLocks/>
          </p:cNvSpPr>
          <p:nvPr/>
        </p:nvSpPr>
        <p:spPr bwMode="auto">
          <a:xfrm>
            <a:off x="4789679" y="4273150"/>
            <a:ext cx="811485" cy="811485"/>
          </a:xfrm>
          <a:prstGeom prst="ellipse">
            <a:avLst/>
          </a:prstGeom>
          <a:gradFill rotWithShape="1">
            <a:gsLst>
              <a:gs pos="0">
                <a:srgbClr val="006000">
                  <a:tint val="100000"/>
                  <a:shade val="100000"/>
                  <a:satMod val="130000"/>
                </a:srgbClr>
              </a:gs>
              <a:gs pos="100000">
                <a:srgbClr val="00600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wrap="none" lIns="64291" tIns="32146" rIns="64291" bIns="32146"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Calibri"/>
                <a:ea typeface="+mn-ea"/>
                <a:cs typeface="+mn-cs"/>
              </a:rPr>
              <a:t>Feature</a:t>
            </a:r>
            <a:endParaRPr kumimoji="0" lang="en-GB" sz="1700" b="0" i="0" u="none" strike="noStrike" kern="1200" cap="none" spc="0" normalizeH="0" baseline="0" noProof="0">
              <a:ln>
                <a:noFill/>
              </a:ln>
              <a:solidFill>
                <a:srgbClr val="000000"/>
              </a:solidFill>
              <a:effectLst/>
              <a:uLnTx/>
              <a:uFillTx/>
              <a:latin typeface="Calibri"/>
              <a:ea typeface="+mn-ea"/>
              <a:cs typeface="+mn-cs"/>
            </a:endParaRPr>
          </a:p>
        </p:txBody>
      </p:sp>
      <p:sp>
        <p:nvSpPr>
          <p:cNvPr id="79" name="Oval 93"/>
          <p:cNvSpPr>
            <a:spLocks/>
          </p:cNvSpPr>
          <p:nvPr/>
        </p:nvSpPr>
        <p:spPr bwMode="auto">
          <a:xfrm>
            <a:off x="4891254" y="3361206"/>
            <a:ext cx="811486" cy="811486"/>
          </a:xfrm>
          <a:prstGeom prst="ellipse">
            <a:avLst/>
          </a:prstGeom>
          <a:gradFill rotWithShape="1">
            <a:gsLst>
              <a:gs pos="0">
                <a:srgbClr val="006000">
                  <a:tint val="100000"/>
                  <a:shade val="100000"/>
                  <a:satMod val="130000"/>
                </a:srgbClr>
              </a:gs>
              <a:gs pos="100000">
                <a:srgbClr val="00600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wrap="none" lIns="64291" tIns="32146" rIns="64291" bIns="32146"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Calibri"/>
                <a:ea typeface="+mn-ea"/>
                <a:cs typeface="+mn-cs"/>
              </a:rPr>
              <a:t>Feature</a:t>
            </a:r>
            <a:endParaRPr kumimoji="0" lang="en-GB" sz="1700" b="0" i="0" u="none" strike="noStrike" kern="1200" cap="none" spc="0" normalizeH="0" baseline="0" noProof="0">
              <a:ln>
                <a:noFill/>
              </a:ln>
              <a:solidFill>
                <a:srgbClr val="000000"/>
              </a:solidFill>
              <a:effectLst/>
              <a:uLnTx/>
              <a:uFillTx/>
              <a:latin typeface="Calibri"/>
              <a:ea typeface="+mn-ea"/>
              <a:cs typeface="+mn-cs"/>
            </a:endParaRPr>
          </a:p>
        </p:txBody>
      </p:sp>
      <p:sp>
        <p:nvSpPr>
          <p:cNvPr id="80" name="Oval 94"/>
          <p:cNvSpPr>
            <a:spLocks/>
          </p:cNvSpPr>
          <p:nvPr/>
        </p:nvSpPr>
        <p:spPr bwMode="auto">
          <a:xfrm>
            <a:off x="4587644" y="5235324"/>
            <a:ext cx="811486" cy="811485"/>
          </a:xfrm>
          <a:prstGeom prst="ellipse">
            <a:avLst/>
          </a:prstGeom>
          <a:gradFill rotWithShape="1">
            <a:gsLst>
              <a:gs pos="0">
                <a:srgbClr val="006000">
                  <a:tint val="100000"/>
                  <a:shade val="100000"/>
                  <a:satMod val="130000"/>
                </a:srgbClr>
              </a:gs>
              <a:gs pos="100000">
                <a:srgbClr val="00600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wrap="none" lIns="64291" tIns="32146" rIns="64291" bIns="32146"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Calibri"/>
                <a:ea typeface="+mn-ea"/>
                <a:cs typeface="+mn-cs"/>
              </a:rPr>
              <a:t>Feature</a:t>
            </a:r>
            <a:endParaRPr kumimoji="0" lang="en-GB" sz="1700" b="0" i="0" u="none" strike="noStrike" kern="1200" cap="none" spc="0" normalizeH="0" baseline="0" noProof="0">
              <a:ln>
                <a:noFill/>
              </a:ln>
              <a:solidFill>
                <a:srgbClr val="000000"/>
              </a:solidFill>
              <a:effectLst/>
              <a:uLnTx/>
              <a:uFillTx/>
              <a:latin typeface="Calibri"/>
              <a:ea typeface="+mn-ea"/>
              <a:cs typeface="+mn-cs"/>
            </a:endParaRPr>
          </a:p>
        </p:txBody>
      </p:sp>
      <p:sp>
        <p:nvSpPr>
          <p:cNvPr id="81" name="Oval 95"/>
          <p:cNvSpPr>
            <a:spLocks/>
          </p:cNvSpPr>
          <p:nvPr/>
        </p:nvSpPr>
        <p:spPr bwMode="auto">
          <a:xfrm>
            <a:off x="5955003" y="3260747"/>
            <a:ext cx="708794" cy="708794"/>
          </a:xfrm>
          <a:prstGeom prst="ellipse">
            <a:avLst/>
          </a:prstGeom>
          <a:gradFill rotWithShape="1">
            <a:gsLst>
              <a:gs pos="0">
                <a:srgbClr val="00C0C0">
                  <a:tint val="100000"/>
                  <a:shade val="100000"/>
                  <a:satMod val="130000"/>
                </a:srgbClr>
              </a:gs>
              <a:gs pos="100000">
                <a:srgbClr val="00C0C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wrap="none" lIns="64291" tIns="32146" rIns="64291" bIns="32146"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Calibri"/>
                <a:ea typeface="+mn-ea"/>
                <a:cs typeface="+mn-cs"/>
              </a:rPr>
              <a:t>Story</a:t>
            </a:r>
            <a:endParaRPr kumimoji="0" lang="en-GB" sz="17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2" name="Oval 96"/>
          <p:cNvSpPr>
            <a:spLocks/>
          </p:cNvSpPr>
          <p:nvPr/>
        </p:nvSpPr>
        <p:spPr bwMode="auto">
          <a:xfrm>
            <a:off x="6006348" y="4121345"/>
            <a:ext cx="708794" cy="708794"/>
          </a:xfrm>
          <a:prstGeom prst="ellipse">
            <a:avLst/>
          </a:prstGeom>
          <a:gradFill rotWithShape="1">
            <a:gsLst>
              <a:gs pos="0">
                <a:srgbClr val="00C0C0">
                  <a:tint val="100000"/>
                  <a:shade val="100000"/>
                  <a:satMod val="130000"/>
                </a:srgbClr>
              </a:gs>
              <a:gs pos="100000">
                <a:srgbClr val="00C0C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wrap="none" lIns="64291" tIns="32146" rIns="64291" bIns="32146"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Calibri"/>
                <a:ea typeface="+mn-ea"/>
                <a:cs typeface="+mn-cs"/>
              </a:rPr>
              <a:t>Story</a:t>
            </a:r>
            <a:endParaRPr kumimoji="0" lang="en-GB" sz="1700" b="0" i="0" u="none" strike="noStrike" kern="1200" cap="none" spc="0" normalizeH="0" baseline="0" noProof="0">
              <a:ln>
                <a:noFill/>
              </a:ln>
              <a:solidFill>
                <a:srgbClr val="000000"/>
              </a:solidFill>
              <a:effectLst/>
              <a:uLnTx/>
              <a:uFillTx/>
              <a:latin typeface="Calibri"/>
              <a:ea typeface="+mn-ea"/>
              <a:cs typeface="+mn-cs"/>
            </a:endParaRPr>
          </a:p>
        </p:txBody>
      </p:sp>
      <p:sp>
        <p:nvSpPr>
          <p:cNvPr id="83" name="Oval 97"/>
          <p:cNvSpPr>
            <a:spLocks/>
          </p:cNvSpPr>
          <p:nvPr/>
        </p:nvSpPr>
        <p:spPr bwMode="auto">
          <a:xfrm>
            <a:off x="5701623" y="4931714"/>
            <a:ext cx="708794" cy="708794"/>
          </a:xfrm>
          <a:prstGeom prst="ellipse">
            <a:avLst/>
          </a:prstGeom>
          <a:gradFill rotWithShape="1">
            <a:gsLst>
              <a:gs pos="0">
                <a:srgbClr val="00C0C0">
                  <a:tint val="100000"/>
                  <a:shade val="100000"/>
                  <a:satMod val="130000"/>
                </a:srgbClr>
              </a:gs>
              <a:gs pos="100000">
                <a:srgbClr val="00C0C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wrap="none" lIns="64291" tIns="32146" rIns="64291" bIns="32146"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Calibri"/>
                <a:ea typeface="+mn-ea"/>
                <a:cs typeface="+mn-cs"/>
              </a:rPr>
              <a:t>Story</a:t>
            </a:r>
            <a:endParaRPr kumimoji="0" lang="en-GB" sz="1700" b="0" i="0" u="none" strike="noStrike" kern="1200" cap="none" spc="0" normalizeH="0" baseline="0" noProof="0">
              <a:ln>
                <a:noFill/>
              </a:ln>
              <a:solidFill>
                <a:srgbClr val="000000"/>
              </a:solidFill>
              <a:effectLst/>
              <a:uLnTx/>
              <a:uFillTx/>
              <a:latin typeface="Calibri"/>
              <a:ea typeface="+mn-ea"/>
              <a:cs typeface="+mn-cs"/>
            </a:endParaRPr>
          </a:p>
        </p:txBody>
      </p:sp>
      <p:sp>
        <p:nvSpPr>
          <p:cNvPr id="84" name="Oval 98"/>
          <p:cNvSpPr>
            <a:spLocks/>
          </p:cNvSpPr>
          <p:nvPr/>
        </p:nvSpPr>
        <p:spPr bwMode="auto">
          <a:xfrm>
            <a:off x="7018751" y="4475184"/>
            <a:ext cx="657449" cy="657449"/>
          </a:xfrm>
          <a:prstGeom prst="ellipse">
            <a:avLst/>
          </a:prstGeom>
          <a:gradFill rotWithShape="1">
            <a:gsLst>
              <a:gs pos="0">
                <a:srgbClr val="00C0C0">
                  <a:tint val="100000"/>
                  <a:shade val="100000"/>
                  <a:satMod val="130000"/>
                </a:srgbClr>
              </a:gs>
              <a:gs pos="100000">
                <a:srgbClr val="00C0C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wrap="none" lIns="64291" tIns="32146" rIns="64291" bIns="32146"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Scenario</a:t>
            </a:r>
            <a:endParaRPr kumimoji="0" lang="en-GB" sz="1300" b="0" i="0" u="none" strike="noStrike" kern="1200" cap="none" spc="0" normalizeH="0" baseline="0" noProof="0">
              <a:ln>
                <a:noFill/>
              </a:ln>
              <a:solidFill>
                <a:srgbClr val="000000"/>
              </a:solidFill>
              <a:effectLst/>
              <a:uLnTx/>
              <a:uFillTx/>
              <a:latin typeface="Calibri"/>
              <a:ea typeface="+mn-ea"/>
              <a:cs typeface="+mn-cs"/>
            </a:endParaRPr>
          </a:p>
        </p:txBody>
      </p:sp>
      <p:sp>
        <p:nvSpPr>
          <p:cNvPr id="85" name="Oval 99"/>
          <p:cNvSpPr>
            <a:spLocks/>
          </p:cNvSpPr>
          <p:nvPr/>
        </p:nvSpPr>
        <p:spPr bwMode="auto">
          <a:xfrm>
            <a:off x="7625970" y="3969541"/>
            <a:ext cx="657449" cy="657448"/>
          </a:xfrm>
          <a:prstGeom prst="ellipse">
            <a:avLst/>
          </a:prstGeom>
          <a:gradFill rotWithShape="1">
            <a:gsLst>
              <a:gs pos="0">
                <a:srgbClr val="00C0C0">
                  <a:tint val="100000"/>
                  <a:shade val="100000"/>
                  <a:satMod val="130000"/>
                </a:srgbClr>
              </a:gs>
              <a:gs pos="100000">
                <a:srgbClr val="00C0C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wrap="none" lIns="64291" tIns="32146" rIns="64291" bIns="32146"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Scenario</a:t>
            </a:r>
            <a:endParaRPr kumimoji="0" lang="en-GB" sz="1300" b="0" i="0" u="none" strike="noStrike" kern="1200" cap="none" spc="0" normalizeH="0" baseline="0" noProof="0">
              <a:ln>
                <a:noFill/>
              </a:ln>
              <a:solidFill>
                <a:srgbClr val="000000"/>
              </a:solidFill>
              <a:effectLst/>
              <a:uLnTx/>
              <a:uFillTx/>
              <a:latin typeface="Calibri"/>
              <a:ea typeface="+mn-ea"/>
              <a:cs typeface="+mn-cs"/>
            </a:endParaRPr>
          </a:p>
        </p:txBody>
      </p:sp>
      <p:sp>
        <p:nvSpPr>
          <p:cNvPr id="86" name="Oval 100"/>
          <p:cNvSpPr>
            <a:spLocks/>
          </p:cNvSpPr>
          <p:nvPr/>
        </p:nvSpPr>
        <p:spPr bwMode="auto">
          <a:xfrm>
            <a:off x="6865831" y="5235324"/>
            <a:ext cx="556989" cy="556989"/>
          </a:xfrm>
          <a:prstGeom prst="ellipse">
            <a:avLst/>
          </a:prstGeom>
          <a:gradFill rotWithShape="1">
            <a:gsLst>
              <a:gs pos="0">
                <a:srgbClr val="000000">
                  <a:tint val="100000"/>
                  <a:shade val="100000"/>
                  <a:satMod val="130000"/>
                </a:srgbClr>
              </a:gs>
              <a:gs pos="100000">
                <a:srgbClr val="00000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wrap="none" lIns="64291" tIns="32146" rIns="64291" bIns="32146"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Code</a:t>
            </a:r>
            <a:endParaRPr kumimoji="0" lang="en-GB" sz="1300" b="0" i="0" u="none" strike="noStrike" kern="1200" cap="none" spc="0" normalizeH="0" baseline="0" noProof="0">
              <a:ln>
                <a:noFill/>
              </a:ln>
              <a:solidFill>
                <a:srgbClr val="000000"/>
              </a:solidFill>
              <a:effectLst/>
              <a:uLnTx/>
              <a:uFillTx/>
              <a:latin typeface="Calibri"/>
              <a:ea typeface="+mn-ea"/>
              <a:cs typeface="+mn-cs"/>
            </a:endParaRPr>
          </a:p>
        </p:txBody>
      </p:sp>
      <p:sp>
        <p:nvSpPr>
          <p:cNvPr id="87" name="Oval 101"/>
          <p:cNvSpPr>
            <a:spLocks/>
          </p:cNvSpPr>
          <p:nvPr/>
        </p:nvSpPr>
        <p:spPr bwMode="auto">
          <a:xfrm>
            <a:off x="8031155" y="4678334"/>
            <a:ext cx="556989" cy="556990"/>
          </a:xfrm>
          <a:prstGeom prst="ellipse">
            <a:avLst/>
          </a:prstGeom>
          <a:gradFill rotWithShape="1">
            <a:gsLst>
              <a:gs pos="0">
                <a:srgbClr val="000000">
                  <a:tint val="100000"/>
                  <a:shade val="100000"/>
                  <a:satMod val="130000"/>
                </a:srgbClr>
              </a:gs>
              <a:gs pos="100000">
                <a:srgbClr val="00000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wrap="none" lIns="64291" tIns="32146" rIns="64291" bIns="32146"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Calibri"/>
                <a:ea typeface="+mn-ea"/>
                <a:cs typeface="+mn-cs"/>
              </a:rPr>
              <a:t>Code</a:t>
            </a:r>
            <a:endParaRPr kumimoji="0" lang="en-GB" sz="13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8" name="Oval 102"/>
          <p:cNvSpPr>
            <a:spLocks/>
          </p:cNvSpPr>
          <p:nvPr/>
        </p:nvSpPr>
        <p:spPr bwMode="auto">
          <a:xfrm>
            <a:off x="7524395" y="5133748"/>
            <a:ext cx="556989" cy="556990"/>
          </a:xfrm>
          <a:prstGeom prst="ellipse">
            <a:avLst/>
          </a:prstGeom>
          <a:gradFill rotWithShape="1">
            <a:gsLst>
              <a:gs pos="0">
                <a:srgbClr val="000000">
                  <a:tint val="100000"/>
                  <a:shade val="100000"/>
                  <a:satMod val="130000"/>
                </a:srgbClr>
              </a:gs>
              <a:gs pos="100000">
                <a:srgbClr val="00000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wrap="none" lIns="64291" tIns="32146" rIns="64291" bIns="32146"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Code</a:t>
            </a:r>
            <a:endParaRPr kumimoji="0" lang="en-GB" sz="1300" b="0" i="0" u="none" strike="noStrike" kern="1200" cap="none" spc="0" normalizeH="0" baseline="0" noProof="0">
              <a:ln>
                <a:noFill/>
              </a:ln>
              <a:solidFill>
                <a:srgbClr val="000000"/>
              </a:solidFill>
              <a:effectLst/>
              <a:uLnTx/>
              <a:uFillTx/>
              <a:latin typeface="Calibri"/>
              <a:ea typeface="+mn-ea"/>
              <a:cs typeface="+mn-cs"/>
            </a:endParaRPr>
          </a:p>
        </p:txBody>
      </p:sp>
      <p:cxnSp>
        <p:nvCxnSpPr>
          <p:cNvPr id="89" name="AutoShape 103"/>
          <p:cNvCxnSpPr>
            <a:cxnSpLocks noChangeShapeType="1"/>
            <a:stCxn id="72" idx="6"/>
            <a:endCxn id="73" idx="2"/>
          </p:cNvCxnSpPr>
          <p:nvPr/>
        </p:nvCxnSpPr>
        <p:spPr bwMode="auto">
          <a:xfrm flipV="1">
            <a:off x="2115237" y="3766390"/>
            <a:ext cx="185291" cy="811485"/>
          </a:xfrm>
          <a:prstGeom prst="curvedConnector3">
            <a:avLst>
              <a:gd name="adj1" fmla="val 49398"/>
            </a:avLst>
          </a:prstGeom>
          <a:noFill/>
          <a:ln w="25400">
            <a:solidFill>
              <a:srgbClr val="000000"/>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0" name="AutoShape 104"/>
          <p:cNvCxnSpPr>
            <a:cxnSpLocks noChangeShapeType="1"/>
            <a:stCxn id="72" idx="5"/>
            <a:endCxn id="74" idx="2"/>
          </p:cNvCxnSpPr>
          <p:nvPr/>
        </p:nvCxnSpPr>
        <p:spPr bwMode="auto">
          <a:xfrm rot="5400000" flipH="1" flipV="1">
            <a:off x="1970688" y="4850789"/>
            <a:ext cx="248915" cy="511225"/>
          </a:xfrm>
          <a:prstGeom prst="curvedConnector4">
            <a:avLst>
              <a:gd name="adj1" fmla="val -25116"/>
              <a:gd name="adj2" fmla="val 76856"/>
            </a:avLst>
          </a:prstGeom>
          <a:noFill/>
          <a:ln w="25400">
            <a:solidFill>
              <a:srgbClr val="000000"/>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AutoShape 105"/>
          <p:cNvCxnSpPr>
            <a:cxnSpLocks noChangeShapeType="1"/>
            <a:stCxn id="72" idx="4"/>
            <a:endCxn id="75" idx="2"/>
          </p:cNvCxnSpPr>
          <p:nvPr/>
        </p:nvCxnSpPr>
        <p:spPr bwMode="auto">
          <a:xfrm rot="16200000" flipH="1">
            <a:off x="1196037" y="5497076"/>
            <a:ext cx="546943" cy="548059"/>
          </a:xfrm>
          <a:prstGeom prst="curvedConnector2">
            <a:avLst/>
          </a:prstGeom>
          <a:noFill/>
          <a:ln w="25400">
            <a:solidFill>
              <a:srgbClr val="000000"/>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2" name="AutoShape 106"/>
          <p:cNvCxnSpPr>
            <a:cxnSpLocks noChangeShapeType="1"/>
            <a:stCxn id="74" idx="7"/>
            <a:endCxn id="76" idx="2"/>
          </p:cNvCxnSpPr>
          <p:nvPr/>
        </p:nvCxnSpPr>
        <p:spPr bwMode="auto">
          <a:xfrm rot="16200000">
            <a:off x="3146615" y="4057721"/>
            <a:ext cx="685354" cy="357188"/>
          </a:xfrm>
          <a:prstGeom prst="curvedConnector2">
            <a:avLst/>
          </a:prstGeom>
          <a:noFill/>
          <a:ln w="25400">
            <a:solidFill>
              <a:srgbClr val="000000"/>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AutoShape 107"/>
          <p:cNvCxnSpPr>
            <a:cxnSpLocks noChangeShapeType="1"/>
            <a:stCxn id="74" idx="6"/>
            <a:endCxn id="77" idx="1"/>
          </p:cNvCxnSpPr>
          <p:nvPr/>
        </p:nvCxnSpPr>
        <p:spPr bwMode="auto">
          <a:xfrm flipV="1">
            <a:off x="3482595" y="4860277"/>
            <a:ext cx="283518" cy="121667"/>
          </a:xfrm>
          <a:prstGeom prst="curvedConnector4">
            <a:avLst>
              <a:gd name="adj1" fmla="val 23620"/>
              <a:gd name="adj2" fmla="val 340366"/>
            </a:avLst>
          </a:prstGeom>
          <a:noFill/>
          <a:ln w="25400">
            <a:solidFill>
              <a:srgbClr val="000000"/>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AutoShape 108"/>
          <p:cNvCxnSpPr>
            <a:cxnSpLocks noChangeShapeType="1"/>
            <a:stCxn id="76" idx="7"/>
            <a:endCxn id="79" idx="2"/>
          </p:cNvCxnSpPr>
          <p:nvPr/>
        </p:nvCxnSpPr>
        <p:spPr bwMode="auto">
          <a:xfrm rot="5400000" flipV="1">
            <a:off x="4578715" y="3463897"/>
            <a:ext cx="224358" cy="382860"/>
          </a:xfrm>
          <a:prstGeom prst="curvedConnector4">
            <a:avLst>
              <a:gd name="adj1" fmla="val -28361"/>
              <a:gd name="adj2" fmla="val 69389"/>
            </a:avLst>
          </a:prstGeom>
          <a:noFill/>
          <a:ln w="25400">
            <a:solidFill>
              <a:srgbClr val="000000"/>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5" name="AutoShape 109"/>
          <p:cNvCxnSpPr>
            <a:cxnSpLocks noChangeShapeType="1"/>
            <a:stCxn id="76" idx="5"/>
            <a:endCxn id="80" idx="0"/>
          </p:cNvCxnSpPr>
          <p:nvPr/>
        </p:nvCxnSpPr>
        <p:spPr bwMode="auto">
          <a:xfrm rot="16200000" flipH="1">
            <a:off x="4255013" y="4487463"/>
            <a:ext cx="983382" cy="494481"/>
          </a:xfrm>
          <a:prstGeom prst="curvedConnector3">
            <a:avLst>
              <a:gd name="adj1" fmla="val 72417"/>
            </a:avLst>
          </a:prstGeom>
          <a:noFill/>
          <a:ln w="25400">
            <a:solidFill>
              <a:srgbClr val="000000"/>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AutoShape 110"/>
          <p:cNvCxnSpPr>
            <a:cxnSpLocks noChangeShapeType="1"/>
            <a:stCxn id="78" idx="7"/>
            <a:endCxn id="81" idx="3"/>
          </p:cNvCxnSpPr>
          <p:nvPr/>
        </p:nvCxnSpPr>
        <p:spPr bwMode="auto">
          <a:xfrm rot="16200000">
            <a:off x="5516890" y="3840618"/>
            <a:ext cx="507876" cy="575965"/>
          </a:xfrm>
          <a:prstGeom prst="curvedConnector3">
            <a:avLst>
              <a:gd name="adj1" fmla="val 51431"/>
            </a:avLst>
          </a:prstGeom>
          <a:noFill/>
          <a:ln w="25400">
            <a:solidFill>
              <a:srgbClr val="000000"/>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7" name="AutoShape 111"/>
          <p:cNvCxnSpPr>
            <a:cxnSpLocks noChangeShapeType="1"/>
            <a:stCxn id="78" idx="6"/>
            <a:endCxn id="82" idx="1"/>
          </p:cNvCxnSpPr>
          <p:nvPr/>
        </p:nvCxnSpPr>
        <p:spPr bwMode="auto">
          <a:xfrm flipV="1">
            <a:off x="5610093" y="4216223"/>
            <a:ext cx="500063" cy="463228"/>
          </a:xfrm>
          <a:prstGeom prst="curvedConnector4">
            <a:avLst>
              <a:gd name="adj1" fmla="val 38616"/>
              <a:gd name="adj2" fmla="val 86505"/>
            </a:avLst>
          </a:prstGeom>
          <a:noFill/>
          <a:ln w="25400">
            <a:solidFill>
              <a:srgbClr val="000000"/>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AutoShape 112"/>
          <p:cNvCxnSpPr>
            <a:cxnSpLocks noChangeShapeType="1"/>
            <a:stCxn id="78" idx="5"/>
            <a:endCxn id="83" idx="1"/>
          </p:cNvCxnSpPr>
          <p:nvPr/>
        </p:nvCxnSpPr>
        <p:spPr bwMode="auto">
          <a:xfrm rot="16200000" flipH="1">
            <a:off x="5618465" y="4839627"/>
            <a:ext cx="51346" cy="322585"/>
          </a:xfrm>
          <a:prstGeom prst="curvedConnector5">
            <a:avLst>
              <a:gd name="adj1" fmla="val 184782"/>
              <a:gd name="adj2" fmla="val 52250"/>
              <a:gd name="adj3" fmla="val -100005"/>
            </a:avLst>
          </a:prstGeom>
          <a:noFill/>
          <a:ln w="25400">
            <a:solidFill>
              <a:srgbClr val="000000"/>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AutoShape 113"/>
          <p:cNvCxnSpPr>
            <a:cxnSpLocks noChangeShapeType="1"/>
            <a:stCxn id="82" idx="7"/>
            <a:endCxn id="85" idx="2"/>
          </p:cNvCxnSpPr>
          <p:nvPr/>
        </p:nvCxnSpPr>
        <p:spPr bwMode="auto">
          <a:xfrm rot="5400000" flipV="1">
            <a:off x="7072888" y="3754670"/>
            <a:ext cx="82600" cy="1005706"/>
          </a:xfrm>
          <a:prstGeom prst="curvedConnector4">
            <a:avLst>
              <a:gd name="adj1" fmla="val -309458"/>
              <a:gd name="adj2" fmla="val 55495"/>
            </a:avLst>
          </a:prstGeom>
          <a:noFill/>
          <a:ln w="25400">
            <a:solidFill>
              <a:srgbClr val="000000"/>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AutoShape 114"/>
          <p:cNvCxnSpPr>
            <a:cxnSpLocks noChangeShapeType="1"/>
            <a:stCxn id="82" idx="6"/>
            <a:endCxn id="84" idx="2"/>
          </p:cNvCxnSpPr>
          <p:nvPr/>
        </p:nvCxnSpPr>
        <p:spPr bwMode="auto">
          <a:xfrm>
            <a:off x="6724072" y="4476301"/>
            <a:ext cx="285750" cy="328166"/>
          </a:xfrm>
          <a:prstGeom prst="curvedConnector3">
            <a:avLst>
              <a:gd name="adj1" fmla="val 49611"/>
            </a:avLst>
          </a:prstGeom>
          <a:noFill/>
          <a:ln w="25400">
            <a:solidFill>
              <a:srgbClr val="000000"/>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1" name="AutoShape 115"/>
          <p:cNvCxnSpPr>
            <a:cxnSpLocks noChangeShapeType="1"/>
            <a:stCxn id="84" idx="6"/>
            <a:endCxn id="87" idx="2"/>
          </p:cNvCxnSpPr>
          <p:nvPr/>
        </p:nvCxnSpPr>
        <p:spPr bwMode="auto">
          <a:xfrm>
            <a:off x="7685130" y="4804467"/>
            <a:ext cx="337096" cy="152921"/>
          </a:xfrm>
          <a:prstGeom prst="curvedConnector3">
            <a:avLst>
              <a:gd name="adj1" fmla="val 49667"/>
            </a:avLst>
          </a:prstGeom>
          <a:noFill/>
          <a:ln w="25400">
            <a:solidFill>
              <a:srgbClr val="000000"/>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AutoShape 116"/>
          <p:cNvCxnSpPr>
            <a:cxnSpLocks noChangeShapeType="1"/>
            <a:stCxn id="84" idx="5"/>
            <a:endCxn id="88" idx="1"/>
          </p:cNvCxnSpPr>
          <p:nvPr/>
        </p:nvCxnSpPr>
        <p:spPr bwMode="auto">
          <a:xfrm rot="16200000" flipH="1">
            <a:off x="7512675" y="5113099"/>
            <a:ext cx="160734" cy="25673"/>
          </a:xfrm>
          <a:prstGeom prst="curvedConnector3">
            <a:avLst>
              <a:gd name="adj1" fmla="val 54167"/>
            </a:avLst>
          </a:prstGeom>
          <a:noFill/>
          <a:ln w="25400">
            <a:solidFill>
              <a:srgbClr val="000000"/>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3" name="AutoShape 117"/>
          <p:cNvCxnSpPr>
            <a:cxnSpLocks noChangeShapeType="1"/>
            <a:stCxn id="84" idx="4"/>
            <a:endCxn id="86" idx="0"/>
          </p:cNvCxnSpPr>
          <p:nvPr/>
        </p:nvCxnSpPr>
        <p:spPr bwMode="auto">
          <a:xfrm rot="5400000">
            <a:off x="7204043" y="5082403"/>
            <a:ext cx="84832" cy="203150"/>
          </a:xfrm>
          <a:prstGeom prst="curvedConnector3">
            <a:avLst>
              <a:gd name="adj1" fmla="val 48685"/>
            </a:avLst>
          </a:prstGeom>
          <a:noFill/>
          <a:ln w="25400">
            <a:solidFill>
              <a:srgbClr val="000000"/>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4" name="AutoShape 118"/>
          <p:cNvCxnSpPr>
            <a:cxnSpLocks noChangeShapeType="1"/>
            <a:stCxn id="76" idx="6"/>
            <a:endCxn id="78" idx="1"/>
          </p:cNvCxnSpPr>
          <p:nvPr/>
        </p:nvCxnSpPr>
        <p:spPr bwMode="auto">
          <a:xfrm>
            <a:off x="4649036" y="3893639"/>
            <a:ext cx="258961" cy="488900"/>
          </a:xfrm>
          <a:prstGeom prst="curvedConnector2">
            <a:avLst/>
          </a:prstGeom>
          <a:noFill/>
          <a:ln w="25400">
            <a:solidFill>
              <a:srgbClr val="000000"/>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6" name="Content Placeholder 2"/>
          <p:cNvSpPr>
            <a:spLocks noGrp="1"/>
          </p:cNvSpPr>
          <p:nvPr/>
        </p:nvSpPr>
        <p:spPr>
          <a:xfrm>
            <a:off x="5471137" y="1556792"/>
            <a:ext cx="3493351" cy="1351039"/>
          </a:xfrm>
          <a:prstGeom prst="rect">
            <a:avLst/>
          </a:prstGeom>
          <a:ln>
            <a:solidFill>
              <a:schemeClr val="bg1">
                <a:lumMod val="65000"/>
              </a:schemeClr>
            </a:solidFill>
          </a:ln>
        </p:spPr>
        <p:txBody>
          <a:bodyPr vert="horz" lIns="91440" tIns="45720" rIns="91440" bIns="45720" rtlCol="0" anchor="ctr">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3716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GB" sz="3600" b="0" i="0" u="none" strike="noStrike" kern="1200" cap="none" spc="0" normalizeH="0" baseline="0" noProof="0" dirty="0" smtClean="0">
                <a:ln>
                  <a:noFill/>
                </a:ln>
                <a:solidFill>
                  <a:srgbClr val="900000"/>
                </a:solidFill>
                <a:effectLst/>
                <a:uLnTx/>
                <a:uFillTx/>
                <a:latin typeface="Calibri"/>
                <a:ea typeface="+mn-ea"/>
                <a:cs typeface="+mn-cs"/>
              </a:rPr>
              <a:t>Given</a:t>
            </a:r>
            <a:r>
              <a:rPr kumimoji="0" lang="en-GB" sz="3600" b="0" i="0" u="none" strike="noStrike" kern="1200" cap="none" spc="0" normalizeH="0" baseline="0" noProof="0" dirty="0" smtClean="0">
                <a:ln>
                  <a:noFill/>
                </a:ln>
                <a:solidFill>
                  <a:srgbClr val="000000"/>
                </a:solidFill>
                <a:effectLst/>
                <a:uLnTx/>
                <a:uFillTx/>
                <a:latin typeface="Calibri"/>
                <a:ea typeface="+mn-ea"/>
                <a:cs typeface="+mn-cs"/>
              </a:rPr>
              <a:t> a context</a:t>
            </a:r>
          </a:p>
          <a:p>
            <a:pPr marL="13716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GB" sz="3600" b="0" i="0" u="none" strike="noStrike" kern="1200" cap="none" spc="0" normalizeH="0" baseline="0" noProof="0" dirty="0" smtClean="0">
                <a:ln>
                  <a:noFill/>
                </a:ln>
                <a:solidFill>
                  <a:srgbClr val="900000"/>
                </a:solidFill>
                <a:effectLst/>
                <a:uLnTx/>
                <a:uFillTx/>
                <a:latin typeface="Calibri"/>
                <a:ea typeface="+mn-ea"/>
                <a:cs typeface="+mn-cs"/>
              </a:rPr>
              <a:t>When</a:t>
            </a:r>
            <a:r>
              <a:rPr kumimoji="0" lang="en-GB" sz="3600" b="0" i="0" u="none" strike="noStrike" kern="1200" cap="none" spc="0" normalizeH="0" baseline="0" noProof="0" dirty="0" smtClean="0">
                <a:ln>
                  <a:noFill/>
                </a:ln>
                <a:solidFill>
                  <a:srgbClr val="000000"/>
                </a:solidFill>
                <a:effectLst/>
                <a:uLnTx/>
                <a:uFillTx/>
                <a:latin typeface="Calibri"/>
                <a:ea typeface="+mn-ea"/>
                <a:cs typeface="+mn-cs"/>
              </a:rPr>
              <a:t> an event happens</a:t>
            </a:r>
          </a:p>
          <a:p>
            <a:pPr marL="13716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GB" sz="3600" b="0" i="0" u="none" strike="noStrike" kern="1200" cap="none" spc="0" normalizeH="0" baseline="0" noProof="0" dirty="0" smtClean="0">
                <a:ln>
                  <a:noFill/>
                </a:ln>
                <a:solidFill>
                  <a:srgbClr val="900000"/>
                </a:solidFill>
                <a:effectLst/>
                <a:uLnTx/>
                <a:uFillTx/>
                <a:latin typeface="Calibri"/>
                <a:ea typeface="+mn-ea"/>
                <a:cs typeface="+mn-cs"/>
              </a:rPr>
              <a:t>Then</a:t>
            </a:r>
            <a:r>
              <a:rPr kumimoji="0" lang="en-GB" sz="3600" b="0" i="0" u="none" strike="noStrike" kern="1200" cap="none" spc="0" normalizeH="0" baseline="0" noProof="0" dirty="0" smtClean="0">
                <a:ln>
                  <a:noFill/>
                </a:ln>
                <a:solidFill>
                  <a:srgbClr val="000000"/>
                </a:solidFill>
                <a:effectLst/>
                <a:uLnTx/>
                <a:uFillTx/>
                <a:latin typeface="Calibri"/>
                <a:ea typeface="+mn-ea"/>
                <a:cs typeface="+mn-cs"/>
              </a:rPr>
              <a:t> an outcome </a:t>
            </a:r>
            <a:r>
              <a:rPr kumimoji="0" lang="en-GB" sz="3600" b="0" i="1" u="none" strike="noStrike" kern="1200" cap="none" spc="0" normalizeH="0" baseline="0" noProof="0" dirty="0" smtClean="0">
                <a:ln>
                  <a:noFill/>
                </a:ln>
                <a:solidFill>
                  <a:srgbClr val="000000"/>
                </a:solidFill>
                <a:effectLst/>
                <a:uLnTx/>
                <a:uFillTx/>
                <a:latin typeface="Calibri"/>
                <a:ea typeface="+mn-ea"/>
                <a:cs typeface="+mn-cs"/>
              </a:rPr>
              <a:t>should</a:t>
            </a:r>
            <a:r>
              <a:rPr kumimoji="0" lang="en-GB" sz="3600" b="0" i="0" u="none" strike="noStrike" kern="1200" cap="none" spc="0" normalizeH="0" baseline="0" noProof="0" dirty="0" smtClean="0">
                <a:ln>
                  <a:noFill/>
                </a:ln>
                <a:solidFill>
                  <a:srgbClr val="000000"/>
                </a:solidFill>
                <a:effectLst/>
                <a:uLnTx/>
                <a:uFillTx/>
                <a:latin typeface="Calibri"/>
                <a:ea typeface="+mn-ea"/>
                <a:cs typeface="+mn-cs"/>
              </a:rPr>
              <a:t> occur</a:t>
            </a:r>
            <a:endParaRPr kumimoji="0" lang="en-GB" sz="3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08" name="Content Placeholder 2"/>
          <p:cNvSpPr>
            <a:spLocks noGrp="1"/>
          </p:cNvSpPr>
          <p:nvPr/>
        </p:nvSpPr>
        <p:spPr>
          <a:xfrm>
            <a:off x="207198" y="1568872"/>
            <a:ext cx="4555703" cy="1326877"/>
          </a:xfrm>
          <a:prstGeom prst="rect">
            <a:avLst/>
          </a:prstGeom>
          <a:ln>
            <a:solidFill>
              <a:schemeClr val="bg1">
                <a:lumMod val="65000"/>
              </a:schemeClr>
            </a:solidFill>
          </a:ln>
        </p:spPr>
        <p:txBody>
          <a:bodyPr vert="horz" lIns="91440" tIns="45720" rIns="91440" bIns="45720" rtlCol="0" anchor="ctr">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3716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GB" sz="3600" b="0" i="0" u="none" strike="noStrike" kern="1200" cap="none" spc="0" normalizeH="0" baseline="0" noProof="0" dirty="0" smtClean="0">
                <a:ln>
                  <a:noFill/>
                </a:ln>
                <a:solidFill>
                  <a:srgbClr val="900000"/>
                </a:solidFill>
                <a:effectLst/>
                <a:uLnTx/>
                <a:uFillTx/>
                <a:latin typeface="Calibri"/>
                <a:ea typeface="+mn-ea"/>
                <a:cs typeface="+mn-cs"/>
              </a:rPr>
              <a:t>Given</a:t>
            </a:r>
            <a:r>
              <a:rPr kumimoji="0" lang="en-GB" sz="3600" b="0" i="0" u="none" strike="noStrike" kern="1200" cap="none" spc="0" normalizeH="0" baseline="0" noProof="0" dirty="0" smtClean="0">
                <a:ln>
                  <a:noFill/>
                </a:ln>
                <a:solidFill>
                  <a:srgbClr val="000000"/>
                </a:solidFill>
                <a:effectLst/>
                <a:uLnTx/>
                <a:uFillTx/>
                <a:latin typeface="Calibri"/>
                <a:ea typeface="+mn-ea"/>
                <a:cs typeface="+mn-cs"/>
              </a:rPr>
              <a:t> Fred has bought a microwave</a:t>
            </a:r>
          </a:p>
          <a:p>
            <a:pPr marL="13716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GB" sz="3600" b="0" i="0" u="none" strike="noStrike" kern="1200" cap="none" spc="0" normalizeH="0" baseline="0" noProof="0" dirty="0" smtClean="0">
                <a:ln>
                  <a:noFill/>
                </a:ln>
                <a:solidFill>
                  <a:srgbClr val="900000"/>
                </a:solidFill>
                <a:effectLst/>
                <a:uLnTx/>
                <a:uFillTx/>
                <a:latin typeface="Calibri"/>
                <a:ea typeface="+mn-ea"/>
                <a:cs typeface="+mn-cs"/>
              </a:rPr>
              <a:t>And </a:t>
            </a:r>
            <a:r>
              <a:rPr kumimoji="0" lang="en-GB" sz="3600" b="0" i="0" u="none" strike="noStrike" kern="1200" cap="none" spc="0" normalizeH="0" baseline="0" noProof="0" dirty="0" smtClean="0">
                <a:ln>
                  <a:noFill/>
                </a:ln>
                <a:solidFill>
                  <a:srgbClr val="000000"/>
                </a:solidFill>
                <a:effectLst/>
                <a:uLnTx/>
                <a:uFillTx/>
                <a:latin typeface="Calibri"/>
                <a:ea typeface="+mn-ea"/>
                <a:cs typeface="+mn-cs"/>
              </a:rPr>
              <a:t>the microwave cost £100</a:t>
            </a:r>
          </a:p>
          <a:p>
            <a:pPr marL="13716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GB" sz="3600" b="0" i="0" u="none" strike="noStrike" kern="1200" cap="none" spc="0" normalizeH="0" baseline="0" noProof="0" dirty="0" smtClean="0">
                <a:ln>
                  <a:noFill/>
                </a:ln>
                <a:solidFill>
                  <a:srgbClr val="900000"/>
                </a:solidFill>
                <a:effectLst/>
                <a:uLnTx/>
                <a:uFillTx/>
                <a:latin typeface="Calibri"/>
                <a:ea typeface="+mn-ea"/>
                <a:cs typeface="+mn-cs"/>
              </a:rPr>
              <a:t>When</a:t>
            </a:r>
            <a:r>
              <a:rPr kumimoji="0" lang="en-GB" sz="3600" b="0" i="0" u="none" strike="noStrike" kern="1200" cap="none" spc="0" normalizeH="0" baseline="0" noProof="0" dirty="0" smtClean="0">
                <a:ln>
                  <a:noFill/>
                </a:ln>
                <a:solidFill>
                  <a:srgbClr val="000000"/>
                </a:solidFill>
                <a:effectLst/>
                <a:uLnTx/>
                <a:uFillTx/>
                <a:latin typeface="Calibri"/>
                <a:ea typeface="+mn-ea"/>
                <a:cs typeface="+mn-cs"/>
              </a:rPr>
              <a:t> we refund the microwave</a:t>
            </a:r>
          </a:p>
          <a:p>
            <a:pPr marL="13716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GB" sz="3600" b="0" i="0" u="none" strike="noStrike" kern="1200" cap="none" spc="0" normalizeH="0" baseline="0" noProof="0" dirty="0" smtClean="0">
                <a:ln>
                  <a:noFill/>
                </a:ln>
                <a:solidFill>
                  <a:srgbClr val="900000"/>
                </a:solidFill>
                <a:effectLst/>
                <a:uLnTx/>
                <a:uFillTx/>
                <a:latin typeface="Calibri"/>
                <a:ea typeface="+mn-ea"/>
                <a:cs typeface="+mn-cs"/>
              </a:rPr>
              <a:t>Then</a:t>
            </a:r>
            <a:r>
              <a:rPr kumimoji="0" lang="en-GB" sz="3600" b="0" i="0" u="none" strike="noStrike" kern="1200" cap="none" spc="0" normalizeH="0" baseline="0" noProof="0" dirty="0" smtClean="0">
                <a:ln>
                  <a:noFill/>
                </a:ln>
                <a:solidFill>
                  <a:srgbClr val="000000"/>
                </a:solidFill>
                <a:effectLst/>
                <a:uLnTx/>
                <a:uFillTx/>
                <a:latin typeface="Calibri"/>
                <a:ea typeface="+mn-ea"/>
                <a:cs typeface="+mn-cs"/>
              </a:rPr>
              <a:t> Fred </a:t>
            </a:r>
            <a:r>
              <a:rPr kumimoji="0" lang="en-GB" sz="3600" b="0" i="1" u="none" strike="noStrike" kern="1200" cap="none" spc="0" normalizeH="0" baseline="0" noProof="0" dirty="0" smtClean="0">
                <a:ln>
                  <a:noFill/>
                </a:ln>
                <a:solidFill>
                  <a:srgbClr val="000000"/>
                </a:solidFill>
                <a:effectLst/>
                <a:uLnTx/>
                <a:uFillTx/>
                <a:latin typeface="Calibri"/>
                <a:ea typeface="+mn-ea"/>
                <a:cs typeface="+mn-cs"/>
              </a:rPr>
              <a:t>should </a:t>
            </a:r>
            <a:r>
              <a:rPr kumimoji="0" lang="en-GB" sz="3600" b="0" i="0" u="none" strike="noStrike" kern="1200" cap="none" spc="0" normalizeH="0" baseline="0" noProof="0" dirty="0" smtClean="0">
                <a:ln>
                  <a:noFill/>
                </a:ln>
                <a:solidFill>
                  <a:srgbClr val="000000"/>
                </a:solidFill>
                <a:effectLst/>
                <a:uLnTx/>
                <a:uFillTx/>
                <a:latin typeface="Calibri"/>
                <a:ea typeface="+mn-ea"/>
                <a:cs typeface="+mn-cs"/>
              </a:rPr>
              <a:t>be refunded £100.</a:t>
            </a:r>
            <a:endParaRPr kumimoji="0" lang="en-GB" sz="3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 name="矩形标注 1"/>
          <p:cNvSpPr/>
          <p:nvPr/>
        </p:nvSpPr>
        <p:spPr>
          <a:xfrm>
            <a:off x="7114187" y="2996952"/>
            <a:ext cx="1850301" cy="940319"/>
          </a:xfrm>
          <a:prstGeom prst="wedgeRectCallout">
            <a:avLst>
              <a:gd name="adj1" fmla="val -11522"/>
              <a:gd name="adj2" fmla="val 61369"/>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altLang="zh-CN" sz="1400" dirty="0">
                <a:solidFill>
                  <a:schemeClr val="tx1"/>
                </a:solidFill>
              </a:rPr>
              <a:t>An </a:t>
            </a:r>
            <a:r>
              <a:rPr lang="en-GB" altLang="zh-CN" sz="1400" dirty="0" smtClean="0">
                <a:solidFill>
                  <a:schemeClr val="tx1"/>
                </a:solidFill>
              </a:rPr>
              <a:t>example of </a:t>
            </a:r>
            <a:r>
              <a:rPr lang="en-GB" altLang="zh-CN" sz="1400" dirty="0">
                <a:solidFill>
                  <a:schemeClr val="tx1"/>
                </a:solidFill>
              </a:rPr>
              <a:t>how the </a:t>
            </a:r>
            <a:r>
              <a:rPr lang="en-GB" altLang="zh-CN" sz="1400" dirty="0" smtClean="0">
                <a:solidFill>
                  <a:schemeClr val="tx1"/>
                </a:solidFill>
              </a:rPr>
              <a:t>system might behave from </a:t>
            </a:r>
            <a:r>
              <a:rPr lang="en-GB" altLang="zh-CN" sz="1400" dirty="0">
                <a:solidFill>
                  <a:schemeClr val="tx1"/>
                </a:solidFill>
              </a:rPr>
              <a:t>a user</a:t>
            </a:r>
            <a:br>
              <a:rPr lang="en-GB" altLang="zh-CN" sz="1400" dirty="0">
                <a:solidFill>
                  <a:schemeClr val="tx1"/>
                </a:solidFill>
              </a:rPr>
            </a:br>
            <a:r>
              <a:rPr lang="en-GB" altLang="zh-CN" sz="1400" dirty="0" smtClean="0">
                <a:solidFill>
                  <a:schemeClr val="tx1"/>
                </a:solidFill>
              </a:rPr>
              <a:t>perspective</a:t>
            </a:r>
            <a:endParaRPr lang="en-GB" altLang="zh-CN" sz="1400" dirty="0">
              <a:solidFill>
                <a:schemeClr val="tx1"/>
              </a:solidFill>
            </a:endParaRPr>
          </a:p>
        </p:txBody>
      </p:sp>
      <p:sp>
        <p:nvSpPr>
          <p:cNvPr id="111" name="矩形标注 110"/>
          <p:cNvSpPr/>
          <p:nvPr/>
        </p:nvSpPr>
        <p:spPr>
          <a:xfrm>
            <a:off x="5877812" y="5661248"/>
            <a:ext cx="2366596" cy="940319"/>
          </a:xfrm>
          <a:prstGeom prst="wedgeRectCallout">
            <a:avLst>
              <a:gd name="adj1" fmla="val -34961"/>
              <a:gd name="adj2" fmla="val -69796"/>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400" b="1" dirty="0">
                <a:solidFill>
                  <a:schemeClr val="tx1"/>
                </a:solidFill>
              </a:rPr>
              <a:t>Story Template</a:t>
            </a:r>
          </a:p>
          <a:p>
            <a:r>
              <a:rPr lang="en-US" altLang="zh-CN" sz="1400" dirty="0" smtClean="0">
                <a:solidFill>
                  <a:schemeClr val="tx1"/>
                </a:solidFill>
              </a:rPr>
              <a:t>    </a:t>
            </a:r>
            <a:r>
              <a:rPr lang="en-US" altLang="zh-CN" sz="1400" b="1" dirty="0" smtClean="0">
                <a:solidFill>
                  <a:schemeClr val="tx1"/>
                </a:solidFill>
              </a:rPr>
              <a:t>As </a:t>
            </a:r>
            <a:r>
              <a:rPr lang="en-US" altLang="zh-CN" sz="1400" b="1" dirty="0">
                <a:solidFill>
                  <a:schemeClr val="tx1"/>
                </a:solidFill>
              </a:rPr>
              <a:t>a </a:t>
            </a:r>
            <a:r>
              <a:rPr lang="en-US" altLang="zh-CN" sz="1400" dirty="0">
                <a:solidFill>
                  <a:schemeClr val="tx1"/>
                </a:solidFill>
              </a:rPr>
              <a:t>[User/Role]</a:t>
            </a:r>
            <a:br>
              <a:rPr lang="en-US" altLang="zh-CN" sz="1400" dirty="0">
                <a:solidFill>
                  <a:schemeClr val="tx1"/>
                </a:solidFill>
              </a:rPr>
            </a:br>
            <a:r>
              <a:rPr lang="en-US" altLang="zh-CN" sz="1400" dirty="0" smtClean="0">
                <a:solidFill>
                  <a:schemeClr val="tx1"/>
                </a:solidFill>
              </a:rPr>
              <a:t>        </a:t>
            </a:r>
            <a:r>
              <a:rPr lang="en-US" altLang="zh-CN" sz="1400" b="1" dirty="0" smtClean="0">
                <a:solidFill>
                  <a:schemeClr val="tx1"/>
                </a:solidFill>
              </a:rPr>
              <a:t>I </a:t>
            </a:r>
            <a:r>
              <a:rPr lang="en-US" altLang="zh-CN" sz="1400" b="1" dirty="0">
                <a:solidFill>
                  <a:schemeClr val="tx1"/>
                </a:solidFill>
              </a:rPr>
              <a:t>want </a:t>
            </a:r>
            <a:r>
              <a:rPr lang="en-US" altLang="zh-CN" sz="1400" dirty="0">
                <a:solidFill>
                  <a:schemeClr val="tx1"/>
                </a:solidFill>
              </a:rPr>
              <a:t>[</a:t>
            </a:r>
            <a:r>
              <a:rPr lang="en-US" altLang="zh-CN" sz="1400" dirty="0" err="1">
                <a:solidFill>
                  <a:schemeClr val="tx1"/>
                </a:solidFill>
              </a:rPr>
              <a:t>Behaviour</a:t>
            </a:r>
            <a:r>
              <a:rPr lang="en-US" altLang="zh-CN" sz="1400" dirty="0">
                <a:solidFill>
                  <a:schemeClr val="tx1"/>
                </a:solidFill>
              </a:rPr>
              <a:t>]</a:t>
            </a:r>
            <a:br>
              <a:rPr lang="en-US" altLang="zh-CN" sz="1400" dirty="0">
                <a:solidFill>
                  <a:schemeClr val="tx1"/>
                </a:solidFill>
              </a:rPr>
            </a:br>
            <a:r>
              <a:rPr lang="en-US" altLang="zh-CN" sz="1400" dirty="0" smtClean="0">
                <a:solidFill>
                  <a:schemeClr val="tx1"/>
                </a:solidFill>
              </a:rPr>
              <a:t>        </a:t>
            </a:r>
            <a:r>
              <a:rPr lang="en-US" altLang="zh-CN" sz="1400" b="1" dirty="0" smtClean="0">
                <a:solidFill>
                  <a:schemeClr val="tx1"/>
                </a:solidFill>
              </a:rPr>
              <a:t>so </a:t>
            </a:r>
            <a:r>
              <a:rPr lang="en-US" altLang="zh-CN" sz="1400" b="1" dirty="0">
                <a:solidFill>
                  <a:schemeClr val="tx1"/>
                </a:solidFill>
              </a:rPr>
              <a:t>that </a:t>
            </a:r>
            <a:r>
              <a:rPr lang="en-US" altLang="zh-CN" sz="1400" dirty="0">
                <a:solidFill>
                  <a:schemeClr val="tx1"/>
                </a:solidFill>
              </a:rPr>
              <a:t>[I receive benefit</a:t>
            </a:r>
            <a:r>
              <a:rPr lang="en-US" altLang="zh-CN" sz="1400" dirty="0" smtClean="0">
                <a:solidFill>
                  <a:schemeClr val="tx1"/>
                </a:solidFill>
              </a:rPr>
              <a:t>]</a:t>
            </a:r>
            <a:endParaRPr lang="en-US" altLang="zh-CN" sz="1400" dirty="0">
              <a:solidFill>
                <a:schemeClr val="tx1"/>
              </a:solidFill>
            </a:endParaRPr>
          </a:p>
        </p:txBody>
      </p:sp>
    </p:spTree>
    <p:extLst>
      <p:ext uri="{BB962C8B-B14F-4D97-AF65-F5344CB8AC3E}">
        <p14:creationId xmlns:p14="http://schemas.microsoft.com/office/powerpoint/2010/main" val="264732772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测试</a:t>
            </a:r>
            <a:r>
              <a:rPr lang="zh-CN" altLang="en-US" dirty="0" smtClean="0"/>
              <a:t>（五）</a:t>
            </a:r>
            <a:endParaRPr lang="zh-CN" altLang="en-US" dirty="0"/>
          </a:p>
        </p:txBody>
      </p:sp>
      <p:sp>
        <p:nvSpPr>
          <p:cNvPr id="4"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a:t>在</a:t>
            </a:r>
            <a:r>
              <a:rPr lang="zh-CN" altLang="en-US" sz="1800" dirty="0" smtClean="0"/>
              <a:t>项目中实施行为驱动开发的步骤</a:t>
            </a:r>
            <a:endParaRPr lang="en-US" altLang="zh-CN" sz="1800" dirty="0" smtClean="0"/>
          </a:p>
          <a:p>
            <a:pPr marL="869950" lvl="1" indent="-514350">
              <a:lnSpc>
                <a:spcPct val="90000"/>
              </a:lnSpc>
              <a:buFont typeface="Gill Sans MT" pitchFamily="34" charset="0"/>
              <a:buAutoNum type="arabicPeriod"/>
            </a:pPr>
            <a:r>
              <a:rPr lang="en-GB" altLang="zh-CN" sz="1600" dirty="0"/>
              <a:t>For each scenario describing a feature</a:t>
            </a:r>
          </a:p>
          <a:p>
            <a:pPr marL="869950" lvl="1" indent="-514350">
              <a:lnSpc>
                <a:spcPct val="90000"/>
              </a:lnSpc>
              <a:buFont typeface="Gill Sans MT" pitchFamily="34" charset="0"/>
              <a:buAutoNum type="arabicPeriod"/>
            </a:pPr>
            <a:r>
              <a:rPr lang="en-GB" altLang="zh-CN" sz="1600" dirty="0"/>
              <a:t>Run the scenario – it fails (go </a:t>
            </a:r>
            <a:r>
              <a:rPr lang="en-GB" altLang="zh-CN" sz="1600" dirty="0">
                <a:solidFill>
                  <a:srgbClr val="FF0000"/>
                </a:solidFill>
              </a:rPr>
              <a:t>red</a:t>
            </a:r>
            <a:r>
              <a:rPr lang="en-GB" altLang="zh-CN" sz="1600" dirty="0"/>
              <a:t>)</a:t>
            </a:r>
          </a:p>
          <a:p>
            <a:pPr marL="869950" lvl="1" indent="-514350">
              <a:lnSpc>
                <a:spcPct val="90000"/>
              </a:lnSpc>
              <a:buFont typeface="Gill Sans MT" pitchFamily="34" charset="0"/>
              <a:buAutoNum type="arabicPeriod"/>
            </a:pPr>
            <a:r>
              <a:rPr lang="en-GB" altLang="zh-CN" sz="1600" dirty="0"/>
              <a:t>Define the first step – go </a:t>
            </a:r>
            <a:r>
              <a:rPr lang="en-GB" altLang="zh-CN" sz="1600" dirty="0">
                <a:solidFill>
                  <a:srgbClr val="FF0000"/>
                </a:solidFill>
              </a:rPr>
              <a:t>red</a:t>
            </a:r>
          </a:p>
          <a:p>
            <a:pPr marL="869950" lvl="1" indent="-514350">
              <a:lnSpc>
                <a:spcPct val="90000"/>
              </a:lnSpc>
              <a:buFont typeface="Gill Sans MT" pitchFamily="34" charset="0"/>
              <a:buAutoNum type="arabicPeriod"/>
            </a:pPr>
            <a:r>
              <a:rPr lang="en-GB" altLang="zh-CN" sz="1600" dirty="0"/>
              <a:t>Write down the application code getting the step to pass – go </a:t>
            </a:r>
            <a:r>
              <a:rPr lang="en-GB" altLang="zh-CN" sz="1600" dirty="0">
                <a:solidFill>
                  <a:srgbClr val="00B050"/>
                </a:solidFill>
              </a:rPr>
              <a:t>green</a:t>
            </a:r>
          </a:p>
          <a:p>
            <a:pPr marL="869950" lvl="1" indent="-514350">
              <a:lnSpc>
                <a:spcPct val="90000"/>
              </a:lnSpc>
              <a:buFont typeface="Gill Sans MT" pitchFamily="34" charset="0"/>
              <a:buAutoNum type="arabicPeriod"/>
            </a:pPr>
            <a:r>
              <a:rPr lang="en-GB" altLang="zh-CN" sz="1600" dirty="0">
                <a:solidFill>
                  <a:srgbClr val="0070C0"/>
                </a:solidFill>
              </a:rPr>
              <a:t>Refactor</a:t>
            </a:r>
            <a:r>
              <a:rPr lang="en-GB" altLang="zh-CN" sz="1600" dirty="0"/>
              <a:t> the code and repeat steps 4 &amp; 5 for each step until 6</a:t>
            </a:r>
          </a:p>
          <a:p>
            <a:pPr marL="869950" lvl="1" indent="-514350">
              <a:lnSpc>
                <a:spcPct val="90000"/>
              </a:lnSpc>
              <a:buFont typeface="Gill Sans MT" pitchFamily="34" charset="0"/>
              <a:buAutoNum type="arabicPeriod"/>
            </a:pPr>
            <a:r>
              <a:rPr lang="en-GB" altLang="zh-CN" sz="1600" dirty="0"/>
              <a:t>The scenario passes – go </a:t>
            </a:r>
            <a:r>
              <a:rPr lang="en-GB" altLang="zh-CN" sz="1600" dirty="0">
                <a:solidFill>
                  <a:srgbClr val="00B050"/>
                </a:solidFill>
              </a:rPr>
              <a:t>green</a:t>
            </a:r>
          </a:p>
          <a:p>
            <a:pPr marL="869950" lvl="1" indent="-514350">
              <a:lnSpc>
                <a:spcPct val="90000"/>
              </a:lnSpc>
              <a:buFont typeface="Gill Sans MT" pitchFamily="34" charset="0"/>
              <a:buAutoNum type="arabicPeriod"/>
            </a:pPr>
            <a:r>
              <a:rPr lang="en-GB" altLang="zh-CN" sz="1600" dirty="0">
                <a:solidFill>
                  <a:srgbClr val="0070C0"/>
                </a:solidFill>
              </a:rPr>
              <a:t>Refactor</a:t>
            </a:r>
            <a:r>
              <a:rPr lang="en-GB" altLang="zh-CN" sz="1600" dirty="0"/>
              <a:t> the application code</a:t>
            </a:r>
          </a:p>
          <a:p>
            <a:pPr lvl="1">
              <a:lnSpc>
                <a:spcPts val="2700"/>
              </a:lnSpc>
            </a:pPr>
            <a:endParaRPr lang="en-US" altLang="zh-CN" sz="1600" dirty="0" smtClean="0"/>
          </a:p>
          <a:p>
            <a:pPr lvl="1">
              <a:lnSpc>
                <a:spcPts val="2700"/>
              </a:lnSpc>
            </a:pPr>
            <a:endParaRPr lang="en-US" altLang="zh-CN" sz="1600" dirty="0" smtClean="0"/>
          </a:p>
          <a:p>
            <a:pPr lvl="1">
              <a:lnSpc>
                <a:spcPts val="2700"/>
              </a:lnSpc>
            </a:pPr>
            <a:endParaRPr lang="en-US" altLang="zh-CN" sz="1600" dirty="0" smtClean="0"/>
          </a:p>
          <a:p>
            <a:pPr lvl="1">
              <a:lnSpc>
                <a:spcPts val="2700"/>
              </a:lnSpc>
            </a:pPr>
            <a:endParaRPr lang="en-US" altLang="zh-CN" sz="1600" dirty="0" smtClean="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3501008"/>
            <a:ext cx="5956537"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31469" y="5229200"/>
            <a:ext cx="7809054" cy="1200329"/>
          </a:xfrm>
          <a:prstGeom prst="rect">
            <a:avLst/>
          </a:prstGeom>
          <a:noFill/>
        </p:spPr>
        <p:txBody>
          <a:bodyPr wrap="square" rtlCol="0">
            <a:spAutoFit/>
          </a:bodyPr>
          <a:lstStyle/>
          <a:p>
            <a:r>
              <a:rPr lang="en-US" altLang="zh-CN" dirty="0" smtClean="0">
                <a:solidFill>
                  <a:srgbClr val="FF0000"/>
                </a:solidFill>
              </a:rPr>
              <a:t>* </a:t>
            </a:r>
            <a:r>
              <a:rPr lang="zh-CN" altLang="en-US" dirty="0" smtClean="0">
                <a:solidFill>
                  <a:srgbClr val="FF0000"/>
                </a:solidFill>
              </a:rPr>
              <a:t>测试</a:t>
            </a:r>
            <a:r>
              <a:rPr lang="zh-CN" altLang="en-US" dirty="0">
                <a:solidFill>
                  <a:srgbClr val="FF0000"/>
                </a:solidFill>
              </a:rPr>
              <a:t>驱动</a:t>
            </a:r>
            <a:r>
              <a:rPr lang="zh-CN" altLang="en-US" dirty="0" smtClean="0">
                <a:solidFill>
                  <a:srgbClr val="FF0000"/>
                </a:solidFill>
              </a:rPr>
              <a:t>开发或者行为驱动开发在做法上的要求是一致的，即在编写代码的过程中，不要急于探索如何进行内部实现的细节或机制，而是首先考虑客户（调用方</a:t>
            </a:r>
            <a:r>
              <a:rPr lang="en-US" altLang="zh-CN" dirty="0" smtClean="0">
                <a:solidFill>
                  <a:srgbClr val="FF0000"/>
                </a:solidFill>
              </a:rPr>
              <a:t>/</a:t>
            </a:r>
            <a:r>
              <a:rPr lang="zh-CN" altLang="en-US" dirty="0" smtClean="0">
                <a:solidFill>
                  <a:srgbClr val="FF0000"/>
                </a:solidFill>
              </a:rPr>
              <a:t>使用者）使用软件（应用</a:t>
            </a:r>
            <a:r>
              <a:rPr lang="en-US" altLang="zh-CN" dirty="0" smtClean="0">
                <a:solidFill>
                  <a:srgbClr val="FF0000"/>
                </a:solidFill>
              </a:rPr>
              <a:t>/</a:t>
            </a:r>
            <a:r>
              <a:rPr lang="zh-CN" altLang="en-US" dirty="0" smtClean="0">
                <a:solidFill>
                  <a:srgbClr val="FF0000"/>
                </a:solidFill>
              </a:rPr>
              <a:t>模块</a:t>
            </a:r>
            <a:r>
              <a:rPr lang="en-US" altLang="zh-CN" dirty="0" smtClean="0">
                <a:solidFill>
                  <a:srgbClr val="FF0000"/>
                </a:solidFill>
              </a:rPr>
              <a:t>/</a:t>
            </a:r>
            <a:r>
              <a:rPr lang="zh-CN" altLang="en-US" dirty="0" smtClean="0">
                <a:solidFill>
                  <a:srgbClr val="FF0000"/>
                </a:solidFill>
              </a:rPr>
              <a:t>类</a:t>
            </a:r>
            <a:r>
              <a:rPr lang="en-US" altLang="zh-CN" dirty="0" smtClean="0">
                <a:solidFill>
                  <a:srgbClr val="FF0000"/>
                </a:solidFill>
              </a:rPr>
              <a:t>/…</a:t>
            </a:r>
            <a:r>
              <a:rPr lang="zh-CN" altLang="en-US" dirty="0" smtClean="0">
                <a:solidFill>
                  <a:srgbClr val="FF0000"/>
                </a:solidFill>
              </a:rPr>
              <a:t>）的场景。满足客户的需求，不多也不少。</a:t>
            </a:r>
            <a:endParaRPr lang="zh-CN" altLang="en-US" dirty="0">
              <a:solidFill>
                <a:srgbClr val="FF0000"/>
              </a:solidFill>
            </a:endParaRPr>
          </a:p>
        </p:txBody>
      </p:sp>
    </p:spTree>
    <p:extLst>
      <p:ext uri="{BB962C8B-B14F-4D97-AF65-F5344CB8AC3E}">
        <p14:creationId xmlns:p14="http://schemas.microsoft.com/office/powerpoint/2010/main" val="83127209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测试</a:t>
            </a:r>
            <a:r>
              <a:rPr lang="zh-CN" altLang="en-US" dirty="0" smtClean="0"/>
              <a:t>（六）</a:t>
            </a:r>
            <a:endParaRPr lang="zh-CN" altLang="en-US" dirty="0"/>
          </a:p>
        </p:txBody>
      </p:sp>
      <p:sp>
        <p:nvSpPr>
          <p:cNvPr id="4"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自动化测试常用工具</a:t>
            </a:r>
            <a:endParaRPr lang="en-US" altLang="zh-CN" sz="1800" dirty="0" smtClean="0"/>
          </a:p>
          <a:p>
            <a:pPr lvl="1">
              <a:lnSpc>
                <a:spcPts val="2700"/>
              </a:lnSpc>
            </a:pPr>
            <a:r>
              <a:rPr lang="zh-CN" altLang="en-US" sz="1600" dirty="0" smtClean="0"/>
              <a:t>单元测试框架：</a:t>
            </a:r>
            <a:r>
              <a:rPr lang="en-US" altLang="zh-CN" sz="1600" dirty="0" smtClean="0"/>
              <a:t>Junit (</a:t>
            </a:r>
            <a:r>
              <a:rPr lang="en-US" altLang="zh-CN" sz="1600" dirty="0" smtClean="0">
                <a:hlinkClick r:id="rId3"/>
              </a:rPr>
              <a:t>http</a:t>
            </a:r>
            <a:r>
              <a:rPr lang="en-US" altLang="zh-CN" sz="1600" dirty="0">
                <a:hlinkClick r:id="rId3"/>
              </a:rPr>
              <a:t>://junit.org</a:t>
            </a:r>
            <a:r>
              <a:rPr lang="en-US" altLang="zh-CN" sz="1600" dirty="0" smtClean="0">
                <a:hlinkClick r:id="rId3"/>
              </a:rPr>
              <a:t>/</a:t>
            </a:r>
            <a:r>
              <a:rPr lang="en-US" altLang="zh-CN" sz="1600" dirty="0" smtClean="0"/>
              <a:t> )</a:t>
            </a:r>
          </a:p>
          <a:p>
            <a:pPr lvl="1">
              <a:lnSpc>
                <a:spcPts val="2700"/>
              </a:lnSpc>
            </a:pPr>
            <a:r>
              <a:rPr lang="zh-CN" altLang="en-US" sz="1600" dirty="0" smtClean="0"/>
              <a:t>行为驱动测试框架：</a:t>
            </a:r>
            <a:r>
              <a:rPr lang="en-US" altLang="zh-CN" sz="1600" dirty="0" err="1" smtClean="0"/>
              <a:t>Jbehave</a:t>
            </a:r>
            <a:r>
              <a:rPr lang="en-US" altLang="zh-CN" sz="1600" dirty="0" smtClean="0"/>
              <a:t> (</a:t>
            </a:r>
            <a:r>
              <a:rPr lang="en-US" altLang="zh-CN" sz="1600" dirty="0"/>
              <a:t>Ref: </a:t>
            </a:r>
            <a:r>
              <a:rPr lang="en-US" altLang="zh-CN" sz="1600" dirty="0">
                <a:hlinkClick r:id="rId4"/>
              </a:rPr>
              <a:t>http://jbehave.org</a:t>
            </a:r>
            <a:r>
              <a:rPr lang="en-US" altLang="zh-CN" sz="1600" dirty="0" smtClean="0">
                <a:hlinkClick r:id="rId4"/>
              </a:rPr>
              <a:t>/</a:t>
            </a:r>
            <a:r>
              <a:rPr lang="en-US" altLang="zh-CN" sz="1600" dirty="0" smtClean="0"/>
              <a:t> ) </a:t>
            </a:r>
          </a:p>
          <a:p>
            <a:pPr lvl="1">
              <a:lnSpc>
                <a:spcPts val="2700"/>
              </a:lnSpc>
            </a:pPr>
            <a:r>
              <a:rPr lang="en-US" altLang="zh-CN" sz="1600" dirty="0" smtClean="0"/>
              <a:t>Mock</a:t>
            </a:r>
            <a:r>
              <a:rPr lang="zh-CN" altLang="en-US" sz="1600" dirty="0" smtClean="0"/>
              <a:t>框架</a:t>
            </a:r>
            <a:r>
              <a:rPr lang="en-US" altLang="zh-CN" sz="1600" dirty="0" smtClean="0"/>
              <a:t>: </a:t>
            </a:r>
            <a:r>
              <a:rPr lang="en-US" altLang="zh-CN" sz="1600" dirty="0" err="1" smtClean="0"/>
              <a:t>EasyMock</a:t>
            </a:r>
            <a:r>
              <a:rPr lang="en-US" altLang="zh-CN" sz="1600" dirty="0" smtClean="0"/>
              <a:t>(</a:t>
            </a:r>
            <a:r>
              <a:rPr lang="en-US" altLang="zh-CN" sz="1600" dirty="0" smtClean="0">
                <a:hlinkClick r:id="rId5"/>
              </a:rPr>
              <a:t>http://www.</a:t>
            </a:r>
            <a:r>
              <a:rPr lang="en-US" altLang="zh-CN" sz="1600" b="1" dirty="0" smtClean="0">
                <a:hlinkClick r:id="rId5"/>
              </a:rPr>
              <a:t>easymock</a:t>
            </a:r>
            <a:r>
              <a:rPr lang="en-US" altLang="zh-CN" sz="1600" dirty="0" smtClean="0">
                <a:hlinkClick r:id="rId5"/>
              </a:rPr>
              <a:t>.org/</a:t>
            </a:r>
            <a:r>
              <a:rPr lang="en-US" altLang="zh-CN" sz="1600" dirty="0" smtClean="0"/>
              <a:t> )</a:t>
            </a:r>
            <a:r>
              <a:rPr lang="zh-CN" altLang="en-US" sz="1600" dirty="0" smtClean="0"/>
              <a:t>、</a:t>
            </a:r>
            <a:r>
              <a:rPr lang="en-US" altLang="zh-CN" sz="1600" dirty="0" err="1" smtClean="0"/>
              <a:t>JMockit</a:t>
            </a:r>
            <a:r>
              <a:rPr lang="en-US" altLang="zh-CN" sz="1600" dirty="0" smtClean="0"/>
              <a:t>(</a:t>
            </a:r>
            <a:r>
              <a:rPr lang="en-US" altLang="zh-CN" sz="1600" dirty="0" smtClean="0">
                <a:hlinkClick r:id="rId6"/>
              </a:rPr>
              <a:t>http://jmockit.github.io/</a:t>
            </a:r>
            <a:r>
              <a:rPr lang="en-US" altLang="zh-CN" sz="1600" dirty="0" smtClean="0"/>
              <a:t> )</a:t>
            </a:r>
            <a:r>
              <a:rPr lang="zh-CN" altLang="en-US" sz="1600" dirty="0" smtClean="0"/>
              <a:t>等</a:t>
            </a:r>
            <a:endParaRPr lang="en-US" altLang="zh-CN" sz="1600" dirty="0" smtClean="0"/>
          </a:p>
          <a:p>
            <a:pPr lvl="1">
              <a:lnSpc>
                <a:spcPts val="2700"/>
              </a:lnSpc>
            </a:pPr>
            <a:r>
              <a:rPr lang="zh-CN" altLang="en-US" sz="1600" dirty="0" smtClean="0"/>
              <a:t>内存数据库：</a:t>
            </a:r>
            <a:r>
              <a:rPr lang="en-US" altLang="zh-CN" sz="1600" dirty="0" smtClean="0"/>
              <a:t>HSQLDB(</a:t>
            </a:r>
            <a:r>
              <a:rPr lang="en-US" altLang="zh-CN" sz="1600" dirty="0" smtClean="0">
                <a:hlinkClick r:id="rId7"/>
              </a:rPr>
              <a:t>http://</a:t>
            </a:r>
            <a:r>
              <a:rPr lang="en-US" altLang="zh-CN" sz="1600" b="1" dirty="0">
                <a:hlinkClick r:id="rId7"/>
              </a:rPr>
              <a:t>hsqldb</a:t>
            </a:r>
            <a:r>
              <a:rPr lang="en-US" altLang="zh-CN" sz="1600" dirty="0">
                <a:hlinkClick r:id="rId7"/>
              </a:rPr>
              <a:t>.org</a:t>
            </a:r>
            <a:r>
              <a:rPr lang="en-US" altLang="zh-CN" sz="1600" dirty="0" smtClean="0">
                <a:hlinkClick r:id="rId7"/>
              </a:rPr>
              <a:t>/</a:t>
            </a:r>
            <a:r>
              <a:rPr lang="en-US" altLang="zh-CN" sz="1600" dirty="0" smtClean="0"/>
              <a:t> )</a:t>
            </a:r>
          </a:p>
          <a:p>
            <a:pPr lvl="1">
              <a:lnSpc>
                <a:spcPts val="2700"/>
              </a:lnSpc>
            </a:pPr>
            <a:endParaRPr lang="en-US" altLang="zh-CN" sz="1600" dirty="0" smtClean="0"/>
          </a:p>
          <a:p>
            <a:pPr lvl="1">
              <a:lnSpc>
                <a:spcPts val="2700"/>
              </a:lnSpc>
            </a:pPr>
            <a:endParaRPr lang="en-US" altLang="zh-CN" sz="1600" dirty="0" smtClean="0"/>
          </a:p>
          <a:p>
            <a:pPr lvl="1">
              <a:lnSpc>
                <a:spcPts val="2700"/>
              </a:lnSpc>
            </a:pPr>
            <a:endParaRPr lang="en-US" altLang="zh-CN" sz="1600" dirty="0" smtClean="0"/>
          </a:p>
        </p:txBody>
      </p:sp>
    </p:spTree>
    <p:extLst>
      <p:ext uri="{BB962C8B-B14F-4D97-AF65-F5344CB8AC3E}">
        <p14:creationId xmlns:p14="http://schemas.microsoft.com/office/powerpoint/2010/main" val="116260588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培训内容</a:t>
            </a:r>
            <a:endParaRPr lang="zh-CN" altLang="en-US" dirty="0"/>
          </a:p>
        </p:txBody>
      </p:sp>
      <p:sp>
        <p:nvSpPr>
          <p:cNvPr id="25" name="Text Placeholder 2"/>
          <p:cNvSpPr>
            <a:spLocks noGrp="1"/>
          </p:cNvSpPr>
          <p:nvPr/>
        </p:nvSpPr>
        <p:spPr bwMode="auto">
          <a:xfrm>
            <a:off x="381000" y="1412776"/>
            <a:ext cx="8382000" cy="315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463550" indent="-463550" algn="l" defTabSz="912813" rtl="0" fontAlgn="base">
              <a:lnSpc>
                <a:spcPct val="90000"/>
              </a:lnSpc>
              <a:spcBef>
                <a:spcPct val="20000"/>
              </a:spcBef>
              <a:spcAft>
                <a:spcPct val="0"/>
              </a:spcAft>
              <a:buSzPct val="120000"/>
              <a:buBlip>
                <a:blip r:embed="rId2"/>
              </a:buBlip>
              <a:defRPr sz="3200" kern="1200">
                <a:solidFill>
                  <a:schemeClr val="tx1"/>
                </a:solidFill>
                <a:latin typeface="Calibri" pitchFamily="34" charset="0"/>
                <a:ea typeface="+mn-ea"/>
                <a:cs typeface="+mn-cs"/>
              </a:defRPr>
            </a:lvl1pPr>
            <a:lvl2pPr marL="833438" indent="-369888" algn="l" defTabSz="912813" rtl="0" fontAlgn="base">
              <a:lnSpc>
                <a:spcPct val="90000"/>
              </a:lnSpc>
              <a:spcBef>
                <a:spcPct val="20000"/>
              </a:spcBef>
              <a:spcAft>
                <a:spcPct val="0"/>
              </a:spcAft>
              <a:buBlip>
                <a:blip r:embed="rId2"/>
              </a:buBlip>
              <a:defRPr sz="2800" kern="1200">
                <a:solidFill>
                  <a:schemeClr val="tx1"/>
                </a:solidFill>
                <a:latin typeface="Calibri" pitchFamily="34" charset="0"/>
                <a:ea typeface="+mn-ea"/>
                <a:cs typeface="+mn-cs"/>
              </a:defRPr>
            </a:lvl2pPr>
            <a:lvl3pPr marL="1168400" indent="-346075" algn="l" defTabSz="912813" rtl="0" fontAlgn="base">
              <a:lnSpc>
                <a:spcPct val="90000"/>
              </a:lnSpc>
              <a:spcBef>
                <a:spcPct val="20000"/>
              </a:spcBef>
              <a:spcAft>
                <a:spcPct val="0"/>
              </a:spcAft>
              <a:buBlip>
                <a:blip r:embed="rId2"/>
              </a:buBlip>
              <a:defRPr sz="2400" kern="1200">
                <a:solidFill>
                  <a:schemeClr val="tx1"/>
                </a:solidFill>
                <a:latin typeface="Calibri" pitchFamily="34" charset="0"/>
                <a:ea typeface="+mn-ea"/>
                <a:cs typeface="+mn-cs"/>
              </a:defRPr>
            </a:lvl3pPr>
            <a:lvl4pPr marL="1516063" indent="-347663" algn="l" defTabSz="912813" rtl="0" fontAlgn="base">
              <a:lnSpc>
                <a:spcPct val="90000"/>
              </a:lnSpc>
              <a:spcBef>
                <a:spcPct val="20000"/>
              </a:spcBef>
              <a:spcAft>
                <a:spcPct val="0"/>
              </a:spcAft>
              <a:buBlip>
                <a:blip r:embed="rId2"/>
              </a:buBlip>
              <a:defRPr sz="2400" kern="1200">
                <a:solidFill>
                  <a:schemeClr val="tx1"/>
                </a:solidFill>
                <a:latin typeface="Calibri" pitchFamily="34" charset="0"/>
                <a:ea typeface="+mn-ea"/>
                <a:cs typeface="+mn-cs"/>
              </a:defRPr>
            </a:lvl4pPr>
            <a:lvl5pPr marL="1852613" indent="-325438" algn="l" defTabSz="912813" rtl="0" fontAlgn="base">
              <a:lnSpc>
                <a:spcPct val="90000"/>
              </a:lnSpc>
              <a:spcBef>
                <a:spcPct val="20000"/>
              </a:spcBef>
              <a:spcAft>
                <a:spcPct val="0"/>
              </a:spcAft>
              <a:buBlip>
                <a:blip r:embed="rId2"/>
              </a:buBlip>
              <a:defRPr sz="2400" kern="1200">
                <a:solidFill>
                  <a:schemeClr val="tx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Blip>
                <a:blip r:embed="rId3"/>
              </a:buBlip>
            </a:pPr>
            <a:r>
              <a:rPr lang="zh-CN" altLang="en-US" dirty="0">
                <a:ea typeface="宋体" charset="-122"/>
              </a:rPr>
              <a:t>领域驱动</a:t>
            </a:r>
            <a:r>
              <a:rPr lang="zh-CN" altLang="en-US" dirty="0" smtClean="0">
                <a:ea typeface="宋体" charset="-122"/>
              </a:rPr>
              <a:t>设计简介</a:t>
            </a:r>
            <a:endParaRPr lang="en-US" altLang="zh-CN" dirty="0" smtClean="0">
              <a:ea typeface="宋体" charset="-122"/>
            </a:endParaRPr>
          </a:p>
          <a:p>
            <a:pPr>
              <a:buBlip>
                <a:blip r:embed="rId3"/>
              </a:buBlip>
            </a:pPr>
            <a:r>
              <a:rPr lang="zh-CN" altLang="en-US" dirty="0" smtClean="0">
                <a:ea typeface="宋体" charset="-122"/>
              </a:rPr>
              <a:t>领域通用语言</a:t>
            </a:r>
            <a:endParaRPr lang="en-US" altLang="zh-CN" dirty="0" smtClean="0">
              <a:ea typeface="宋体" charset="-122"/>
            </a:endParaRPr>
          </a:p>
          <a:p>
            <a:pPr>
              <a:buBlip>
                <a:blip r:embed="rId3"/>
              </a:buBlip>
            </a:pPr>
            <a:r>
              <a:rPr lang="zh-CN" altLang="en-US" dirty="0">
                <a:ea typeface="宋体" charset="-122"/>
              </a:rPr>
              <a:t>领域驱动设计的构造</a:t>
            </a:r>
            <a:r>
              <a:rPr lang="zh-CN" altLang="en-US" dirty="0" smtClean="0">
                <a:ea typeface="宋体" charset="-122"/>
              </a:rPr>
              <a:t>块</a:t>
            </a:r>
            <a:endParaRPr lang="en-US" altLang="zh-CN" dirty="0" smtClean="0">
              <a:ea typeface="宋体" charset="-122"/>
            </a:endParaRPr>
          </a:p>
          <a:p>
            <a:pPr>
              <a:buBlip>
                <a:blip r:embed="rId3"/>
              </a:buBlip>
            </a:pPr>
            <a:r>
              <a:rPr lang="zh-CN" altLang="en-US" dirty="0">
                <a:ea typeface="宋体" charset="-122"/>
              </a:rPr>
              <a:t>领域驱动设计编程实践</a:t>
            </a:r>
            <a:endParaRPr lang="en-US" altLang="zh-CN" dirty="0">
              <a:ea typeface="宋体" charset="-122"/>
            </a:endParaRPr>
          </a:p>
          <a:p>
            <a:pPr>
              <a:buBlip>
                <a:blip r:embed="rId3"/>
              </a:buBlip>
            </a:pPr>
            <a:r>
              <a:rPr lang="en-US" altLang="zh-CN" dirty="0" smtClean="0">
                <a:solidFill>
                  <a:srgbClr val="FF0000"/>
                </a:solidFill>
                <a:ea typeface="宋体" charset="-122"/>
              </a:rPr>
              <a:t>CQRS</a:t>
            </a:r>
            <a:r>
              <a:rPr lang="zh-CN" altLang="en-US" dirty="0" smtClean="0">
                <a:solidFill>
                  <a:srgbClr val="FF0000"/>
                </a:solidFill>
                <a:ea typeface="宋体" charset="-122"/>
              </a:rPr>
              <a:t>架构</a:t>
            </a:r>
            <a:endParaRPr lang="en-US" altLang="zh-CN" dirty="0">
              <a:solidFill>
                <a:srgbClr val="FF0000"/>
              </a:solidFill>
              <a:ea typeface="宋体" charset="-122"/>
            </a:endParaRPr>
          </a:p>
          <a:p>
            <a:pPr>
              <a:buBlip>
                <a:blip r:embed="rId3"/>
              </a:buBlip>
            </a:pPr>
            <a:r>
              <a:rPr lang="zh-CN" altLang="en-US" dirty="0" smtClean="0">
                <a:ea typeface="宋体" charset="-122"/>
              </a:rPr>
              <a:t>模型驱动开发</a:t>
            </a:r>
            <a:endParaRPr lang="en-US" altLang="zh-CN" dirty="0" smtClean="0">
              <a:ea typeface="宋体" charset="-122"/>
            </a:endParaRPr>
          </a:p>
        </p:txBody>
      </p:sp>
    </p:spTree>
    <p:extLst>
      <p:ext uri="{BB962C8B-B14F-4D97-AF65-F5344CB8AC3E}">
        <p14:creationId xmlns:p14="http://schemas.microsoft.com/office/powerpoint/2010/main" val="224396707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7056785"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传统的</a:t>
            </a:r>
            <a:r>
              <a:rPr lang="en-US" altLang="zh-CN" dirty="0" smtClean="0"/>
              <a:t>CRUD</a:t>
            </a:r>
            <a:r>
              <a:rPr lang="zh-CN" altLang="en-US" dirty="0" smtClean="0"/>
              <a:t>方法</a:t>
            </a:r>
            <a:endParaRPr lang="zh-CN" altLang="en-US" dirty="0"/>
          </a:p>
        </p:txBody>
      </p:sp>
      <p:sp>
        <p:nvSpPr>
          <p:cNvPr id="7" name="内容占位符 2"/>
          <p:cNvSpPr txBox="1">
            <a:spLocks/>
          </p:cNvSpPr>
          <p:nvPr/>
        </p:nvSpPr>
        <p:spPr>
          <a:xfrm>
            <a:off x="179512" y="1052736"/>
            <a:ext cx="8712968" cy="4176464"/>
          </a:xfrm>
          <a:prstGeom prst="rect">
            <a:avLst/>
          </a:prstGeom>
        </p:spPr>
        <p:txBody>
          <a:bodyPr>
            <a:normAutofit fontScale="62500" lnSpcReduction="20000"/>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dirty="0" smtClean="0"/>
              <a:t>传统的</a:t>
            </a:r>
            <a:r>
              <a:rPr lang="en-US" altLang="zh-CN" sz="2000" dirty="0" smtClean="0"/>
              <a:t>CRUD</a:t>
            </a:r>
            <a:r>
              <a:rPr lang="zh-CN" altLang="en-US" sz="2000" dirty="0" smtClean="0"/>
              <a:t>方法的问题：</a:t>
            </a:r>
            <a:endParaRPr lang="en-US" altLang="zh-CN" sz="2000" dirty="0" smtClean="0"/>
          </a:p>
          <a:p>
            <a:pPr lvl="1">
              <a:lnSpc>
                <a:spcPts val="2700"/>
              </a:lnSpc>
            </a:pPr>
            <a:r>
              <a:rPr lang="zh-CN" altLang="en-US" sz="1800" dirty="0" smtClean="0"/>
              <a:t>使用同一个对象实体来进行数据库读写可能会太粗糙，大多数情况下，比如编辑的时候可能只需要更新个别字段，但是却需要将整个对象都穿进去，有些字段其实是不需要更新的。在查询的时候在表现层可能只需要个别字段，但是需要查询和返回整个实体对象。</a:t>
            </a:r>
            <a:endParaRPr lang="en-US" altLang="zh-CN" sz="1800" dirty="0" smtClean="0"/>
          </a:p>
          <a:p>
            <a:pPr lvl="1">
              <a:lnSpc>
                <a:spcPts val="2700"/>
              </a:lnSpc>
            </a:pPr>
            <a:r>
              <a:rPr lang="zh-CN" altLang="en-US" sz="1800" dirty="0"/>
              <a:t>使用同一实体对象对同一数据进行读写操作的时候，可能会遇到资源竞争的情况，经常要处理的锁的问题，在写入数据的时候，需要加锁。读取数据的时候需要判断是否允许脏读。这样使得系统的逻辑性和复杂性增加，并且会对系统吞吐量的增长会产生影响。</a:t>
            </a:r>
          </a:p>
          <a:p>
            <a:pPr lvl="1">
              <a:lnSpc>
                <a:spcPts val="2700"/>
              </a:lnSpc>
            </a:pPr>
            <a:r>
              <a:rPr lang="zh-CN" altLang="en-US" sz="1800" dirty="0"/>
              <a:t>同步的，直接与数据库进行交互在大数据量同时访问的情况下可能会影响性能和响应性，并且可能会产生性能瓶颈。</a:t>
            </a:r>
          </a:p>
          <a:p>
            <a:pPr lvl="1">
              <a:lnSpc>
                <a:spcPts val="2700"/>
              </a:lnSpc>
            </a:pPr>
            <a:r>
              <a:rPr lang="zh-CN" altLang="en-US" sz="1800" dirty="0"/>
              <a:t>由于同一实体对象都会在读写操作中用到，所以对于安全和权限的管理会变得比较复杂</a:t>
            </a:r>
            <a:r>
              <a:rPr lang="zh-CN" altLang="en-US" sz="1800" dirty="0" smtClean="0"/>
              <a:t>。</a:t>
            </a:r>
            <a:endParaRPr lang="en-US" altLang="zh-CN" sz="1800" dirty="0" smtClean="0"/>
          </a:p>
          <a:p>
            <a:pPr lvl="1">
              <a:lnSpc>
                <a:spcPts val="2700"/>
              </a:lnSpc>
            </a:pPr>
            <a:r>
              <a:rPr lang="zh-CN" altLang="en-US" sz="1800" dirty="0" smtClean="0"/>
              <a:t>这里面很重要的一个问题是，</a:t>
            </a:r>
            <a:r>
              <a:rPr lang="zh-CN" altLang="en-US" sz="1800" b="1" dirty="0" smtClean="0"/>
              <a:t>系统</a:t>
            </a:r>
            <a:r>
              <a:rPr lang="zh-CN" altLang="en-US" sz="1800" b="1" dirty="0"/>
              <a:t>中的读写频率比</a:t>
            </a:r>
            <a:r>
              <a:rPr lang="zh-CN" altLang="en-US" sz="1800" dirty="0"/>
              <a:t>，是偏向读，还是偏向写，就如同一般的</a:t>
            </a:r>
            <a:r>
              <a:rPr lang="zh-CN" altLang="en-US" sz="1800" b="1" dirty="0"/>
              <a:t>数据结构在查找和修改上时间复杂度</a:t>
            </a:r>
            <a:r>
              <a:rPr lang="zh-CN" altLang="en-US" sz="1800" dirty="0"/>
              <a:t>不一样，在设计系统的结构时也需要考虑这样的问题。解决方法就是我们经常用到的对数据库进行读写分离。</a:t>
            </a:r>
            <a:endParaRPr lang="en-US" altLang="zh-CN" sz="1800" dirty="0" smtClean="0"/>
          </a:p>
        </p:txBody>
      </p:sp>
      <p:pic>
        <p:nvPicPr>
          <p:cNvPr id="1026" name="Picture 2" descr="Traditional CRUD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5085184"/>
            <a:ext cx="4392487" cy="1772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01447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7056785"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CQRS</a:t>
            </a:r>
            <a:r>
              <a:rPr lang="zh-CN" altLang="en-US" dirty="0" smtClean="0"/>
              <a:t>简介（一）</a:t>
            </a:r>
            <a:endParaRPr lang="zh-CN" altLang="en-US" dirty="0"/>
          </a:p>
        </p:txBody>
      </p:sp>
      <p:sp>
        <p:nvSpPr>
          <p:cNvPr id="7" name="内容占位符 2"/>
          <p:cNvSpPr txBox="1">
            <a:spLocks/>
          </p:cNvSpPr>
          <p:nvPr/>
        </p:nvSpPr>
        <p:spPr>
          <a:xfrm>
            <a:off x="179512" y="1052736"/>
            <a:ext cx="8712968" cy="3168352"/>
          </a:xfrm>
          <a:prstGeom prst="rect">
            <a:avLst/>
          </a:prstGeom>
        </p:spPr>
        <p:txBody>
          <a:bodyPr>
            <a:normAutofit fontScale="85000" lnSpcReduction="10000"/>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2000" dirty="0"/>
              <a:t>CQRS</a:t>
            </a:r>
            <a:r>
              <a:rPr lang="zh-CN" altLang="en-US" sz="2000" dirty="0"/>
              <a:t>由</a:t>
            </a:r>
            <a:r>
              <a:rPr lang="en-US" altLang="zh-CN" sz="2000" dirty="0" err="1"/>
              <a:t>Creg</a:t>
            </a:r>
            <a:r>
              <a:rPr lang="en-US" altLang="zh-CN" sz="2000" dirty="0"/>
              <a:t> </a:t>
            </a:r>
            <a:r>
              <a:rPr lang="en-US" altLang="zh-CN" sz="2000" dirty="0" err="1"/>
              <a:t>Yound</a:t>
            </a:r>
            <a:r>
              <a:rPr lang="zh-CN" altLang="en-US" sz="2000" dirty="0"/>
              <a:t>在</a:t>
            </a:r>
            <a:r>
              <a:rPr lang="en-US" altLang="zh-CN" sz="2000" dirty="0"/>
              <a:t>CQRS, Task Based UIs, Event Sourcing </a:t>
            </a:r>
            <a:r>
              <a:rPr lang="en-US" altLang="zh-CN" sz="2000" dirty="0" err="1"/>
              <a:t>agh</a:t>
            </a:r>
            <a:r>
              <a:rPr lang="en-US" altLang="zh-CN" sz="2000" dirty="0"/>
              <a:t>! </a:t>
            </a:r>
            <a:r>
              <a:rPr lang="zh-CN" altLang="en-US" sz="2000" dirty="0"/>
              <a:t>这篇文章中提出。“</a:t>
            </a:r>
            <a:r>
              <a:rPr lang="en-US" altLang="zh-CN" sz="2000" dirty="0"/>
              <a:t>CQRS</a:t>
            </a:r>
            <a:r>
              <a:rPr lang="zh-CN" altLang="en-US" sz="2000" dirty="0"/>
              <a:t>只是简单的将之前只需要创建一个对象拆分成了两个对象，这种分离是基于方法是执行命令还是执行查询这一原则来定的</a:t>
            </a:r>
            <a:r>
              <a:rPr lang="en-US" altLang="zh-CN" sz="2000" dirty="0"/>
              <a:t>”</a:t>
            </a:r>
            <a:r>
              <a:rPr lang="zh-CN" altLang="en-US" sz="2000" dirty="0"/>
              <a:t>。</a:t>
            </a:r>
            <a:endParaRPr lang="en-US" altLang="zh-CN" sz="2000" dirty="0"/>
          </a:p>
          <a:p>
            <a:pPr lvl="1">
              <a:lnSpc>
                <a:spcPts val="2700"/>
              </a:lnSpc>
            </a:pPr>
            <a:r>
              <a:rPr lang="en-US" altLang="zh-CN" sz="1800" dirty="0" smtClean="0"/>
              <a:t>CQRS</a:t>
            </a:r>
            <a:r>
              <a:rPr lang="zh-CN" altLang="en-US" sz="1800" dirty="0" smtClean="0"/>
              <a:t>使用分离的接口将数据查询操作</a:t>
            </a:r>
            <a:r>
              <a:rPr lang="en-US" altLang="zh-CN" sz="1800" dirty="0" smtClean="0"/>
              <a:t>(Queries)</a:t>
            </a:r>
            <a:r>
              <a:rPr lang="zh-CN" altLang="en-US" sz="1800" dirty="0" smtClean="0"/>
              <a:t>和数据修改操作</a:t>
            </a:r>
            <a:r>
              <a:rPr lang="en-US" altLang="zh-CN" sz="1800" dirty="0" smtClean="0"/>
              <a:t>(Commands)</a:t>
            </a:r>
            <a:r>
              <a:rPr lang="zh-CN" altLang="en-US" sz="1800" dirty="0" smtClean="0"/>
              <a:t>分离开，这也意味着在查询和更新过程中使用的数据模型也是不一样的。这样读和写逻辑就隔离开了。</a:t>
            </a:r>
            <a:endParaRPr lang="en-US" altLang="zh-CN" sz="1800" dirty="0" smtClean="0"/>
          </a:p>
          <a:p>
            <a:pPr lvl="1">
              <a:lnSpc>
                <a:spcPts val="2700"/>
              </a:lnSpc>
            </a:pPr>
            <a:r>
              <a:rPr lang="zh-CN" altLang="en-US" sz="1800" dirty="0"/>
              <a:t>主数据库处理</a:t>
            </a:r>
            <a:r>
              <a:rPr lang="en-US" altLang="zh-CN" sz="1800" dirty="0"/>
              <a:t>CUD</a:t>
            </a:r>
            <a:r>
              <a:rPr lang="zh-CN" altLang="en-US" sz="1800" dirty="0"/>
              <a:t>，从库处理</a:t>
            </a:r>
            <a:r>
              <a:rPr lang="en-US" altLang="zh-CN" sz="1800" dirty="0"/>
              <a:t>R</a:t>
            </a:r>
            <a:r>
              <a:rPr lang="zh-CN" altLang="en-US" sz="1800" dirty="0"/>
              <a:t>，从库的的结构可以和主库的结构完全一样，也可以不一样，从库主要用来进行只读的查询操作。在数量上从库的个数也可以根据查询的规模进行扩展，在业务逻辑上，也可以根据专题从主库中划分出不同的从库。</a:t>
            </a:r>
            <a:endParaRPr lang="en-US" altLang="zh-CN" sz="1800" dirty="0" smtClean="0"/>
          </a:p>
          <a:p>
            <a:pPr lvl="1">
              <a:lnSpc>
                <a:spcPts val="2700"/>
              </a:lnSpc>
            </a:pPr>
            <a:endParaRPr lang="en-US" altLang="zh-CN" sz="1800" dirty="0" smtClean="0"/>
          </a:p>
        </p:txBody>
      </p:sp>
      <p:pic>
        <p:nvPicPr>
          <p:cNvPr id="2050" name="Picture 2" descr="A CQRS architecture with separate read and write sto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4005064"/>
            <a:ext cx="6838516" cy="2537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66932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7056785"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CQRS</a:t>
            </a:r>
            <a:r>
              <a:rPr lang="zh-CN" altLang="en-US" dirty="0" smtClean="0"/>
              <a:t>简介（</a:t>
            </a:r>
            <a:r>
              <a:rPr lang="zh-CN" altLang="en-US" dirty="0"/>
              <a:t>二</a:t>
            </a:r>
            <a:r>
              <a:rPr lang="zh-CN" altLang="en-US" dirty="0" smtClean="0"/>
              <a:t>）</a:t>
            </a:r>
            <a:endParaRPr lang="zh-CN" altLang="en-US" dirty="0"/>
          </a:p>
        </p:txBody>
      </p:sp>
      <p:sp>
        <p:nvSpPr>
          <p:cNvPr id="7" name="内容占位符 2"/>
          <p:cNvSpPr txBox="1">
            <a:spLocks/>
          </p:cNvSpPr>
          <p:nvPr/>
        </p:nvSpPr>
        <p:spPr>
          <a:xfrm>
            <a:off x="179512" y="1052736"/>
            <a:ext cx="8712968" cy="3456384"/>
          </a:xfrm>
          <a:prstGeom prst="rect">
            <a:avLst/>
          </a:prstGeom>
        </p:spPr>
        <p:txBody>
          <a:bodyPr>
            <a:normAutofit fontScale="77500" lnSpcReduction="20000"/>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dirty="0" smtClean="0"/>
              <a:t>从</a:t>
            </a:r>
            <a:r>
              <a:rPr lang="zh-CN" altLang="en-US" sz="2000" dirty="0"/>
              <a:t>库也可以实现成</a:t>
            </a:r>
            <a:r>
              <a:rPr lang="en-US" altLang="zh-CN" sz="2000" dirty="0" err="1"/>
              <a:t>ReportingDatabase</a:t>
            </a:r>
            <a:r>
              <a:rPr lang="zh-CN" altLang="en-US" sz="2000" dirty="0"/>
              <a:t>，根据查询的业务需求，从主库中抽取一些必要的数据生成一系列查询报表来存储。使用</a:t>
            </a:r>
            <a:r>
              <a:rPr lang="en-US" altLang="zh-CN" sz="2000" dirty="0" err="1"/>
              <a:t>ReportingDatabase</a:t>
            </a:r>
            <a:r>
              <a:rPr lang="zh-CN" altLang="en-US" sz="2000" dirty="0"/>
              <a:t>的一些优点通常可以使得查询变得更加简单高效：</a:t>
            </a:r>
            <a:endParaRPr lang="en-US" altLang="zh-CN" sz="2000" dirty="0"/>
          </a:p>
          <a:p>
            <a:pPr lvl="1">
              <a:lnSpc>
                <a:spcPts val="2700"/>
              </a:lnSpc>
            </a:pPr>
            <a:r>
              <a:rPr lang="en-US" altLang="zh-CN" sz="1800" dirty="0" err="1"/>
              <a:t>ReportingDatabase</a:t>
            </a:r>
            <a:r>
              <a:rPr lang="zh-CN" altLang="en-US" sz="1800" dirty="0"/>
              <a:t>的结构和数据表会针对常用的查询请求进行设计。</a:t>
            </a:r>
          </a:p>
          <a:p>
            <a:pPr lvl="1">
              <a:lnSpc>
                <a:spcPts val="2700"/>
              </a:lnSpc>
            </a:pPr>
            <a:r>
              <a:rPr lang="en-US" altLang="zh-CN" sz="1800" dirty="0" err="1"/>
              <a:t>ReportingDatabase</a:t>
            </a:r>
            <a:r>
              <a:rPr lang="zh-CN" altLang="en-US" sz="1800" dirty="0"/>
              <a:t>数据库通常会去正规化，存储一些冗余而减少必要的</a:t>
            </a:r>
            <a:r>
              <a:rPr lang="en-US" altLang="zh-CN" sz="1800" dirty="0"/>
              <a:t>Join</a:t>
            </a:r>
            <a:r>
              <a:rPr lang="zh-CN" altLang="en-US" sz="1800" dirty="0"/>
              <a:t>等联合查询操作，使得查询简化和高效，一些在主数据库中用不到的数据信息，在</a:t>
            </a:r>
            <a:r>
              <a:rPr lang="en-US" altLang="zh-CN" sz="1800" dirty="0" err="1"/>
              <a:t>ReportingDatabase</a:t>
            </a:r>
            <a:r>
              <a:rPr lang="zh-CN" altLang="en-US" sz="1800" dirty="0"/>
              <a:t>可以不用存储。</a:t>
            </a:r>
          </a:p>
          <a:p>
            <a:pPr lvl="1">
              <a:lnSpc>
                <a:spcPts val="2700"/>
              </a:lnSpc>
            </a:pPr>
            <a:r>
              <a:rPr lang="zh-CN" altLang="en-US" sz="1800" dirty="0"/>
              <a:t>可以对</a:t>
            </a:r>
            <a:r>
              <a:rPr lang="en-US" altLang="zh-CN" sz="1800" dirty="0" err="1"/>
              <a:t>ReportingDatabase</a:t>
            </a:r>
            <a:r>
              <a:rPr lang="zh-CN" altLang="en-US" sz="1800" dirty="0"/>
              <a:t>重构优化，而不用去改变操作数据库。</a:t>
            </a:r>
          </a:p>
          <a:p>
            <a:pPr lvl="1">
              <a:lnSpc>
                <a:spcPts val="2700"/>
              </a:lnSpc>
            </a:pPr>
            <a:r>
              <a:rPr lang="zh-CN" altLang="en-US" sz="1800" dirty="0"/>
              <a:t>对</a:t>
            </a:r>
            <a:r>
              <a:rPr lang="en-US" altLang="zh-CN" sz="1800" dirty="0" err="1"/>
              <a:t>ReportingDatabase</a:t>
            </a:r>
            <a:r>
              <a:rPr lang="zh-CN" altLang="en-US" sz="1800" dirty="0"/>
              <a:t>数据库的查询不会给操作数据库带来任何压力。</a:t>
            </a:r>
          </a:p>
          <a:p>
            <a:pPr lvl="1">
              <a:lnSpc>
                <a:spcPts val="2700"/>
              </a:lnSpc>
            </a:pPr>
            <a:r>
              <a:rPr lang="zh-CN" altLang="en-US" sz="1800" dirty="0"/>
              <a:t>可以针对不同的查询请求建立不同的</a:t>
            </a:r>
            <a:r>
              <a:rPr lang="en-US" altLang="zh-CN" sz="1800" dirty="0" err="1"/>
              <a:t>ReportingDatabase</a:t>
            </a:r>
            <a:r>
              <a:rPr lang="zh-CN" altLang="en-US" sz="1800" dirty="0"/>
              <a:t>库</a:t>
            </a:r>
            <a:r>
              <a:rPr lang="zh-CN" altLang="en-US" sz="1800" dirty="0" smtClean="0"/>
              <a:t>。</a:t>
            </a:r>
            <a:endParaRPr lang="en-US" altLang="zh-CN" sz="1800" dirty="0" smtClean="0"/>
          </a:p>
        </p:txBody>
      </p:sp>
      <p:pic>
        <p:nvPicPr>
          <p:cNvPr id="3076" name="Picture 4" descr="reporting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196" y="4426023"/>
            <a:ext cx="6705600" cy="2243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684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面向对象分析与设计技术</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556792"/>
            <a:ext cx="7848872" cy="3744416"/>
          </a:xfrm>
          <a:prstGeom prst="rect">
            <a:avLst/>
          </a:prstGeom>
        </p:spPr>
      </p:pic>
      <p:sp>
        <p:nvSpPr>
          <p:cNvPr id="6" name="内容占位符 2"/>
          <p:cNvSpPr txBox="1">
            <a:spLocks/>
          </p:cNvSpPr>
          <p:nvPr/>
        </p:nvSpPr>
        <p:spPr>
          <a:xfrm>
            <a:off x="179512" y="1052736"/>
            <a:ext cx="8712968" cy="5688632"/>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b="1" dirty="0" smtClean="0"/>
              <a:t>面向过程</a:t>
            </a:r>
            <a:r>
              <a:rPr lang="en-US" altLang="zh-CN" sz="1800" b="1" dirty="0" smtClean="0"/>
              <a:t>vs.</a:t>
            </a:r>
            <a:r>
              <a:rPr lang="zh-CN" altLang="en-US" sz="1800" b="1" dirty="0" smtClean="0"/>
              <a:t>面向对象</a:t>
            </a:r>
            <a:endParaRPr lang="en-US" altLang="zh-CN" sz="1800" b="1" dirty="0"/>
          </a:p>
        </p:txBody>
      </p:sp>
      <p:sp>
        <p:nvSpPr>
          <p:cNvPr id="7" name="TextBox 6"/>
          <p:cNvSpPr txBox="1"/>
          <p:nvPr/>
        </p:nvSpPr>
        <p:spPr>
          <a:xfrm>
            <a:off x="539552" y="5301208"/>
            <a:ext cx="8136904" cy="1384995"/>
          </a:xfrm>
          <a:prstGeom prst="rect">
            <a:avLst/>
          </a:prstGeom>
          <a:noFill/>
        </p:spPr>
        <p:txBody>
          <a:bodyPr wrap="square" rtlCol="0">
            <a:spAutoFit/>
          </a:bodyPr>
          <a:lstStyle/>
          <a:p>
            <a:r>
              <a:rPr lang="zh-CN" altLang="en-US" sz="1400" dirty="0" smtClean="0"/>
              <a:t>        事务脚本模式把业务逻辑组织成单个过程，在过程中直接调用数据库，业务逻辑在服务</a:t>
            </a:r>
            <a:r>
              <a:rPr lang="en-US" altLang="zh-CN" sz="1400" dirty="0" smtClean="0"/>
              <a:t>(Service)</a:t>
            </a:r>
            <a:r>
              <a:rPr lang="zh-CN" altLang="en-US" sz="1400" dirty="0" smtClean="0"/>
              <a:t>层处理。</a:t>
            </a:r>
            <a:endParaRPr lang="en-US" altLang="zh-CN" sz="1400" dirty="0" smtClean="0"/>
          </a:p>
          <a:p>
            <a:r>
              <a:rPr lang="en-US" altLang="zh-CN" sz="1400" dirty="0"/>
              <a:t> </a:t>
            </a:r>
            <a:r>
              <a:rPr lang="en-US" altLang="zh-CN" sz="1400" dirty="0" smtClean="0"/>
              <a:t>     </a:t>
            </a:r>
            <a:r>
              <a:rPr lang="zh-CN" altLang="en-US" sz="1400" dirty="0" smtClean="0"/>
              <a:t>  事务脚本模式的特点是简单容易理解，面向过程设计。对于少量逻辑的业务应用来说，事务脚本模式简单自然，性能良好，容易理解，而且一个事务的处理不会影响其他事务。</a:t>
            </a:r>
            <a:endParaRPr lang="en-US" altLang="zh-CN" sz="1400" dirty="0" smtClean="0"/>
          </a:p>
          <a:p>
            <a:r>
              <a:rPr lang="zh-CN" altLang="en-US" sz="1400" dirty="0" smtClean="0"/>
              <a:t>        不过</a:t>
            </a:r>
            <a:r>
              <a:rPr lang="zh-CN" altLang="en-US" sz="1400" dirty="0"/>
              <a:t>缺点也很明显，对于复杂的业务逻辑处理力不从心，难以</a:t>
            </a:r>
            <a:r>
              <a:rPr lang="zh-CN" altLang="en-US" sz="1400" dirty="0" smtClean="0"/>
              <a:t>保持</a:t>
            </a:r>
            <a:r>
              <a:rPr lang="zh-CN" altLang="en-US" sz="1400" dirty="0"/>
              <a:t>良好的设计，事务之间的冗余代码不断增多，通过复制粘贴</a:t>
            </a:r>
            <a:r>
              <a:rPr lang="zh-CN" altLang="en-US" sz="1400" dirty="0" smtClean="0"/>
              <a:t>方式进行</a:t>
            </a:r>
            <a:r>
              <a:rPr lang="zh-CN" altLang="en-US" sz="1400" dirty="0"/>
              <a:t>复用。可维护性和扩展性变差。</a:t>
            </a:r>
          </a:p>
        </p:txBody>
      </p:sp>
    </p:spTree>
    <p:extLst>
      <p:ext uri="{BB962C8B-B14F-4D97-AF65-F5344CB8AC3E}">
        <p14:creationId xmlns:p14="http://schemas.microsoft.com/office/powerpoint/2010/main" val="130435914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7056785"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CQRS</a:t>
            </a:r>
            <a:r>
              <a:rPr lang="zh-CN" altLang="en-US" dirty="0" smtClean="0"/>
              <a:t>架构</a:t>
            </a:r>
            <a:endParaRPr lang="zh-CN" altLang="en-US" dirty="0"/>
          </a:p>
        </p:txBody>
      </p:sp>
      <p:sp>
        <p:nvSpPr>
          <p:cNvPr id="7" name="内容占位符 2"/>
          <p:cNvSpPr txBox="1">
            <a:spLocks/>
          </p:cNvSpPr>
          <p:nvPr/>
        </p:nvSpPr>
        <p:spPr>
          <a:xfrm>
            <a:off x="179512" y="1052736"/>
            <a:ext cx="8712968" cy="5688632"/>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2000" dirty="0" smtClean="0"/>
              <a:t>CQRS</a:t>
            </a:r>
            <a:r>
              <a:rPr lang="zh-CN" altLang="en-US" sz="2000" dirty="0" smtClean="0"/>
              <a:t>架构示意图：</a:t>
            </a:r>
            <a:endParaRPr lang="en-US" altLang="zh-CN" sz="2000" dirty="0" smtClean="0"/>
          </a:p>
        </p:txBody>
      </p:sp>
      <p:pic>
        <p:nvPicPr>
          <p:cNvPr id="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8406" y="3717380"/>
            <a:ext cx="652463"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
          <p:cNvSpPr txBox="1">
            <a:spLocks noChangeArrowheads="1"/>
          </p:cNvSpPr>
          <p:nvPr/>
        </p:nvSpPr>
        <p:spPr bwMode="auto">
          <a:xfrm>
            <a:off x="54992" y="3833267"/>
            <a:ext cx="6463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r>
              <a:rPr lang="da-DK" sz="1400" dirty="0" smtClean="0">
                <a:latin typeface="Arial" charset="0"/>
                <a:cs typeface="Arial" charset="0"/>
              </a:rPr>
              <a:t>Client</a:t>
            </a:r>
            <a:endParaRPr lang="da-DK" sz="1400" dirty="0">
              <a:latin typeface="Arial" charset="0"/>
              <a:cs typeface="Arial" charset="0"/>
            </a:endParaRPr>
          </a:p>
        </p:txBody>
      </p:sp>
      <p:sp>
        <p:nvSpPr>
          <p:cNvPr id="8" name="Rounded Rectangle 5"/>
          <p:cNvSpPr/>
          <p:nvPr/>
        </p:nvSpPr>
        <p:spPr>
          <a:xfrm>
            <a:off x="3107754" y="1556792"/>
            <a:ext cx="6000750" cy="23685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da-DK" sz="1400">
              <a:latin typeface="Arial"/>
              <a:cs typeface="Arial"/>
            </a:endParaRPr>
          </a:p>
        </p:txBody>
      </p:sp>
      <p:sp>
        <p:nvSpPr>
          <p:cNvPr id="9" name="Rectangle 6"/>
          <p:cNvSpPr/>
          <p:nvPr/>
        </p:nvSpPr>
        <p:spPr>
          <a:xfrm>
            <a:off x="350269" y="1763166"/>
            <a:ext cx="1328737" cy="660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da-DK" sz="1400" dirty="0">
                <a:latin typeface="Arial"/>
                <a:cs typeface="Arial"/>
              </a:rPr>
              <a:t>Commands</a:t>
            </a:r>
          </a:p>
        </p:txBody>
      </p:sp>
      <p:sp>
        <p:nvSpPr>
          <p:cNvPr id="10" name="Chevron 7"/>
          <p:cNvSpPr/>
          <p:nvPr/>
        </p:nvSpPr>
        <p:spPr>
          <a:xfrm>
            <a:off x="2163192" y="1763166"/>
            <a:ext cx="1808162" cy="660400"/>
          </a:xfrm>
          <a:prstGeom prst="chevron">
            <a:avLst/>
          </a:prstGeom>
        </p:spPr>
        <p:style>
          <a:lnRef idx="3">
            <a:schemeClr val="lt1"/>
          </a:lnRef>
          <a:fillRef idx="1">
            <a:schemeClr val="accent2"/>
          </a:fillRef>
          <a:effectRef idx="1">
            <a:schemeClr val="accent2"/>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da-DK" sz="1400" dirty="0">
                <a:solidFill>
                  <a:schemeClr val="tx1"/>
                </a:solidFill>
                <a:latin typeface="Arial"/>
                <a:cs typeface="Arial"/>
              </a:rPr>
              <a:t>Command</a:t>
            </a:r>
          </a:p>
          <a:p>
            <a:pPr algn="ctr" fontAlgn="auto">
              <a:spcBef>
                <a:spcPts val="0"/>
              </a:spcBef>
              <a:spcAft>
                <a:spcPts val="0"/>
              </a:spcAft>
              <a:defRPr/>
            </a:pPr>
            <a:r>
              <a:rPr lang="da-DK" sz="1400" dirty="0">
                <a:solidFill>
                  <a:schemeClr val="tx1"/>
                </a:solidFill>
                <a:latin typeface="Arial"/>
                <a:cs typeface="Arial"/>
              </a:rPr>
              <a:t>Bus</a:t>
            </a:r>
          </a:p>
        </p:txBody>
      </p:sp>
      <p:cxnSp>
        <p:nvCxnSpPr>
          <p:cNvPr id="11" name="Straight Arrow Connector 8"/>
          <p:cNvCxnSpPr>
            <a:stCxn id="5" idx="0"/>
            <a:endCxn id="9" idx="2"/>
          </p:cNvCxnSpPr>
          <p:nvPr/>
        </p:nvCxnSpPr>
        <p:spPr>
          <a:xfrm flipH="1" flipV="1">
            <a:off x="1015429" y="2423566"/>
            <a:ext cx="0" cy="1293813"/>
          </a:xfrm>
          <a:prstGeom prst="straightConnector1">
            <a:avLst/>
          </a:prstGeom>
          <a:ln w="28575" cmpd="sng">
            <a:solidFill>
              <a:schemeClr val="tx1"/>
            </a:solidFill>
            <a:tailEnd type="triangle" w="lg" len="lg"/>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2" name="TextBox 10"/>
          <p:cNvSpPr txBox="1">
            <a:spLocks noChangeArrowheads="1"/>
          </p:cNvSpPr>
          <p:nvPr/>
        </p:nvSpPr>
        <p:spPr bwMode="auto">
          <a:xfrm>
            <a:off x="1012254" y="2750592"/>
            <a:ext cx="6937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r>
              <a:rPr lang="da-DK" sz="1400" dirty="0" err="1" smtClean="0">
                <a:latin typeface="Arial" charset="0"/>
                <a:cs typeface="Arial" charset="0"/>
              </a:rPr>
              <a:t>Sends</a:t>
            </a:r>
            <a:endParaRPr lang="da-DK" sz="1400" dirty="0">
              <a:latin typeface="Arial" charset="0"/>
              <a:cs typeface="Arial" charset="0"/>
            </a:endParaRPr>
          </a:p>
        </p:txBody>
      </p:sp>
      <p:cxnSp>
        <p:nvCxnSpPr>
          <p:cNvPr id="13" name="Straight Arrow Connector 10"/>
          <p:cNvCxnSpPr>
            <a:stCxn id="9" idx="3"/>
            <a:endCxn id="10" idx="1"/>
          </p:cNvCxnSpPr>
          <p:nvPr/>
        </p:nvCxnSpPr>
        <p:spPr>
          <a:xfrm>
            <a:off x="1679004" y="2093366"/>
            <a:ext cx="814388" cy="0"/>
          </a:xfrm>
          <a:prstGeom prst="straightConnector1">
            <a:avLst/>
          </a:prstGeom>
          <a:ln w="28575" cmpd="sng">
            <a:solidFill>
              <a:schemeClr val="tx1"/>
            </a:solidFill>
            <a:tailEnd type="triangle" w="lg" len="lg"/>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4" name="Rounded Rectangle 11"/>
          <p:cNvSpPr/>
          <p:nvPr/>
        </p:nvSpPr>
        <p:spPr>
          <a:xfrm>
            <a:off x="4549206" y="1763166"/>
            <a:ext cx="1590675" cy="6604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da-DK" sz="1400" dirty="0">
                <a:latin typeface="Arial"/>
                <a:cs typeface="Arial"/>
              </a:rPr>
              <a:t>Command Handlers</a:t>
            </a:r>
          </a:p>
        </p:txBody>
      </p:sp>
      <p:cxnSp>
        <p:nvCxnSpPr>
          <p:cNvPr id="15" name="Straight Arrow Connector 12"/>
          <p:cNvCxnSpPr>
            <a:stCxn id="10" idx="3"/>
            <a:endCxn id="14" idx="1"/>
          </p:cNvCxnSpPr>
          <p:nvPr/>
        </p:nvCxnSpPr>
        <p:spPr>
          <a:xfrm>
            <a:off x="3971354" y="2093366"/>
            <a:ext cx="577850" cy="0"/>
          </a:xfrm>
          <a:prstGeom prst="straightConnector1">
            <a:avLst/>
          </a:prstGeom>
          <a:ln w="28575" cmpd="sng">
            <a:solidFill>
              <a:schemeClr val="tx1"/>
            </a:solidFill>
            <a:tailEnd type="triangle" w="lg" len="lg"/>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6" name="Straight Arrow Connector 13"/>
          <p:cNvCxnSpPr>
            <a:stCxn id="14" idx="3"/>
          </p:cNvCxnSpPr>
          <p:nvPr/>
        </p:nvCxnSpPr>
        <p:spPr>
          <a:xfrm>
            <a:off x="6139879" y="2093366"/>
            <a:ext cx="1017588" cy="0"/>
          </a:xfrm>
          <a:prstGeom prst="straightConnector1">
            <a:avLst/>
          </a:prstGeom>
          <a:ln w="28575" cmpd="sng">
            <a:solidFill>
              <a:schemeClr val="tx1"/>
            </a:solidFill>
            <a:tailEnd type="triangle" w="lg" len="lg"/>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7" name="TextBox 25"/>
          <p:cNvSpPr txBox="1">
            <a:spLocks noChangeArrowheads="1"/>
          </p:cNvSpPr>
          <p:nvPr/>
        </p:nvSpPr>
        <p:spPr bwMode="auto">
          <a:xfrm>
            <a:off x="6190681" y="1763167"/>
            <a:ext cx="7232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r>
              <a:rPr lang="da-DK" sz="1400" dirty="0" err="1" smtClean="0">
                <a:latin typeface="Arial" charset="0"/>
                <a:cs typeface="Arial" charset="0"/>
              </a:rPr>
              <a:t>Modify</a:t>
            </a:r>
            <a:endParaRPr lang="da-DK" sz="1400" dirty="0">
              <a:latin typeface="Arial" charset="0"/>
              <a:cs typeface="Arial" charset="0"/>
            </a:endParaRPr>
          </a:p>
        </p:txBody>
      </p:sp>
      <p:cxnSp>
        <p:nvCxnSpPr>
          <p:cNvPr id="18" name="Straight Arrow Connector 15"/>
          <p:cNvCxnSpPr/>
          <p:nvPr/>
        </p:nvCxnSpPr>
        <p:spPr>
          <a:xfrm flipV="1">
            <a:off x="7517829" y="2428329"/>
            <a:ext cx="0" cy="735012"/>
          </a:xfrm>
          <a:prstGeom prst="straightConnector1">
            <a:avLst/>
          </a:prstGeom>
          <a:ln w="28575" cmpd="sng">
            <a:solidFill>
              <a:schemeClr val="tx1"/>
            </a:solidFill>
            <a:tailEnd type="triangle" w="lg" len="lg"/>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9" name="Straight Arrow Connector 16"/>
          <p:cNvCxnSpPr/>
          <p:nvPr/>
        </p:nvCxnSpPr>
        <p:spPr>
          <a:xfrm flipH="1">
            <a:off x="8483029" y="2383880"/>
            <a:ext cx="0" cy="779463"/>
          </a:xfrm>
          <a:prstGeom prst="straightConnector1">
            <a:avLst/>
          </a:prstGeom>
          <a:ln w="28575" cmpd="sng">
            <a:solidFill>
              <a:schemeClr val="tx1"/>
            </a:solidFill>
            <a:tailEnd type="triangle" w="lg" len="lg"/>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0" name="Rounded Rectangle 17"/>
          <p:cNvSpPr/>
          <p:nvPr/>
        </p:nvSpPr>
        <p:spPr>
          <a:xfrm>
            <a:off x="7154292" y="3185566"/>
            <a:ext cx="1727200" cy="552451"/>
          </a:xfrm>
          <a:prstGeom prst="roundRect">
            <a:avLst/>
          </a:prstGeom>
          <a:gradFill flip="none" rotWithShape="1">
            <a:gsLst>
              <a:gs pos="0">
                <a:schemeClr val="bg1">
                  <a:lumMod val="65000"/>
                  <a:lumOff val="35000"/>
                </a:schemeClr>
              </a:gs>
              <a:gs pos="100000">
                <a:schemeClr val="tx1">
                  <a:lumMod val="65000"/>
                </a:schemeClr>
              </a:gs>
            </a:gsLst>
            <a:lin ang="0" scaled="1"/>
            <a:tileRect/>
          </a:gra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da-DK" sz="1400" dirty="0" err="1">
                <a:latin typeface="Arial"/>
                <a:cs typeface="Arial"/>
              </a:rPr>
              <a:t>Repositories</a:t>
            </a:r>
            <a:endParaRPr lang="da-DK" sz="1400" dirty="0">
              <a:latin typeface="Arial"/>
              <a:cs typeface="Arial"/>
            </a:endParaRPr>
          </a:p>
        </p:txBody>
      </p:sp>
      <p:sp>
        <p:nvSpPr>
          <p:cNvPr id="21" name="TextBox 32"/>
          <p:cNvSpPr txBox="1">
            <a:spLocks noChangeArrowheads="1"/>
          </p:cNvSpPr>
          <p:nvPr/>
        </p:nvSpPr>
        <p:spPr bwMode="auto">
          <a:xfrm>
            <a:off x="7517829" y="2571206"/>
            <a:ext cx="6138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r>
              <a:rPr lang="da-DK" sz="1400" dirty="0" smtClean="0">
                <a:latin typeface="Arial" charset="0"/>
                <a:cs typeface="Arial" charset="0"/>
              </a:rPr>
              <a:t>Read</a:t>
            </a:r>
            <a:endParaRPr lang="da-DK" sz="1400" dirty="0">
              <a:latin typeface="Arial" charset="0"/>
              <a:cs typeface="Arial" charset="0"/>
            </a:endParaRPr>
          </a:p>
        </p:txBody>
      </p:sp>
      <p:sp>
        <p:nvSpPr>
          <p:cNvPr id="22" name="TextBox 46"/>
          <p:cNvSpPr txBox="1">
            <a:spLocks noChangeArrowheads="1"/>
          </p:cNvSpPr>
          <p:nvPr/>
        </p:nvSpPr>
        <p:spPr bwMode="auto">
          <a:xfrm>
            <a:off x="8503667" y="2571206"/>
            <a:ext cx="6002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r>
              <a:rPr lang="da-DK" sz="1400" dirty="0" smtClean="0">
                <a:latin typeface="Arial" charset="0"/>
                <a:cs typeface="Arial" charset="0"/>
              </a:rPr>
              <a:t>Write</a:t>
            </a:r>
            <a:endParaRPr lang="da-DK" sz="1400" dirty="0">
              <a:latin typeface="Arial" charset="0"/>
              <a:cs typeface="Arial" charset="0"/>
            </a:endParaRPr>
          </a:p>
        </p:txBody>
      </p:sp>
      <p:sp>
        <p:nvSpPr>
          <p:cNvPr id="23" name="Can 20"/>
          <p:cNvSpPr/>
          <p:nvPr/>
        </p:nvSpPr>
        <p:spPr>
          <a:xfrm>
            <a:off x="6306569" y="2695030"/>
            <a:ext cx="784225" cy="701675"/>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da-DK" sz="1400" dirty="0">
                <a:latin typeface="Arial"/>
                <a:cs typeface="Arial"/>
              </a:rPr>
              <a:t>Data</a:t>
            </a:r>
          </a:p>
          <a:p>
            <a:pPr algn="ctr" fontAlgn="auto">
              <a:spcBef>
                <a:spcPts val="0"/>
              </a:spcBef>
              <a:spcAft>
                <a:spcPts val="0"/>
              </a:spcAft>
              <a:defRPr/>
            </a:pPr>
            <a:r>
              <a:rPr lang="da-DK" sz="1400" dirty="0">
                <a:latin typeface="Arial"/>
                <a:cs typeface="Arial"/>
              </a:rPr>
              <a:t>store</a:t>
            </a:r>
          </a:p>
        </p:txBody>
      </p:sp>
      <p:cxnSp>
        <p:nvCxnSpPr>
          <p:cNvPr id="24" name="Elbow Connector 21"/>
          <p:cNvCxnSpPr/>
          <p:nvPr/>
        </p:nvCxnSpPr>
        <p:spPr>
          <a:xfrm rot="10800000" flipH="1" flipV="1">
            <a:off x="6306569" y="3056980"/>
            <a:ext cx="847725" cy="525463"/>
          </a:xfrm>
          <a:prstGeom prst="bentConnector3">
            <a:avLst>
              <a:gd name="adj1" fmla="val -26958"/>
            </a:avLst>
          </a:prstGeom>
          <a:ln w="28575" cmpd="sng">
            <a:solidFill>
              <a:srgbClr val="FFFFFF"/>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25" name="Chevron 22"/>
          <p:cNvSpPr/>
          <p:nvPr/>
        </p:nvSpPr>
        <p:spPr>
          <a:xfrm rot="10800000">
            <a:off x="2204205" y="3115273"/>
            <a:ext cx="1808405" cy="660771"/>
          </a:xfrm>
          <a:prstGeom prst="chevron">
            <a:avLst/>
          </a:prstGeom>
        </p:spPr>
        <p:style>
          <a:lnRef idx="3">
            <a:schemeClr val="lt1"/>
          </a:lnRef>
          <a:fillRef idx="1">
            <a:schemeClr val="accent3"/>
          </a:fillRef>
          <a:effectRef idx="1">
            <a:schemeClr val="accent3"/>
          </a:effectRef>
          <a:fontRef idx="minor">
            <a:schemeClr val="lt1"/>
          </a:fontRef>
        </p:style>
        <p:txBody>
          <a:bodyPr anchor="ctr">
            <a:scene3d>
              <a:camera prst="orthographicFront">
                <a:rot lat="0" lon="0" rev="10799999"/>
              </a:camera>
              <a:lightRig rig="threePt" dir="t"/>
            </a:scene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da-DK" sz="1400" dirty="0">
                <a:solidFill>
                  <a:schemeClr val="tx1"/>
                </a:solidFill>
                <a:latin typeface="Arial"/>
                <a:cs typeface="Arial"/>
              </a:rPr>
              <a:t>Event</a:t>
            </a:r>
          </a:p>
          <a:p>
            <a:pPr algn="ctr" fontAlgn="auto">
              <a:spcBef>
                <a:spcPts val="0"/>
              </a:spcBef>
              <a:spcAft>
                <a:spcPts val="0"/>
              </a:spcAft>
              <a:defRPr/>
            </a:pPr>
            <a:r>
              <a:rPr lang="da-DK" sz="1400" dirty="0">
                <a:solidFill>
                  <a:schemeClr val="tx1"/>
                </a:solidFill>
                <a:latin typeface="Arial"/>
                <a:cs typeface="Arial"/>
              </a:rPr>
              <a:t>Bus</a:t>
            </a:r>
          </a:p>
        </p:txBody>
      </p:sp>
      <p:sp>
        <p:nvSpPr>
          <p:cNvPr id="26" name="TextBox 62"/>
          <p:cNvSpPr txBox="1">
            <a:spLocks noChangeArrowheads="1"/>
          </p:cNvSpPr>
          <p:nvPr/>
        </p:nvSpPr>
        <p:spPr bwMode="auto">
          <a:xfrm rot="21042438">
            <a:off x="3977382" y="3058667"/>
            <a:ext cx="13722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r>
              <a:rPr lang="da-DK" sz="1400" dirty="0" err="1" smtClean="0">
                <a:solidFill>
                  <a:schemeClr val="bg1"/>
                </a:solidFill>
                <a:latin typeface="Arial" charset="0"/>
                <a:cs typeface="Arial" charset="0"/>
              </a:rPr>
              <a:t>Publish</a:t>
            </a:r>
            <a:r>
              <a:rPr lang="da-DK" sz="1400" dirty="0" smtClean="0">
                <a:solidFill>
                  <a:schemeClr val="bg1"/>
                </a:solidFill>
                <a:latin typeface="Arial" charset="0"/>
                <a:cs typeface="Arial" charset="0"/>
              </a:rPr>
              <a:t> Events</a:t>
            </a:r>
            <a:endParaRPr lang="da-DK" sz="1400" dirty="0">
              <a:solidFill>
                <a:schemeClr val="bg1"/>
              </a:solidFill>
              <a:latin typeface="Arial" charset="0"/>
              <a:cs typeface="Arial" charset="0"/>
            </a:endParaRPr>
          </a:p>
        </p:txBody>
      </p:sp>
      <p:sp>
        <p:nvSpPr>
          <p:cNvPr id="27" name="Rounded Rectangle 24"/>
          <p:cNvSpPr/>
          <p:nvPr/>
        </p:nvSpPr>
        <p:spPr>
          <a:xfrm>
            <a:off x="3107754" y="4153941"/>
            <a:ext cx="6000750" cy="2368551"/>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da-DK" sz="1400">
              <a:latin typeface="Arial"/>
              <a:cs typeface="Arial"/>
            </a:endParaRPr>
          </a:p>
        </p:txBody>
      </p:sp>
      <p:sp>
        <p:nvSpPr>
          <p:cNvPr id="28" name="Chevron 25"/>
          <p:cNvSpPr/>
          <p:nvPr/>
        </p:nvSpPr>
        <p:spPr>
          <a:xfrm>
            <a:off x="2204467" y="4317454"/>
            <a:ext cx="1808162" cy="660400"/>
          </a:xfrm>
          <a:prstGeom prst="chevron">
            <a:avLst/>
          </a:prstGeom>
        </p:spPr>
        <p:style>
          <a:lnRef idx="3">
            <a:schemeClr val="lt1"/>
          </a:lnRef>
          <a:fillRef idx="1">
            <a:schemeClr val="accent3"/>
          </a:fillRef>
          <a:effectRef idx="1">
            <a:schemeClr val="accent3"/>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da-DK" sz="1400" dirty="0">
                <a:solidFill>
                  <a:schemeClr val="tx1"/>
                </a:solidFill>
                <a:latin typeface="Arial"/>
                <a:cs typeface="Arial"/>
              </a:rPr>
              <a:t>Event</a:t>
            </a:r>
          </a:p>
          <a:p>
            <a:pPr algn="ctr" fontAlgn="auto">
              <a:spcBef>
                <a:spcPts val="0"/>
              </a:spcBef>
              <a:spcAft>
                <a:spcPts val="0"/>
              </a:spcAft>
              <a:defRPr/>
            </a:pPr>
            <a:r>
              <a:rPr lang="da-DK" sz="1400" dirty="0">
                <a:solidFill>
                  <a:schemeClr val="tx1"/>
                </a:solidFill>
                <a:latin typeface="Arial"/>
                <a:cs typeface="Arial"/>
              </a:rPr>
              <a:t>Bus</a:t>
            </a:r>
          </a:p>
        </p:txBody>
      </p:sp>
      <p:cxnSp>
        <p:nvCxnSpPr>
          <p:cNvPr id="29" name="Elbow Connector 26"/>
          <p:cNvCxnSpPr>
            <a:stCxn id="25" idx="3"/>
            <a:endCxn id="28" idx="1"/>
          </p:cNvCxnSpPr>
          <p:nvPr/>
        </p:nvCxnSpPr>
        <p:spPr>
          <a:xfrm rot="10800000" flipH="1" flipV="1">
            <a:off x="2204467" y="3445915"/>
            <a:ext cx="330200" cy="1201739"/>
          </a:xfrm>
          <a:prstGeom prst="bentConnector3">
            <a:avLst>
              <a:gd name="adj1" fmla="val -69192"/>
            </a:avLst>
          </a:prstGeom>
          <a:ln w="28575" cmpd="sng">
            <a:solidFill>
              <a:srgbClr val="FFFFFF"/>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sp>
        <p:nvSpPr>
          <p:cNvPr id="30" name="TextBox 70"/>
          <p:cNvSpPr txBox="1">
            <a:spLocks noChangeArrowheads="1"/>
          </p:cNvSpPr>
          <p:nvPr/>
        </p:nvSpPr>
        <p:spPr bwMode="auto">
          <a:xfrm>
            <a:off x="3063304" y="2431506"/>
            <a:ext cx="2870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r>
              <a:rPr lang="da-DK" dirty="0">
                <a:solidFill>
                  <a:srgbClr val="FFFFFF"/>
                </a:solidFill>
                <a:latin typeface="Arial" charset="0"/>
                <a:cs typeface="Arial" charset="0"/>
              </a:rPr>
              <a:t>Command </a:t>
            </a:r>
            <a:r>
              <a:rPr lang="da-DK" dirty="0" smtClean="0">
                <a:solidFill>
                  <a:srgbClr val="FFFFFF"/>
                </a:solidFill>
                <a:latin typeface="Arial" charset="0"/>
                <a:cs typeface="Arial" charset="0"/>
              </a:rPr>
              <a:t>Services</a:t>
            </a:r>
            <a:endParaRPr lang="da-DK" dirty="0">
              <a:solidFill>
                <a:srgbClr val="FFFFFF"/>
              </a:solidFill>
              <a:latin typeface="Arial" charset="0"/>
              <a:cs typeface="Arial" charset="0"/>
            </a:endParaRPr>
          </a:p>
        </p:txBody>
      </p:sp>
      <p:sp>
        <p:nvSpPr>
          <p:cNvPr id="31" name="Rounded Rectangle 28"/>
          <p:cNvSpPr/>
          <p:nvPr/>
        </p:nvSpPr>
        <p:spPr>
          <a:xfrm>
            <a:off x="5096894" y="4317454"/>
            <a:ext cx="1589087" cy="660400"/>
          </a:xfrm>
          <a:prstGeom prst="roundRect">
            <a:avLst/>
          </a:prstGeom>
          <a:ln/>
        </p:spPr>
        <p:style>
          <a:lnRef idx="3">
            <a:schemeClr val="lt1"/>
          </a:lnRef>
          <a:fillRef idx="1">
            <a:schemeClr val="accent3"/>
          </a:fillRef>
          <a:effectRef idx="1">
            <a:schemeClr val="accent3"/>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da-DK" sz="1400" dirty="0">
                <a:latin typeface="Arial"/>
                <a:cs typeface="Arial"/>
              </a:rPr>
              <a:t>Event Handlers</a:t>
            </a:r>
          </a:p>
        </p:txBody>
      </p:sp>
      <p:cxnSp>
        <p:nvCxnSpPr>
          <p:cNvPr id="32" name="Straight Arrow Connector 29"/>
          <p:cNvCxnSpPr>
            <a:stCxn id="28" idx="3"/>
            <a:endCxn id="31" idx="1"/>
          </p:cNvCxnSpPr>
          <p:nvPr/>
        </p:nvCxnSpPr>
        <p:spPr>
          <a:xfrm>
            <a:off x="4012631" y="4647654"/>
            <a:ext cx="1084263" cy="0"/>
          </a:xfrm>
          <a:prstGeom prst="straightConnector1">
            <a:avLst/>
          </a:prstGeom>
          <a:ln w="28575" cmpd="sng">
            <a:solidFill>
              <a:schemeClr val="tx1"/>
            </a:solidFill>
            <a:tailEnd type="triangle" w="lg" len="lg"/>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75"/>
          <p:cNvSpPr txBox="1">
            <a:spLocks noChangeArrowheads="1"/>
          </p:cNvSpPr>
          <p:nvPr/>
        </p:nvSpPr>
        <p:spPr bwMode="auto">
          <a:xfrm>
            <a:off x="4160268" y="4352380"/>
            <a:ext cx="7335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r>
              <a:rPr lang="da-DK" sz="1400">
                <a:latin typeface="Arial" charset="0"/>
                <a:cs typeface="Arial" charset="0"/>
              </a:rPr>
              <a:t>Events</a:t>
            </a:r>
          </a:p>
        </p:txBody>
      </p:sp>
      <p:sp>
        <p:nvSpPr>
          <p:cNvPr id="34" name="Can 31"/>
          <p:cNvSpPr/>
          <p:nvPr/>
        </p:nvSpPr>
        <p:spPr>
          <a:xfrm>
            <a:off x="7601967" y="5255666"/>
            <a:ext cx="1193800" cy="1106488"/>
          </a:xfrm>
          <a:prstGeom prst="can">
            <a:avLst/>
          </a:prstGeom>
          <a:solidFill>
            <a:srgbClr val="AE0000"/>
          </a:solidFill>
          <a:ln>
            <a:solidFill>
              <a:srgbClr val="7A0000"/>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da-DK" sz="1400" dirty="0">
                <a:latin typeface="Arial"/>
                <a:cs typeface="Arial"/>
              </a:rPr>
              <a:t>Read store</a:t>
            </a:r>
          </a:p>
        </p:txBody>
      </p:sp>
      <p:cxnSp>
        <p:nvCxnSpPr>
          <p:cNvPr id="35" name="Elbow Connector 32"/>
          <p:cNvCxnSpPr>
            <a:stCxn id="31" idx="3"/>
            <a:endCxn id="34" idx="1"/>
          </p:cNvCxnSpPr>
          <p:nvPr/>
        </p:nvCxnSpPr>
        <p:spPr>
          <a:xfrm>
            <a:off x="6685979" y="4647655"/>
            <a:ext cx="1512888" cy="608012"/>
          </a:xfrm>
          <a:prstGeom prst="bentConnector2">
            <a:avLst/>
          </a:prstGeom>
          <a:ln w="28575" cmpd="sng">
            <a:solidFill>
              <a:srgbClr val="FFFFFF"/>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sp>
        <p:nvSpPr>
          <p:cNvPr id="37" name="Chevron 33"/>
          <p:cNvSpPr/>
          <p:nvPr/>
        </p:nvSpPr>
        <p:spPr>
          <a:xfrm rot="10800000">
            <a:off x="2157461" y="5701371"/>
            <a:ext cx="1808405" cy="660771"/>
          </a:xfrm>
          <a:prstGeom prst="chevron">
            <a:avLst/>
          </a:prstGeom>
          <a:solidFill>
            <a:srgbClr val="AE0000"/>
          </a:solidFill>
        </p:spPr>
        <p:style>
          <a:lnRef idx="3">
            <a:schemeClr val="lt1"/>
          </a:lnRef>
          <a:fillRef idx="1">
            <a:schemeClr val="accent3"/>
          </a:fillRef>
          <a:effectRef idx="1">
            <a:schemeClr val="accent3"/>
          </a:effectRef>
          <a:fontRef idx="minor">
            <a:schemeClr val="lt1"/>
          </a:fontRef>
        </p:style>
        <p:txBody>
          <a:bodyPr anchor="ctr">
            <a:scene3d>
              <a:camera prst="orthographicFront">
                <a:rot lat="0" lon="0" rev="10799999"/>
              </a:camera>
              <a:lightRig rig="threePt" dir="t"/>
            </a:scene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da-DK" sz="1400" dirty="0">
                <a:solidFill>
                  <a:schemeClr val="tx1"/>
                </a:solidFill>
                <a:latin typeface="Arial"/>
                <a:cs typeface="Arial"/>
              </a:rPr>
              <a:t>Query Facade</a:t>
            </a:r>
          </a:p>
        </p:txBody>
      </p:sp>
      <p:sp>
        <p:nvSpPr>
          <p:cNvPr id="38" name="Rounded Rectangle 34"/>
          <p:cNvSpPr/>
          <p:nvPr/>
        </p:nvSpPr>
        <p:spPr>
          <a:xfrm>
            <a:off x="5096894" y="5763666"/>
            <a:ext cx="1589087" cy="552451"/>
          </a:xfrm>
          <a:prstGeom prst="roundRect">
            <a:avLst/>
          </a:prstGeom>
          <a:solidFill>
            <a:srgbClr val="AE0000"/>
          </a:solidFill>
          <a:ln>
            <a:solidFill>
              <a:srgbClr val="7A0000"/>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da-DK" sz="1400" dirty="0">
                <a:latin typeface="Arial"/>
                <a:cs typeface="Arial"/>
              </a:rPr>
              <a:t>Query Handlers</a:t>
            </a:r>
          </a:p>
        </p:txBody>
      </p:sp>
      <p:cxnSp>
        <p:nvCxnSpPr>
          <p:cNvPr id="39" name="Straight Arrow Connector 35"/>
          <p:cNvCxnSpPr>
            <a:stCxn id="38" idx="1"/>
            <a:endCxn id="37" idx="1"/>
          </p:cNvCxnSpPr>
          <p:nvPr/>
        </p:nvCxnSpPr>
        <p:spPr>
          <a:xfrm flipH="1" flipV="1">
            <a:off x="3634804" y="6031955"/>
            <a:ext cx="1462088" cy="7937"/>
          </a:xfrm>
          <a:prstGeom prst="straightConnector1">
            <a:avLst/>
          </a:prstGeom>
          <a:ln w="28575" cmpd="sng">
            <a:solidFill>
              <a:schemeClr val="tx1"/>
            </a:solidFill>
            <a:tailEnd type="triangle" w="lg" len="lg"/>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0" name="Straight Arrow Connector 36"/>
          <p:cNvCxnSpPr>
            <a:endCxn id="38" idx="3"/>
          </p:cNvCxnSpPr>
          <p:nvPr/>
        </p:nvCxnSpPr>
        <p:spPr>
          <a:xfrm flipH="1">
            <a:off x="6685979" y="6039891"/>
            <a:ext cx="915988" cy="0"/>
          </a:xfrm>
          <a:prstGeom prst="straightConnector1">
            <a:avLst/>
          </a:prstGeom>
          <a:ln w="28575" cmpd="sng">
            <a:solidFill>
              <a:schemeClr val="tx1"/>
            </a:solidFill>
            <a:tailEnd type="triangle" w="lg" len="lg"/>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41" name="Rectangle 37"/>
          <p:cNvSpPr/>
          <p:nvPr/>
        </p:nvSpPr>
        <p:spPr>
          <a:xfrm>
            <a:off x="350269" y="5701754"/>
            <a:ext cx="1328737" cy="660400"/>
          </a:xfrm>
          <a:prstGeom prst="rect">
            <a:avLst/>
          </a:prstGeom>
          <a:solidFill>
            <a:srgbClr val="AE0000"/>
          </a:solidFill>
          <a:ln>
            <a:solidFill>
              <a:srgbClr val="7A0000"/>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da-DK" sz="1400" dirty="0">
                <a:latin typeface="Arial"/>
                <a:cs typeface="Arial"/>
              </a:rPr>
              <a:t>Query </a:t>
            </a:r>
            <a:r>
              <a:rPr lang="da-DK" sz="1400" dirty="0" err="1">
                <a:latin typeface="Arial"/>
                <a:cs typeface="Arial"/>
              </a:rPr>
              <a:t>Results</a:t>
            </a:r>
            <a:endParaRPr lang="da-DK" sz="1400" dirty="0">
              <a:latin typeface="Arial"/>
              <a:cs typeface="Arial"/>
            </a:endParaRPr>
          </a:p>
        </p:txBody>
      </p:sp>
      <p:cxnSp>
        <p:nvCxnSpPr>
          <p:cNvPr id="42" name="Straight Arrow Connector 38"/>
          <p:cNvCxnSpPr>
            <a:stCxn id="37" idx="3"/>
            <a:endCxn id="41" idx="3"/>
          </p:cNvCxnSpPr>
          <p:nvPr/>
        </p:nvCxnSpPr>
        <p:spPr>
          <a:xfrm flipH="1">
            <a:off x="1679004" y="6031954"/>
            <a:ext cx="477838" cy="0"/>
          </a:xfrm>
          <a:prstGeom prst="straightConnector1">
            <a:avLst/>
          </a:prstGeom>
          <a:ln w="28575" cmpd="sng">
            <a:solidFill>
              <a:schemeClr val="tx1"/>
            </a:solidFill>
            <a:tailEnd type="triangle" w="lg" len="lg"/>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3" name="Straight Arrow Connector 39"/>
          <p:cNvCxnSpPr>
            <a:stCxn id="5" idx="2"/>
            <a:endCxn id="41" idx="0"/>
          </p:cNvCxnSpPr>
          <p:nvPr/>
        </p:nvCxnSpPr>
        <p:spPr>
          <a:xfrm>
            <a:off x="1015429" y="4279354"/>
            <a:ext cx="0" cy="1422400"/>
          </a:xfrm>
          <a:prstGeom prst="straightConnector1">
            <a:avLst/>
          </a:prstGeom>
          <a:ln w="28575" cmpd="sng">
            <a:solidFill>
              <a:schemeClr val="tx1"/>
            </a:solidFill>
            <a:tailEnd type="triangle" w="lg" len="lg"/>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44" name="TextBox 100"/>
          <p:cNvSpPr txBox="1">
            <a:spLocks noChangeArrowheads="1"/>
          </p:cNvSpPr>
          <p:nvPr/>
        </p:nvSpPr>
        <p:spPr bwMode="auto">
          <a:xfrm>
            <a:off x="1005904" y="4850855"/>
            <a:ext cx="8133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r>
              <a:rPr lang="da-DK" sz="1400" dirty="0" err="1" smtClean="0">
                <a:latin typeface="Arial" charset="0"/>
                <a:cs typeface="Arial" charset="0"/>
              </a:rPr>
              <a:t>Queries</a:t>
            </a:r>
            <a:endParaRPr lang="da-DK" sz="1400" dirty="0">
              <a:latin typeface="Arial" charset="0"/>
              <a:cs typeface="Arial" charset="0"/>
            </a:endParaRPr>
          </a:p>
        </p:txBody>
      </p:sp>
      <p:sp>
        <p:nvSpPr>
          <p:cNvPr id="45" name="TextBox 104"/>
          <p:cNvSpPr txBox="1">
            <a:spLocks noChangeArrowheads="1"/>
          </p:cNvSpPr>
          <p:nvPr/>
        </p:nvSpPr>
        <p:spPr bwMode="auto">
          <a:xfrm>
            <a:off x="3225229" y="5092155"/>
            <a:ext cx="2986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r>
              <a:rPr lang="da-DK" dirty="0">
                <a:latin typeface="Arial" charset="0"/>
                <a:cs typeface="Arial" charset="0"/>
              </a:rPr>
              <a:t>Query </a:t>
            </a:r>
            <a:r>
              <a:rPr lang="da-DK" dirty="0" smtClean="0">
                <a:latin typeface="Arial" charset="0"/>
                <a:cs typeface="Arial" charset="0"/>
              </a:rPr>
              <a:t>Services</a:t>
            </a:r>
            <a:endParaRPr lang="da-DK" dirty="0">
              <a:latin typeface="Arial" charset="0"/>
              <a:cs typeface="Arial" charset="0"/>
            </a:endParaRPr>
          </a:p>
        </p:txBody>
      </p:sp>
      <p:cxnSp>
        <p:nvCxnSpPr>
          <p:cNvPr id="46" name="Straight Arrow Connector 42"/>
          <p:cNvCxnSpPr/>
          <p:nvPr/>
        </p:nvCxnSpPr>
        <p:spPr>
          <a:xfrm flipH="1">
            <a:off x="1288480" y="4012654"/>
            <a:ext cx="684213" cy="0"/>
          </a:xfrm>
          <a:prstGeom prst="straightConnector1">
            <a:avLst/>
          </a:prstGeom>
          <a:ln w="28575" cmpd="sng">
            <a:solidFill>
              <a:schemeClr val="tx1"/>
            </a:solidFill>
            <a:tailEnd type="triangle" w="lg" len="lg"/>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7" name="Elbow Connector 45"/>
          <p:cNvCxnSpPr/>
          <p:nvPr/>
        </p:nvCxnSpPr>
        <p:spPr>
          <a:xfrm flipV="1">
            <a:off x="3639567" y="2296566"/>
            <a:ext cx="3751262" cy="1166813"/>
          </a:xfrm>
          <a:prstGeom prst="curvedConnector3">
            <a:avLst>
              <a:gd name="adj1" fmla="val 59209"/>
            </a:avLst>
          </a:prstGeom>
          <a:ln w="28575" cmpd="sng">
            <a:solidFill>
              <a:srgbClr val="FFFFFF"/>
            </a:solidFill>
            <a:headEnd type="triangle" w="lg" len="lg"/>
            <a:tailEnd type="none" w="lg" len="lg"/>
          </a:ln>
        </p:spPr>
        <p:style>
          <a:lnRef idx="2">
            <a:schemeClr val="accent1"/>
          </a:lnRef>
          <a:fillRef idx="0">
            <a:schemeClr val="accent1"/>
          </a:fillRef>
          <a:effectRef idx="1">
            <a:schemeClr val="accent1"/>
          </a:effectRef>
          <a:fontRef idx="minor">
            <a:schemeClr val="tx1"/>
          </a:fontRef>
        </p:style>
      </p:cxnSp>
      <p:pic>
        <p:nvPicPr>
          <p:cNvPr id="48" name="Picture 44"/>
          <p:cNvPicPr>
            <a:picLocks noChangeAspect="1"/>
          </p:cNvPicPr>
          <p:nvPr/>
        </p:nvPicPr>
        <p:blipFill>
          <a:blip r:embed="rId4">
            <a:duotone>
              <a:prstClr val="black"/>
              <a:schemeClr val="accent2">
                <a:tint val="45000"/>
                <a:satMod val="400000"/>
              </a:schemeClr>
            </a:duotone>
          </a:blip>
          <a:stretch>
            <a:fillRect/>
          </a:stretch>
        </p:blipFill>
        <p:spPr>
          <a:xfrm>
            <a:off x="1634456" y="2726753"/>
            <a:ext cx="399568" cy="399568"/>
          </a:xfrm>
          <a:prstGeom prst="rect">
            <a:avLst/>
          </a:prstGeom>
          <a:effectLst>
            <a:outerShdw blurRad="50800" dist="38100" dir="2700000" algn="tl" rotWithShape="0">
              <a:prstClr val="black">
                <a:alpha val="40000"/>
              </a:prstClr>
            </a:outerShdw>
          </a:effectLst>
        </p:spPr>
      </p:pic>
      <p:pic>
        <p:nvPicPr>
          <p:cNvPr id="49" name="Picture 45"/>
          <p:cNvPicPr>
            <a:picLocks noChangeAspect="1"/>
          </p:cNvPicPr>
          <p:nvPr/>
        </p:nvPicPr>
        <p:blipFill>
          <a:blip r:embed="rId4">
            <a:duotone>
              <a:prstClr val="black"/>
              <a:schemeClr val="accent3">
                <a:tint val="45000"/>
                <a:satMod val="400000"/>
              </a:schemeClr>
            </a:duotone>
          </a:blip>
          <a:stretch>
            <a:fillRect/>
          </a:stretch>
        </p:blipFill>
        <p:spPr>
          <a:xfrm rot="21003778">
            <a:off x="4349419" y="3362461"/>
            <a:ext cx="399568" cy="399568"/>
          </a:xfrm>
          <a:prstGeom prst="rect">
            <a:avLst/>
          </a:prstGeom>
          <a:effectLst>
            <a:outerShdw blurRad="50800" dist="38100" dir="2700000" algn="tl" rotWithShape="0">
              <a:prstClr val="black">
                <a:alpha val="40000"/>
              </a:prstClr>
            </a:outerShdw>
          </a:effectLst>
        </p:spPr>
      </p:pic>
      <p:sp>
        <p:nvSpPr>
          <p:cNvPr id="50" name="TextBox 75"/>
          <p:cNvSpPr txBox="1">
            <a:spLocks noChangeArrowheads="1"/>
          </p:cNvSpPr>
          <p:nvPr/>
        </p:nvSpPr>
        <p:spPr bwMode="auto">
          <a:xfrm>
            <a:off x="1277368" y="3657056"/>
            <a:ext cx="7335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r>
              <a:rPr lang="da-DK" sz="1400">
                <a:latin typeface="Arial" charset="0"/>
                <a:cs typeface="Arial" charset="0"/>
              </a:rPr>
              <a:t>Events</a:t>
            </a:r>
          </a:p>
        </p:txBody>
      </p:sp>
      <p:pic>
        <p:nvPicPr>
          <p:cNvPr id="51" name="Picture 47"/>
          <p:cNvPicPr>
            <a:picLocks noChangeAspect="1"/>
          </p:cNvPicPr>
          <p:nvPr/>
        </p:nvPicPr>
        <p:blipFill>
          <a:blip r:embed="rId4">
            <a:duotone>
              <a:prstClr val="black"/>
              <a:schemeClr val="accent2">
                <a:tint val="45000"/>
                <a:satMod val="400000"/>
              </a:schemeClr>
            </a:duotone>
          </a:blip>
          <a:stretch>
            <a:fillRect/>
          </a:stretch>
        </p:blipFill>
        <p:spPr>
          <a:xfrm>
            <a:off x="4001681" y="1710001"/>
            <a:ext cx="399568" cy="399568"/>
          </a:xfrm>
          <a:prstGeom prst="rect">
            <a:avLst/>
          </a:prstGeom>
          <a:effectLst>
            <a:outerShdw blurRad="50800" dist="38100" dir="2700000" algn="tl" rotWithShape="0">
              <a:prstClr val="black">
                <a:alpha val="40000"/>
              </a:prstClr>
            </a:outerShdw>
          </a:effectLst>
        </p:spPr>
      </p:pic>
      <p:pic>
        <p:nvPicPr>
          <p:cNvPr id="52" name="Picture 48"/>
          <p:cNvPicPr>
            <a:picLocks noChangeAspect="1"/>
          </p:cNvPicPr>
          <p:nvPr/>
        </p:nvPicPr>
        <p:blipFill>
          <a:blip r:embed="rId4">
            <a:duotone>
              <a:prstClr val="black"/>
              <a:schemeClr val="accent3">
                <a:tint val="45000"/>
                <a:satMod val="400000"/>
              </a:schemeClr>
            </a:duotone>
          </a:blip>
          <a:stretch>
            <a:fillRect/>
          </a:stretch>
        </p:blipFill>
        <p:spPr>
          <a:xfrm>
            <a:off x="1438546" y="4012654"/>
            <a:ext cx="399568" cy="399568"/>
          </a:xfrm>
          <a:prstGeom prst="rect">
            <a:avLst/>
          </a:prstGeom>
          <a:effectLst>
            <a:outerShdw blurRad="50800" dist="38100" dir="2700000" algn="tl" rotWithShape="0">
              <a:prstClr val="black">
                <a:alpha val="40000"/>
              </a:prstClr>
            </a:outerShdw>
          </a:effectLst>
        </p:spPr>
      </p:pic>
      <p:pic>
        <p:nvPicPr>
          <p:cNvPr id="53" name="Picture 49"/>
          <p:cNvPicPr>
            <a:picLocks noChangeAspect="1"/>
          </p:cNvPicPr>
          <p:nvPr/>
        </p:nvPicPr>
        <p:blipFill>
          <a:blip r:embed="rId4">
            <a:duotone>
              <a:prstClr val="black"/>
              <a:schemeClr val="accent3">
                <a:tint val="45000"/>
                <a:satMod val="400000"/>
              </a:schemeClr>
            </a:duotone>
          </a:blip>
          <a:stretch>
            <a:fillRect/>
          </a:stretch>
        </p:blipFill>
        <p:spPr>
          <a:xfrm>
            <a:off x="4349420" y="4614807"/>
            <a:ext cx="399568" cy="399568"/>
          </a:xfrm>
          <a:prstGeom prst="rect">
            <a:avLst/>
          </a:prstGeom>
          <a:effectLst>
            <a:outerShdw blurRad="50800" dist="38100" dir="2700000" algn="tl" rotWithShape="0">
              <a:prstClr val="black">
                <a:alpha val="40000"/>
              </a:prstClr>
            </a:outerShdw>
          </a:effectLst>
        </p:spPr>
      </p:pic>
      <p:sp>
        <p:nvSpPr>
          <p:cNvPr id="54" name="Cloud 50"/>
          <p:cNvSpPr/>
          <p:nvPr/>
        </p:nvSpPr>
        <p:spPr>
          <a:xfrm>
            <a:off x="7140004" y="1659979"/>
            <a:ext cx="1727200" cy="831851"/>
          </a:xfrm>
          <a:prstGeom prst="cloud">
            <a:avLst/>
          </a:prstGeom>
          <a:ln w="25400"/>
        </p:spPr>
        <p:style>
          <a:lnRef idx="3">
            <a:schemeClr val="lt1"/>
          </a:lnRef>
          <a:fillRef idx="1">
            <a:schemeClr val="dk1"/>
          </a:fillRef>
          <a:effectRef idx="1">
            <a:schemeClr val="dk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da-DK" sz="1400" dirty="0" smtClean="0">
                <a:latin typeface="Arial"/>
                <a:cs typeface="Arial"/>
              </a:rPr>
              <a:t>Domain</a:t>
            </a:r>
            <a:endParaRPr lang="da-DK" sz="1400" dirty="0">
              <a:latin typeface="Arial"/>
              <a:cs typeface="Arial"/>
            </a:endParaRPr>
          </a:p>
        </p:txBody>
      </p:sp>
    </p:spTree>
    <p:extLst>
      <p:ext uri="{BB962C8B-B14F-4D97-AF65-F5344CB8AC3E}">
        <p14:creationId xmlns:p14="http://schemas.microsoft.com/office/powerpoint/2010/main" val="111431425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7056785"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事件源</a:t>
            </a:r>
            <a:endParaRPr lang="zh-CN" altLang="en-US" dirty="0"/>
          </a:p>
        </p:txBody>
      </p:sp>
      <p:sp>
        <p:nvSpPr>
          <p:cNvPr id="7" name="内容占位符 2"/>
          <p:cNvSpPr txBox="1">
            <a:spLocks/>
          </p:cNvSpPr>
          <p:nvPr/>
        </p:nvSpPr>
        <p:spPr>
          <a:xfrm>
            <a:off x="179512" y="1052736"/>
            <a:ext cx="8712968" cy="5688632"/>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dirty="0" smtClean="0"/>
              <a:t>事件源</a:t>
            </a:r>
            <a:r>
              <a:rPr lang="en-US" altLang="zh-CN" sz="2000" dirty="0" smtClean="0"/>
              <a:t>(Event Sourcing):</a:t>
            </a:r>
          </a:p>
        </p:txBody>
      </p:sp>
      <p:grpSp>
        <p:nvGrpSpPr>
          <p:cNvPr id="5" name="Group 6"/>
          <p:cNvGrpSpPr/>
          <p:nvPr/>
        </p:nvGrpSpPr>
        <p:grpSpPr>
          <a:xfrm>
            <a:off x="525426" y="2628227"/>
            <a:ext cx="8093147" cy="2600973"/>
            <a:chOff x="457200" y="2627694"/>
            <a:chExt cx="8093147" cy="2600973"/>
          </a:xfrm>
        </p:grpSpPr>
        <p:sp>
          <p:nvSpPr>
            <p:cNvPr id="34" name="Rounded Rectangle 4"/>
            <p:cNvSpPr/>
            <p:nvPr/>
          </p:nvSpPr>
          <p:spPr>
            <a:xfrm>
              <a:off x="457200" y="2627694"/>
              <a:ext cx="8093147" cy="260097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a-DK"/>
            </a:p>
          </p:txBody>
        </p:sp>
        <p:pic>
          <p:nvPicPr>
            <p:cNvPr id="35" name="Picture 5"/>
            <p:cNvPicPr>
              <a:picLocks noChangeAspect="1"/>
            </p:cNvPicPr>
            <p:nvPr/>
          </p:nvPicPr>
          <p:blipFill>
            <a:blip r:embed="rId3"/>
            <a:stretch>
              <a:fillRect/>
            </a:stretch>
          </p:blipFill>
          <p:spPr>
            <a:xfrm>
              <a:off x="2259317" y="2736212"/>
              <a:ext cx="4499197" cy="2315422"/>
            </a:xfrm>
            <a:prstGeom prst="rect">
              <a:avLst/>
            </a:prstGeom>
          </p:spPr>
        </p:pic>
      </p:grpSp>
      <p:sp>
        <p:nvSpPr>
          <p:cNvPr id="6" name="TextBox 7"/>
          <p:cNvSpPr txBox="1"/>
          <p:nvPr/>
        </p:nvSpPr>
        <p:spPr>
          <a:xfrm>
            <a:off x="1163154" y="1492614"/>
            <a:ext cx="6388663" cy="95410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da-DK" sz="2800" dirty="0" err="1" smtClean="0">
                <a:solidFill>
                  <a:srgbClr val="F79646"/>
                </a:solidFill>
              </a:rPr>
              <a:t>Aggregates</a:t>
            </a:r>
            <a:r>
              <a:rPr lang="da-DK" sz="2800" dirty="0" smtClean="0">
                <a:solidFill>
                  <a:srgbClr val="F79646"/>
                </a:solidFill>
              </a:rPr>
              <a:t> </a:t>
            </a:r>
            <a:r>
              <a:rPr lang="da-DK" sz="2800" dirty="0" err="1" smtClean="0">
                <a:solidFill>
                  <a:srgbClr val="F79646"/>
                </a:solidFill>
              </a:rPr>
              <a:t>track</a:t>
            </a:r>
            <a:r>
              <a:rPr lang="da-DK" sz="2800" dirty="0" smtClean="0">
                <a:solidFill>
                  <a:srgbClr val="F79646"/>
                </a:solidFill>
              </a:rPr>
              <a:t> </a:t>
            </a:r>
            <a:r>
              <a:rPr lang="da-DK" sz="2800" dirty="0" err="1" smtClean="0"/>
              <a:t>their</a:t>
            </a:r>
            <a:r>
              <a:rPr lang="da-DK" sz="2800" dirty="0" smtClean="0"/>
              <a:t> </a:t>
            </a:r>
            <a:r>
              <a:rPr lang="da-DK" sz="2800" dirty="0" err="1" smtClean="0"/>
              <a:t>own</a:t>
            </a:r>
            <a:r>
              <a:rPr lang="da-DK" sz="2800" dirty="0" smtClean="0"/>
              <a:t> </a:t>
            </a:r>
            <a:r>
              <a:rPr lang="da-DK" sz="2800" dirty="0" smtClean="0">
                <a:solidFill>
                  <a:srgbClr val="F79646"/>
                </a:solidFill>
              </a:rPr>
              <a:t>Domain Events</a:t>
            </a:r>
            <a:r>
              <a:rPr lang="da-DK" sz="2800" dirty="0" smtClean="0"/>
              <a:t> </a:t>
            </a:r>
          </a:p>
          <a:p>
            <a:pPr algn="ctr"/>
            <a:r>
              <a:rPr lang="da-DK" sz="2800" dirty="0" smtClean="0"/>
              <a:t>and </a:t>
            </a:r>
            <a:r>
              <a:rPr lang="da-DK" sz="2800" dirty="0" err="1" smtClean="0">
                <a:solidFill>
                  <a:srgbClr val="F79646"/>
                </a:solidFill>
              </a:rPr>
              <a:t>derive</a:t>
            </a:r>
            <a:r>
              <a:rPr lang="da-DK" sz="2800" dirty="0" smtClean="0">
                <a:solidFill>
                  <a:srgbClr val="F79646"/>
                </a:solidFill>
              </a:rPr>
              <a:t> </a:t>
            </a:r>
            <a:r>
              <a:rPr lang="da-DK" sz="2800" dirty="0" err="1" smtClean="0">
                <a:solidFill>
                  <a:srgbClr val="F79646"/>
                </a:solidFill>
              </a:rPr>
              <a:t>state</a:t>
            </a:r>
            <a:r>
              <a:rPr lang="da-DK" sz="2800" dirty="0" smtClean="0">
                <a:solidFill>
                  <a:srgbClr val="F79646"/>
                </a:solidFill>
              </a:rPr>
              <a:t> </a:t>
            </a:r>
            <a:r>
              <a:rPr lang="da-DK" sz="2800" dirty="0" smtClean="0"/>
              <a:t>from </a:t>
            </a:r>
            <a:r>
              <a:rPr lang="da-DK" sz="2800" dirty="0" err="1" smtClean="0"/>
              <a:t>them</a:t>
            </a:r>
            <a:endParaRPr lang="da-DK" sz="2800" dirty="0"/>
          </a:p>
        </p:txBody>
      </p:sp>
      <p:grpSp>
        <p:nvGrpSpPr>
          <p:cNvPr id="8" name="Group 33"/>
          <p:cNvGrpSpPr/>
          <p:nvPr/>
        </p:nvGrpSpPr>
        <p:grpSpPr>
          <a:xfrm>
            <a:off x="555330" y="3645024"/>
            <a:ext cx="8043132" cy="4895571"/>
            <a:chOff x="487104" y="3479564"/>
            <a:chExt cx="8043132" cy="4895571"/>
          </a:xfrm>
        </p:grpSpPr>
        <p:graphicFrame>
          <p:nvGraphicFramePr>
            <p:cNvPr id="9" name="Diagram 8"/>
            <p:cNvGraphicFramePr/>
            <p:nvPr/>
          </p:nvGraphicFramePr>
          <p:xfrm>
            <a:off x="487104" y="3479564"/>
            <a:ext cx="8043132" cy="4895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0" name="Group 12"/>
            <p:cNvGrpSpPr/>
            <p:nvPr/>
          </p:nvGrpSpPr>
          <p:grpSpPr>
            <a:xfrm>
              <a:off x="695856" y="5184548"/>
              <a:ext cx="720001" cy="600224"/>
              <a:chOff x="695856" y="5184548"/>
              <a:chExt cx="720001" cy="600224"/>
            </a:xfrm>
          </p:grpSpPr>
          <p:sp>
            <p:nvSpPr>
              <p:cNvPr id="31" name="Folded Corner 9"/>
              <p:cNvSpPr/>
              <p:nvPr/>
            </p:nvSpPr>
            <p:spPr>
              <a:xfrm>
                <a:off x="695858" y="5184548"/>
                <a:ext cx="719999" cy="600224"/>
              </a:xfrm>
              <a:prstGeom prst="foldedCorner">
                <a:avLst/>
              </a:prstGeom>
              <a:ln w="6350"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da-DK"/>
              </a:p>
            </p:txBody>
          </p:sp>
          <p:sp>
            <p:nvSpPr>
              <p:cNvPr id="32" name="Rectangle 10"/>
              <p:cNvSpPr/>
              <p:nvPr/>
            </p:nvSpPr>
            <p:spPr>
              <a:xfrm>
                <a:off x="695856" y="5193247"/>
                <a:ext cx="719999" cy="23487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da-DK" sz="1200" dirty="0" err="1" smtClean="0"/>
                  <a:t>October</a:t>
                </a:r>
                <a:endParaRPr lang="da-DK" sz="1200" dirty="0"/>
              </a:p>
            </p:txBody>
          </p:sp>
          <p:sp>
            <p:nvSpPr>
              <p:cNvPr id="33" name="TextBox 11"/>
              <p:cNvSpPr txBox="1"/>
              <p:nvPr/>
            </p:nvSpPr>
            <p:spPr>
              <a:xfrm>
                <a:off x="912265" y="5380644"/>
                <a:ext cx="26095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a-DK" dirty="0" smtClean="0"/>
                  <a:t>5</a:t>
                </a:r>
                <a:endParaRPr lang="da-DK" dirty="0"/>
              </a:p>
            </p:txBody>
          </p:sp>
        </p:grpSp>
        <p:grpSp>
          <p:nvGrpSpPr>
            <p:cNvPr id="11" name="Group 13"/>
            <p:cNvGrpSpPr/>
            <p:nvPr/>
          </p:nvGrpSpPr>
          <p:grpSpPr>
            <a:xfrm>
              <a:off x="2126892" y="5193247"/>
              <a:ext cx="720001" cy="600224"/>
              <a:chOff x="695856" y="5184548"/>
              <a:chExt cx="720001" cy="600224"/>
            </a:xfrm>
          </p:grpSpPr>
          <p:sp>
            <p:nvSpPr>
              <p:cNvPr id="28" name="Folded Corner 14"/>
              <p:cNvSpPr/>
              <p:nvPr/>
            </p:nvSpPr>
            <p:spPr>
              <a:xfrm>
                <a:off x="695858" y="5184548"/>
                <a:ext cx="719999" cy="600224"/>
              </a:xfrm>
              <a:prstGeom prst="foldedCorner">
                <a:avLst/>
              </a:prstGeom>
              <a:ln w="6350"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da-DK"/>
              </a:p>
            </p:txBody>
          </p:sp>
          <p:sp>
            <p:nvSpPr>
              <p:cNvPr id="29" name="Rectangle 15"/>
              <p:cNvSpPr/>
              <p:nvPr/>
            </p:nvSpPr>
            <p:spPr>
              <a:xfrm>
                <a:off x="695856" y="5193247"/>
                <a:ext cx="719999" cy="23487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da-DK" sz="1200" dirty="0" err="1" smtClean="0"/>
                  <a:t>October</a:t>
                </a:r>
                <a:endParaRPr lang="da-DK" sz="1200" dirty="0"/>
              </a:p>
            </p:txBody>
          </p:sp>
          <p:sp>
            <p:nvSpPr>
              <p:cNvPr id="30" name="TextBox 16"/>
              <p:cNvSpPr txBox="1"/>
              <p:nvPr/>
            </p:nvSpPr>
            <p:spPr>
              <a:xfrm>
                <a:off x="912265" y="5380644"/>
                <a:ext cx="26095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a-DK" dirty="0" smtClean="0"/>
                  <a:t>6</a:t>
                </a:r>
                <a:endParaRPr lang="da-DK" dirty="0"/>
              </a:p>
            </p:txBody>
          </p:sp>
        </p:grpSp>
        <p:grpSp>
          <p:nvGrpSpPr>
            <p:cNvPr id="12" name="Group 17"/>
            <p:cNvGrpSpPr/>
            <p:nvPr/>
          </p:nvGrpSpPr>
          <p:grpSpPr>
            <a:xfrm>
              <a:off x="3492513" y="5184548"/>
              <a:ext cx="720001" cy="600224"/>
              <a:chOff x="695856" y="5184548"/>
              <a:chExt cx="720001" cy="600224"/>
            </a:xfrm>
          </p:grpSpPr>
          <p:sp>
            <p:nvSpPr>
              <p:cNvPr id="25" name="Folded Corner 18"/>
              <p:cNvSpPr/>
              <p:nvPr/>
            </p:nvSpPr>
            <p:spPr>
              <a:xfrm>
                <a:off x="695858" y="5184548"/>
                <a:ext cx="719999" cy="600224"/>
              </a:xfrm>
              <a:prstGeom prst="foldedCorner">
                <a:avLst/>
              </a:prstGeom>
              <a:ln w="6350"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da-DK"/>
              </a:p>
            </p:txBody>
          </p:sp>
          <p:sp>
            <p:nvSpPr>
              <p:cNvPr id="26" name="Rectangle 19"/>
              <p:cNvSpPr/>
              <p:nvPr/>
            </p:nvSpPr>
            <p:spPr>
              <a:xfrm>
                <a:off x="695856" y="5193247"/>
                <a:ext cx="719999" cy="23487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da-DK" sz="1200" dirty="0" err="1" smtClean="0"/>
                  <a:t>October</a:t>
                </a:r>
                <a:endParaRPr lang="da-DK" sz="1200" dirty="0"/>
              </a:p>
            </p:txBody>
          </p:sp>
          <p:sp>
            <p:nvSpPr>
              <p:cNvPr id="27" name="TextBox 20"/>
              <p:cNvSpPr txBox="1"/>
              <p:nvPr/>
            </p:nvSpPr>
            <p:spPr>
              <a:xfrm>
                <a:off x="912265" y="5380644"/>
                <a:ext cx="26095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a-DK" dirty="0" smtClean="0"/>
                  <a:t>6</a:t>
                </a:r>
                <a:endParaRPr lang="da-DK" dirty="0"/>
              </a:p>
            </p:txBody>
          </p:sp>
        </p:grpSp>
        <p:grpSp>
          <p:nvGrpSpPr>
            <p:cNvPr id="13" name="Group 21"/>
            <p:cNvGrpSpPr/>
            <p:nvPr/>
          </p:nvGrpSpPr>
          <p:grpSpPr>
            <a:xfrm>
              <a:off x="4771152" y="5184548"/>
              <a:ext cx="720001" cy="600224"/>
              <a:chOff x="695856" y="5184548"/>
              <a:chExt cx="720001" cy="600224"/>
            </a:xfrm>
          </p:grpSpPr>
          <p:sp>
            <p:nvSpPr>
              <p:cNvPr id="22" name="Folded Corner 22"/>
              <p:cNvSpPr/>
              <p:nvPr/>
            </p:nvSpPr>
            <p:spPr>
              <a:xfrm>
                <a:off x="695858" y="5184548"/>
                <a:ext cx="719999" cy="600224"/>
              </a:xfrm>
              <a:prstGeom prst="foldedCorner">
                <a:avLst/>
              </a:prstGeom>
              <a:ln w="6350"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da-DK"/>
              </a:p>
            </p:txBody>
          </p:sp>
          <p:sp>
            <p:nvSpPr>
              <p:cNvPr id="23" name="Rectangle 23"/>
              <p:cNvSpPr/>
              <p:nvPr/>
            </p:nvSpPr>
            <p:spPr>
              <a:xfrm>
                <a:off x="695856" y="5193247"/>
                <a:ext cx="719999" cy="23487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da-DK" sz="1200" dirty="0" err="1" smtClean="0"/>
                  <a:t>October</a:t>
                </a:r>
                <a:endParaRPr lang="da-DK" sz="1200" dirty="0"/>
              </a:p>
            </p:txBody>
          </p:sp>
          <p:sp>
            <p:nvSpPr>
              <p:cNvPr id="24" name="TextBox 24"/>
              <p:cNvSpPr txBox="1"/>
              <p:nvPr/>
            </p:nvSpPr>
            <p:spPr>
              <a:xfrm>
                <a:off x="912265" y="5380644"/>
                <a:ext cx="26095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a-DK" dirty="0" smtClean="0"/>
                  <a:t>7</a:t>
                </a:r>
                <a:endParaRPr lang="da-DK" dirty="0"/>
              </a:p>
            </p:txBody>
          </p:sp>
        </p:grpSp>
        <p:grpSp>
          <p:nvGrpSpPr>
            <p:cNvPr id="14" name="Group 25"/>
            <p:cNvGrpSpPr/>
            <p:nvPr/>
          </p:nvGrpSpPr>
          <p:grpSpPr>
            <a:xfrm>
              <a:off x="6038513" y="5193247"/>
              <a:ext cx="720001" cy="600224"/>
              <a:chOff x="695856" y="5184548"/>
              <a:chExt cx="720001" cy="600224"/>
            </a:xfrm>
          </p:grpSpPr>
          <p:sp>
            <p:nvSpPr>
              <p:cNvPr id="19" name="Folded Corner 26"/>
              <p:cNvSpPr/>
              <p:nvPr/>
            </p:nvSpPr>
            <p:spPr>
              <a:xfrm>
                <a:off x="695858" y="5184548"/>
                <a:ext cx="719999" cy="600224"/>
              </a:xfrm>
              <a:prstGeom prst="foldedCorner">
                <a:avLst/>
              </a:prstGeom>
              <a:ln w="6350"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da-DK"/>
              </a:p>
            </p:txBody>
          </p:sp>
          <p:sp>
            <p:nvSpPr>
              <p:cNvPr id="20" name="Rectangle 27"/>
              <p:cNvSpPr/>
              <p:nvPr/>
            </p:nvSpPr>
            <p:spPr>
              <a:xfrm>
                <a:off x="695856" y="5193247"/>
                <a:ext cx="719999" cy="23487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da-DK" sz="1200" dirty="0" err="1" smtClean="0"/>
                  <a:t>October</a:t>
                </a:r>
                <a:endParaRPr lang="da-DK" sz="1200" dirty="0"/>
              </a:p>
            </p:txBody>
          </p:sp>
          <p:sp>
            <p:nvSpPr>
              <p:cNvPr id="21" name="TextBox 28"/>
              <p:cNvSpPr txBox="1"/>
              <p:nvPr/>
            </p:nvSpPr>
            <p:spPr>
              <a:xfrm>
                <a:off x="912265" y="5380644"/>
                <a:ext cx="26095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a-DK" dirty="0" smtClean="0"/>
                  <a:t>7</a:t>
                </a:r>
                <a:endParaRPr lang="da-DK" dirty="0"/>
              </a:p>
            </p:txBody>
          </p:sp>
        </p:grpSp>
        <p:grpSp>
          <p:nvGrpSpPr>
            <p:cNvPr id="15" name="Group 29"/>
            <p:cNvGrpSpPr/>
            <p:nvPr/>
          </p:nvGrpSpPr>
          <p:grpSpPr>
            <a:xfrm>
              <a:off x="7354522" y="5184548"/>
              <a:ext cx="720001" cy="600224"/>
              <a:chOff x="695856" y="5184548"/>
              <a:chExt cx="720001" cy="600224"/>
            </a:xfrm>
          </p:grpSpPr>
          <p:sp>
            <p:nvSpPr>
              <p:cNvPr id="16" name="Folded Corner 30"/>
              <p:cNvSpPr/>
              <p:nvPr/>
            </p:nvSpPr>
            <p:spPr>
              <a:xfrm>
                <a:off x="695858" y="5184548"/>
                <a:ext cx="719999" cy="600224"/>
              </a:xfrm>
              <a:prstGeom prst="foldedCorner">
                <a:avLst/>
              </a:prstGeom>
              <a:ln w="6350"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da-DK"/>
              </a:p>
            </p:txBody>
          </p:sp>
          <p:sp>
            <p:nvSpPr>
              <p:cNvPr id="17" name="Rectangle 31"/>
              <p:cNvSpPr/>
              <p:nvPr/>
            </p:nvSpPr>
            <p:spPr>
              <a:xfrm>
                <a:off x="695856" y="5193247"/>
                <a:ext cx="719999" cy="23487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da-DK" sz="1200" dirty="0" err="1" smtClean="0"/>
                  <a:t>October</a:t>
                </a:r>
                <a:endParaRPr lang="da-DK" sz="1200" dirty="0"/>
              </a:p>
            </p:txBody>
          </p:sp>
          <p:sp>
            <p:nvSpPr>
              <p:cNvPr id="18" name="TextBox 32"/>
              <p:cNvSpPr txBox="1"/>
              <p:nvPr/>
            </p:nvSpPr>
            <p:spPr>
              <a:xfrm>
                <a:off x="912265" y="5380644"/>
                <a:ext cx="26095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a-DK" dirty="0"/>
                  <a:t>9</a:t>
                </a:r>
              </a:p>
            </p:txBody>
          </p:sp>
        </p:grpSp>
      </p:grpSp>
    </p:spTree>
    <p:extLst>
      <p:ext uri="{BB962C8B-B14F-4D97-AF65-F5344CB8AC3E}">
        <p14:creationId xmlns:p14="http://schemas.microsoft.com/office/powerpoint/2010/main" val="31533577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7056785"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事件源实现</a:t>
            </a:r>
            <a:r>
              <a:rPr lang="en-US" altLang="zh-CN" dirty="0" smtClean="0"/>
              <a:t>CQRS(</a:t>
            </a:r>
            <a:r>
              <a:rPr lang="zh-CN" altLang="en-US" dirty="0" smtClean="0"/>
              <a:t>一</a:t>
            </a:r>
            <a:r>
              <a:rPr lang="en-US" altLang="zh-CN" dirty="0" smtClean="0"/>
              <a:t>)</a:t>
            </a:r>
            <a:endParaRPr lang="zh-CN" altLang="en-US" dirty="0"/>
          </a:p>
        </p:txBody>
      </p:sp>
      <p:sp>
        <p:nvSpPr>
          <p:cNvPr id="7" name="内容占位符 2"/>
          <p:cNvSpPr txBox="1">
            <a:spLocks/>
          </p:cNvSpPr>
          <p:nvPr/>
        </p:nvSpPr>
        <p:spPr>
          <a:xfrm>
            <a:off x="179512" y="1052736"/>
            <a:ext cx="8712968" cy="5688632"/>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2000" dirty="0" smtClean="0"/>
              <a:t>FULL CQRS with Event Sourcing:</a:t>
            </a:r>
          </a:p>
        </p:txBody>
      </p:sp>
      <p:sp>
        <p:nvSpPr>
          <p:cNvPr id="37" name="Rectangle 3"/>
          <p:cNvSpPr/>
          <p:nvPr/>
        </p:nvSpPr>
        <p:spPr>
          <a:xfrm>
            <a:off x="613360" y="2294488"/>
            <a:ext cx="1236011" cy="9128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da-DK" dirty="0" smtClean="0"/>
              <a:t>UI</a:t>
            </a:r>
          </a:p>
        </p:txBody>
      </p:sp>
      <p:sp>
        <p:nvSpPr>
          <p:cNvPr id="38" name="Rectangle 5"/>
          <p:cNvSpPr/>
          <p:nvPr/>
        </p:nvSpPr>
        <p:spPr>
          <a:xfrm>
            <a:off x="3292171" y="2294488"/>
            <a:ext cx="1230223" cy="9128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da-DK" dirty="0" smtClean="0"/>
              <a:t>Domain</a:t>
            </a:r>
            <a:endParaRPr lang="da-DK" dirty="0"/>
          </a:p>
        </p:txBody>
      </p:sp>
      <p:sp>
        <p:nvSpPr>
          <p:cNvPr id="39" name="Can 6"/>
          <p:cNvSpPr/>
          <p:nvPr/>
        </p:nvSpPr>
        <p:spPr>
          <a:xfrm>
            <a:off x="6505296" y="2294488"/>
            <a:ext cx="2099152" cy="337359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da-DK" dirty="0" smtClean="0"/>
              <a:t>Event</a:t>
            </a:r>
          </a:p>
          <a:p>
            <a:pPr algn="ctr"/>
            <a:r>
              <a:rPr lang="da-DK" dirty="0" smtClean="0"/>
              <a:t>Store</a:t>
            </a:r>
            <a:endParaRPr lang="da-DK" dirty="0"/>
          </a:p>
        </p:txBody>
      </p:sp>
      <p:cxnSp>
        <p:nvCxnSpPr>
          <p:cNvPr id="40" name="Straight Arrow Connector 7"/>
          <p:cNvCxnSpPr>
            <a:stCxn id="37" idx="3"/>
            <a:endCxn id="38" idx="1"/>
          </p:cNvCxnSpPr>
          <p:nvPr/>
        </p:nvCxnSpPr>
        <p:spPr>
          <a:xfrm flipV="1">
            <a:off x="1849369" y="2750917"/>
            <a:ext cx="1442800" cy="1"/>
          </a:xfrm>
          <a:prstGeom prst="straightConnector1">
            <a:avLst/>
          </a:prstGeom>
          <a:ln>
            <a:headEnd type="none"/>
            <a:tailEnd type="arrow"/>
          </a:ln>
        </p:spPr>
        <p:style>
          <a:lnRef idx="3">
            <a:schemeClr val="accent6"/>
          </a:lnRef>
          <a:fillRef idx="0">
            <a:schemeClr val="accent6"/>
          </a:fillRef>
          <a:effectRef idx="2">
            <a:schemeClr val="accent6"/>
          </a:effectRef>
          <a:fontRef idx="minor">
            <a:schemeClr val="tx1"/>
          </a:fontRef>
        </p:style>
      </p:cxnSp>
      <p:cxnSp>
        <p:nvCxnSpPr>
          <p:cNvPr id="41" name="Straight Arrow Connector 9"/>
          <p:cNvCxnSpPr>
            <a:stCxn id="38" idx="3"/>
          </p:cNvCxnSpPr>
          <p:nvPr/>
        </p:nvCxnSpPr>
        <p:spPr>
          <a:xfrm>
            <a:off x="4522392" y="2750917"/>
            <a:ext cx="1982904" cy="1"/>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sp>
        <p:nvSpPr>
          <p:cNvPr id="42" name="TextBox 15"/>
          <p:cNvSpPr txBox="1"/>
          <p:nvPr/>
        </p:nvSpPr>
        <p:spPr>
          <a:xfrm>
            <a:off x="514586" y="1787521"/>
            <a:ext cx="2632639"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a-DK" dirty="0" smtClean="0"/>
              <a:t>Commands – Change data</a:t>
            </a:r>
            <a:endParaRPr lang="da-DK" dirty="0"/>
          </a:p>
        </p:txBody>
      </p:sp>
      <p:sp>
        <p:nvSpPr>
          <p:cNvPr id="43" name="TextBox 25"/>
          <p:cNvSpPr txBox="1"/>
          <p:nvPr/>
        </p:nvSpPr>
        <p:spPr>
          <a:xfrm>
            <a:off x="1830907" y="2381584"/>
            <a:ext cx="1241671"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a-DK" dirty="0" smtClean="0"/>
              <a:t>Commands</a:t>
            </a:r>
            <a:endParaRPr lang="da-DK" dirty="0"/>
          </a:p>
        </p:txBody>
      </p:sp>
      <p:sp>
        <p:nvSpPr>
          <p:cNvPr id="44" name="TextBox 26"/>
          <p:cNvSpPr txBox="1"/>
          <p:nvPr/>
        </p:nvSpPr>
        <p:spPr>
          <a:xfrm>
            <a:off x="5012565" y="2349318"/>
            <a:ext cx="805366"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a-DK" dirty="0" smtClean="0"/>
              <a:t>Events</a:t>
            </a:r>
            <a:endParaRPr lang="da-DK" dirty="0"/>
          </a:p>
        </p:txBody>
      </p:sp>
      <p:grpSp>
        <p:nvGrpSpPr>
          <p:cNvPr id="45" name="Group 41"/>
          <p:cNvGrpSpPr/>
          <p:nvPr/>
        </p:nvGrpSpPr>
        <p:grpSpPr>
          <a:xfrm>
            <a:off x="2638720" y="5758304"/>
            <a:ext cx="1298910" cy="894945"/>
            <a:chOff x="2721070" y="5911334"/>
            <a:chExt cx="1298910" cy="894945"/>
          </a:xfrm>
        </p:grpSpPr>
        <p:cxnSp>
          <p:nvCxnSpPr>
            <p:cNvPr id="73" name="Straight Arrow Connector 19"/>
            <p:cNvCxnSpPr>
              <a:stCxn id="57" idx="2"/>
            </p:cNvCxnSpPr>
            <p:nvPr/>
          </p:nvCxnSpPr>
          <p:spPr>
            <a:xfrm flipH="1">
              <a:off x="3362038" y="6299547"/>
              <a:ext cx="657942" cy="36498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74" name="Group 38"/>
            <p:cNvGrpSpPr/>
            <p:nvPr/>
          </p:nvGrpSpPr>
          <p:grpSpPr>
            <a:xfrm>
              <a:off x="2721070" y="5911334"/>
              <a:ext cx="702386" cy="894945"/>
              <a:chOff x="2721070" y="5911334"/>
              <a:chExt cx="702386" cy="894945"/>
            </a:xfrm>
          </p:grpSpPr>
          <p:pic>
            <p:nvPicPr>
              <p:cNvPr id="75" name="Picture 20"/>
              <p:cNvPicPr>
                <a:picLocks noChangeAspect="1"/>
              </p:cNvPicPr>
              <p:nvPr/>
            </p:nvPicPr>
            <p:blipFill>
              <a:blip r:embed="rId3"/>
              <a:stretch>
                <a:fillRect/>
              </a:stretch>
            </p:blipFill>
            <p:spPr>
              <a:xfrm>
                <a:off x="2721070" y="5911334"/>
                <a:ext cx="702386" cy="702386"/>
              </a:xfrm>
              <a:prstGeom prst="rect">
                <a:avLst/>
              </a:prstGeom>
            </p:spPr>
          </p:pic>
          <p:sp>
            <p:nvSpPr>
              <p:cNvPr id="76" name="TextBox 35"/>
              <p:cNvSpPr txBox="1"/>
              <p:nvPr/>
            </p:nvSpPr>
            <p:spPr>
              <a:xfrm>
                <a:off x="2735546" y="6529280"/>
                <a:ext cx="636788" cy="27699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a-DK" sz="1200" dirty="0" smtClean="0"/>
                  <a:t>SQL DB</a:t>
                </a:r>
                <a:endParaRPr lang="da-DK" sz="1200" dirty="0"/>
              </a:p>
            </p:txBody>
          </p:sp>
        </p:grpSp>
      </p:grpSp>
      <p:grpSp>
        <p:nvGrpSpPr>
          <p:cNvPr id="46" name="Group 42"/>
          <p:cNvGrpSpPr/>
          <p:nvPr/>
        </p:nvGrpSpPr>
        <p:grpSpPr>
          <a:xfrm>
            <a:off x="3448357" y="5516203"/>
            <a:ext cx="1051490" cy="1189652"/>
            <a:chOff x="3530709" y="5669232"/>
            <a:chExt cx="1051490" cy="1189652"/>
          </a:xfrm>
        </p:grpSpPr>
        <p:cxnSp>
          <p:nvCxnSpPr>
            <p:cNvPr id="69" name="Straight Arrow Connector 28"/>
            <p:cNvCxnSpPr>
              <a:stCxn id="57" idx="2"/>
              <a:endCxn id="71" idx="0"/>
            </p:cNvCxnSpPr>
            <p:nvPr/>
          </p:nvCxnSpPr>
          <p:spPr>
            <a:xfrm>
              <a:off x="4032463" y="5669232"/>
              <a:ext cx="0" cy="2549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70" name="Group 39"/>
            <p:cNvGrpSpPr/>
            <p:nvPr/>
          </p:nvGrpSpPr>
          <p:grpSpPr>
            <a:xfrm>
              <a:off x="3530709" y="5924132"/>
              <a:ext cx="1051490" cy="934752"/>
              <a:chOff x="3530709" y="5924132"/>
              <a:chExt cx="1051490" cy="934752"/>
            </a:xfrm>
          </p:grpSpPr>
          <p:pic>
            <p:nvPicPr>
              <p:cNvPr id="71" name="Picture 8"/>
              <p:cNvPicPr>
                <a:picLocks noChangeAspect="1"/>
              </p:cNvPicPr>
              <p:nvPr/>
            </p:nvPicPr>
            <p:blipFill>
              <a:blip r:embed="rId4"/>
              <a:stretch>
                <a:fillRect/>
              </a:stretch>
            </p:blipFill>
            <p:spPr>
              <a:xfrm>
                <a:off x="3653854" y="5924132"/>
                <a:ext cx="757217" cy="757217"/>
              </a:xfrm>
              <a:prstGeom prst="rect">
                <a:avLst/>
              </a:prstGeom>
            </p:spPr>
          </p:pic>
          <p:sp>
            <p:nvSpPr>
              <p:cNvPr id="72" name="TextBox 36"/>
              <p:cNvSpPr txBox="1"/>
              <p:nvPr/>
            </p:nvSpPr>
            <p:spPr>
              <a:xfrm>
                <a:off x="3530709" y="6581885"/>
                <a:ext cx="1051490" cy="27699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a-DK" sz="1200" dirty="0" smtClean="0"/>
                  <a:t>Document DB</a:t>
                </a:r>
                <a:endParaRPr lang="da-DK" sz="1200" dirty="0"/>
              </a:p>
            </p:txBody>
          </p:sp>
        </p:grpSp>
      </p:grpSp>
      <p:grpSp>
        <p:nvGrpSpPr>
          <p:cNvPr id="47" name="Group 43"/>
          <p:cNvGrpSpPr/>
          <p:nvPr/>
        </p:nvGrpSpPr>
        <p:grpSpPr>
          <a:xfrm>
            <a:off x="3937628" y="5771103"/>
            <a:ext cx="1336357" cy="930227"/>
            <a:chOff x="4019980" y="5924132"/>
            <a:chExt cx="1336357" cy="930227"/>
          </a:xfrm>
        </p:grpSpPr>
        <p:cxnSp>
          <p:nvCxnSpPr>
            <p:cNvPr id="63" name="Straight Arrow Connector 30"/>
            <p:cNvCxnSpPr>
              <a:stCxn id="57" idx="2"/>
            </p:cNvCxnSpPr>
            <p:nvPr/>
          </p:nvCxnSpPr>
          <p:spPr>
            <a:xfrm>
              <a:off x="4019980" y="6299547"/>
              <a:ext cx="628756" cy="36498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64" name="Group 40"/>
            <p:cNvGrpSpPr/>
            <p:nvPr/>
          </p:nvGrpSpPr>
          <p:grpSpPr>
            <a:xfrm>
              <a:off x="4572348" y="5924132"/>
              <a:ext cx="783989" cy="930227"/>
              <a:chOff x="4572348" y="5924132"/>
              <a:chExt cx="783989" cy="930227"/>
            </a:xfrm>
          </p:grpSpPr>
          <p:grpSp>
            <p:nvGrpSpPr>
              <p:cNvPr id="65" name="Group 17"/>
              <p:cNvGrpSpPr/>
              <p:nvPr/>
            </p:nvGrpSpPr>
            <p:grpSpPr>
              <a:xfrm>
                <a:off x="4572670" y="5924132"/>
                <a:ext cx="702386" cy="702386"/>
                <a:chOff x="4604744" y="5967872"/>
                <a:chExt cx="702386" cy="702386"/>
              </a:xfrm>
            </p:grpSpPr>
            <p:pic>
              <p:nvPicPr>
                <p:cNvPr id="67" name="Picture 23"/>
                <p:cNvPicPr>
                  <a:picLocks noChangeAspect="1"/>
                </p:cNvPicPr>
                <p:nvPr/>
              </p:nvPicPr>
              <p:blipFill>
                <a:blip r:embed="rId3">
                  <a:duotone>
                    <a:schemeClr val="accent3">
                      <a:shade val="45000"/>
                      <a:satMod val="135000"/>
                    </a:schemeClr>
                    <a:prstClr val="white"/>
                  </a:duotone>
                </a:blip>
                <a:stretch>
                  <a:fillRect/>
                </a:stretch>
              </p:blipFill>
              <p:spPr>
                <a:xfrm>
                  <a:off x="4604744" y="5967872"/>
                  <a:ext cx="702386" cy="702386"/>
                </a:xfrm>
                <a:prstGeom prst="rect">
                  <a:avLst/>
                </a:prstGeom>
              </p:spPr>
            </p:pic>
            <p:pic>
              <p:nvPicPr>
                <p:cNvPr id="68" name="Picture 12"/>
                <p:cNvPicPr>
                  <a:picLocks noChangeAspect="1"/>
                </p:cNvPicPr>
                <p:nvPr/>
              </p:nvPicPr>
              <p:blipFill>
                <a:blip r:embed="rId5"/>
                <a:stretch>
                  <a:fillRect/>
                </a:stretch>
              </p:blipFill>
              <p:spPr>
                <a:xfrm>
                  <a:off x="4693293" y="6226694"/>
                  <a:ext cx="523665" cy="370646"/>
                </a:xfrm>
                <a:prstGeom prst="rect">
                  <a:avLst/>
                </a:prstGeom>
              </p:spPr>
            </p:pic>
          </p:grpSp>
          <p:sp>
            <p:nvSpPr>
              <p:cNvPr id="66" name="TextBox 37"/>
              <p:cNvSpPr txBox="1"/>
              <p:nvPr/>
            </p:nvSpPr>
            <p:spPr>
              <a:xfrm>
                <a:off x="4572348" y="6577360"/>
                <a:ext cx="783989" cy="27699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a-DK" sz="1200" dirty="0" smtClean="0"/>
                  <a:t>Graph DB</a:t>
                </a:r>
                <a:endParaRPr lang="da-DK" sz="1200" dirty="0"/>
              </a:p>
            </p:txBody>
          </p:sp>
        </p:grpSp>
      </p:grpSp>
      <p:pic>
        <p:nvPicPr>
          <p:cNvPr id="48" name="Picture 44"/>
          <p:cNvPicPr>
            <a:picLocks noChangeAspect="1"/>
          </p:cNvPicPr>
          <p:nvPr/>
        </p:nvPicPr>
        <p:blipFill>
          <a:blip r:embed="rId6">
            <a:duotone>
              <a:prstClr val="black"/>
              <a:schemeClr val="accent1">
                <a:tint val="45000"/>
                <a:satMod val="400000"/>
              </a:schemeClr>
            </a:duotone>
          </a:blip>
          <a:stretch>
            <a:fillRect/>
          </a:stretch>
        </p:blipFill>
        <p:spPr>
          <a:xfrm>
            <a:off x="2239150" y="2750916"/>
            <a:ext cx="399568" cy="399568"/>
          </a:xfrm>
          <a:prstGeom prst="rect">
            <a:avLst/>
          </a:prstGeom>
          <a:effectLst>
            <a:outerShdw blurRad="50800" dist="38100" dir="2700000" algn="tl" rotWithShape="0">
              <a:prstClr val="black">
                <a:alpha val="40000"/>
              </a:prstClr>
            </a:outerShdw>
          </a:effectLst>
        </p:spPr>
      </p:pic>
      <p:pic>
        <p:nvPicPr>
          <p:cNvPr id="49" name="Picture 45"/>
          <p:cNvPicPr>
            <a:picLocks noChangeAspect="1"/>
          </p:cNvPicPr>
          <p:nvPr/>
        </p:nvPicPr>
        <p:blipFill>
          <a:blip r:embed="rId6">
            <a:duotone>
              <a:prstClr val="black"/>
              <a:schemeClr val="accent3">
                <a:tint val="45000"/>
                <a:satMod val="400000"/>
              </a:schemeClr>
            </a:duotone>
          </a:blip>
          <a:stretch>
            <a:fillRect/>
          </a:stretch>
        </p:blipFill>
        <p:spPr>
          <a:xfrm>
            <a:off x="5215464" y="2750916"/>
            <a:ext cx="399568" cy="399568"/>
          </a:xfrm>
          <a:prstGeom prst="rect">
            <a:avLst/>
          </a:prstGeom>
          <a:effectLst>
            <a:outerShdw blurRad="50800" dist="38100" dir="2700000" algn="tl" rotWithShape="0">
              <a:prstClr val="black">
                <a:alpha val="40000"/>
              </a:prstClr>
            </a:outerShdw>
          </a:effectLst>
        </p:spPr>
      </p:pic>
      <p:grpSp>
        <p:nvGrpSpPr>
          <p:cNvPr id="50" name="Group 18"/>
          <p:cNvGrpSpPr/>
          <p:nvPr/>
        </p:nvGrpSpPr>
        <p:grpSpPr>
          <a:xfrm>
            <a:off x="613358" y="4120752"/>
            <a:ext cx="5891938" cy="1395451"/>
            <a:chOff x="695710" y="4273778"/>
            <a:chExt cx="5891938" cy="1395451"/>
          </a:xfrm>
        </p:grpSpPr>
        <p:grpSp>
          <p:nvGrpSpPr>
            <p:cNvPr id="52" name="Group 4"/>
            <p:cNvGrpSpPr/>
            <p:nvPr/>
          </p:nvGrpSpPr>
          <p:grpSpPr>
            <a:xfrm>
              <a:off x="695710" y="4273778"/>
              <a:ext cx="5891938" cy="1395451"/>
              <a:chOff x="695710" y="4273778"/>
              <a:chExt cx="5891938" cy="1395451"/>
            </a:xfrm>
          </p:grpSpPr>
          <p:cxnSp>
            <p:nvCxnSpPr>
              <p:cNvPr id="54" name="Straight Arrow Connector 14"/>
              <p:cNvCxnSpPr>
                <a:stCxn id="57" idx="3"/>
              </p:cNvCxnSpPr>
              <p:nvPr/>
            </p:nvCxnSpPr>
            <p:spPr>
              <a:xfrm>
                <a:off x="5247317" y="5212801"/>
                <a:ext cx="1340331" cy="0"/>
              </a:xfrm>
              <a:prstGeom prst="straightConnector1">
                <a:avLst/>
              </a:prstGeom>
              <a:ln>
                <a:headEnd type="arrow"/>
                <a:tailEnd type="none"/>
              </a:ln>
            </p:spPr>
            <p:style>
              <a:lnRef idx="3">
                <a:schemeClr val="accent6"/>
              </a:lnRef>
              <a:fillRef idx="0">
                <a:schemeClr val="accent6"/>
              </a:fillRef>
              <a:effectRef idx="2">
                <a:schemeClr val="accent6"/>
              </a:effectRef>
              <a:fontRef idx="minor">
                <a:schemeClr val="tx1"/>
              </a:fontRef>
            </p:style>
          </p:cxnSp>
          <p:grpSp>
            <p:nvGrpSpPr>
              <p:cNvPr id="55" name="Group 2"/>
              <p:cNvGrpSpPr/>
              <p:nvPr/>
            </p:nvGrpSpPr>
            <p:grpSpPr>
              <a:xfrm>
                <a:off x="695710" y="4273778"/>
                <a:ext cx="5607256" cy="1395451"/>
                <a:chOff x="695710" y="4273778"/>
                <a:chExt cx="5607256" cy="1395451"/>
              </a:xfrm>
            </p:grpSpPr>
            <p:sp>
              <p:nvSpPr>
                <p:cNvPr id="56" name="Rectangle 10"/>
                <p:cNvSpPr/>
                <p:nvPr/>
              </p:nvSpPr>
              <p:spPr>
                <a:xfrm>
                  <a:off x="741882" y="4756373"/>
                  <a:ext cx="1236011" cy="9128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da-DK" dirty="0" smtClean="0"/>
                    <a:t>UI</a:t>
                  </a:r>
                </a:p>
              </p:txBody>
            </p:sp>
            <p:sp>
              <p:nvSpPr>
                <p:cNvPr id="57" name="Rectangle 11"/>
                <p:cNvSpPr/>
                <p:nvPr/>
              </p:nvSpPr>
              <p:spPr>
                <a:xfrm>
                  <a:off x="2817609" y="4756373"/>
                  <a:ext cx="2429708" cy="9128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da-DK" dirty="0" smtClean="0"/>
                    <a:t>Data</a:t>
                  </a:r>
                  <a:endParaRPr lang="da-DK" dirty="0"/>
                </a:p>
              </p:txBody>
            </p:sp>
            <p:cxnSp>
              <p:nvCxnSpPr>
                <p:cNvPr id="58" name="Straight Arrow Connector 13"/>
                <p:cNvCxnSpPr>
                  <a:stCxn id="56" idx="3"/>
                  <a:endCxn id="57" idx="1"/>
                </p:cNvCxnSpPr>
                <p:nvPr/>
              </p:nvCxnSpPr>
              <p:spPr>
                <a:xfrm>
                  <a:off x="1977893" y="5212801"/>
                  <a:ext cx="839716" cy="0"/>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sp>
              <p:nvSpPr>
                <p:cNvPr id="59" name="TextBox 16"/>
                <p:cNvSpPr txBox="1"/>
                <p:nvPr/>
              </p:nvSpPr>
              <p:spPr>
                <a:xfrm>
                  <a:off x="695710" y="4273778"/>
                  <a:ext cx="2259565"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a-DK" dirty="0" err="1" smtClean="0"/>
                    <a:t>Queries</a:t>
                  </a:r>
                  <a:r>
                    <a:rPr lang="da-DK" dirty="0" smtClean="0"/>
                    <a:t> – Ask for data</a:t>
                  </a:r>
                  <a:endParaRPr lang="da-DK" dirty="0"/>
                </a:p>
              </p:txBody>
            </p:sp>
            <p:sp>
              <p:nvSpPr>
                <p:cNvPr id="60" name="TextBox 27"/>
                <p:cNvSpPr txBox="1"/>
                <p:nvPr/>
              </p:nvSpPr>
              <p:spPr>
                <a:xfrm>
                  <a:off x="5497600" y="4764055"/>
                  <a:ext cx="805366"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a-DK" dirty="0" smtClean="0"/>
                    <a:t>Events</a:t>
                  </a:r>
                  <a:endParaRPr lang="da-DK" dirty="0"/>
                </a:p>
              </p:txBody>
            </p:sp>
            <p:sp>
              <p:nvSpPr>
                <p:cNvPr id="61" name="Rounded Rectangle 32"/>
                <p:cNvSpPr/>
                <p:nvPr/>
              </p:nvSpPr>
              <p:spPr>
                <a:xfrm>
                  <a:off x="2891988" y="4915259"/>
                  <a:ext cx="814765" cy="59508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da-DK" sz="1600" dirty="0" smtClean="0"/>
                    <a:t>Query</a:t>
                  </a:r>
                  <a:endParaRPr lang="da-DK" sz="1600" dirty="0"/>
                </a:p>
              </p:txBody>
            </p:sp>
            <p:sp>
              <p:nvSpPr>
                <p:cNvPr id="62" name="Rounded Rectangle 33"/>
                <p:cNvSpPr/>
                <p:nvPr/>
              </p:nvSpPr>
              <p:spPr>
                <a:xfrm>
                  <a:off x="4357103" y="4915259"/>
                  <a:ext cx="814765" cy="59508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da-DK" sz="1600" dirty="0" err="1" smtClean="0"/>
                    <a:t>Build</a:t>
                  </a:r>
                  <a:endParaRPr lang="da-DK" sz="1600" dirty="0"/>
                </a:p>
              </p:txBody>
            </p:sp>
          </p:grpSp>
        </p:grpSp>
        <p:pic>
          <p:nvPicPr>
            <p:cNvPr id="53" name="Picture 46"/>
            <p:cNvPicPr>
              <a:picLocks noChangeAspect="1"/>
            </p:cNvPicPr>
            <p:nvPr/>
          </p:nvPicPr>
          <p:blipFill>
            <a:blip r:embed="rId6">
              <a:duotone>
                <a:prstClr val="black"/>
                <a:schemeClr val="accent3">
                  <a:tint val="45000"/>
                  <a:satMod val="400000"/>
                </a:schemeClr>
              </a:duotone>
            </a:blip>
            <a:stretch>
              <a:fillRect/>
            </a:stretch>
          </p:blipFill>
          <p:spPr>
            <a:xfrm>
              <a:off x="5697384" y="5212801"/>
              <a:ext cx="399568" cy="399568"/>
            </a:xfrm>
            <a:prstGeom prst="rect">
              <a:avLst/>
            </a:prstGeom>
            <a:effectLst>
              <a:outerShdw blurRad="50800" dist="38100" dir="2700000" algn="tl" rotWithShape="0">
                <a:prstClr val="black">
                  <a:alpha val="40000"/>
                </a:prstClr>
              </a:outerShdw>
            </a:effectLst>
          </p:spPr>
        </p:pic>
      </p:grpSp>
      <p:sp>
        <p:nvSpPr>
          <p:cNvPr id="51" name="Rectangular Callout 21"/>
          <p:cNvSpPr/>
          <p:nvPr/>
        </p:nvSpPr>
        <p:spPr>
          <a:xfrm>
            <a:off x="6667464" y="1412776"/>
            <a:ext cx="1748341" cy="744077"/>
          </a:xfrm>
          <a:prstGeom prst="wedgeRectCallout">
            <a:avLst>
              <a:gd name="adj1" fmla="val -25154"/>
              <a:gd name="adj2" fmla="val 80036"/>
            </a:avLst>
          </a:prstGeom>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da-DK" dirty="0" err="1" smtClean="0"/>
              <a:t>Our</a:t>
            </a:r>
            <a:r>
              <a:rPr lang="da-DK" dirty="0" smtClean="0"/>
              <a:t> single source of </a:t>
            </a:r>
            <a:r>
              <a:rPr lang="da-DK" dirty="0" err="1" smtClean="0"/>
              <a:t>truth</a:t>
            </a:r>
            <a:endParaRPr lang="da-DK" dirty="0"/>
          </a:p>
        </p:txBody>
      </p:sp>
    </p:spTree>
    <p:extLst>
      <p:ext uri="{BB962C8B-B14F-4D97-AF65-F5344CB8AC3E}">
        <p14:creationId xmlns:p14="http://schemas.microsoft.com/office/powerpoint/2010/main" val="322885945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7056785"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a:t>事件源实现</a:t>
            </a:r>
            <a:r>
              <a:rPr lang="en-US" altLang="zh-CN" dirty="0"/>
              <a:t>CQRS</a:t>
            </a:r>
            <a:r>
              <a:rPr lang="en-US" altLang="zh-CN" dirty="0" smtClean="0"/>
              <a:t>(</a:t>
            </a:r>
            <a:r>
              <a:rPr lang="zh-CN" altLang="en-US" dirty="0" smtClean="0"/>
              <a:t>二</a:t>
            </a:r>
            <a:r>
              <a:rPr lang="en-US" altLang="zh-CN" dirty="0" smtClean="0"/>
              <a:t>)</a:t>
            </a:r>
            <a:endParaRPr lang="zh-CN" altLang="en-US" dirty="0"/>
          </a:p>
        </p:txBody>
      </p:sp>
      <p:sp>
        <p:nvSpPr>
          <p:cNvPr id="7" name="内容占位符 2"/>
          <p:cNvSpPr txBox="1">
            <a:spLocks/>
          </p:cNvSpPr>
          <p:nvPr/>
        </p:nvSpPr>
        <p:spPr>
          <a:xfrm>
            <a:off x="179512" y="1052736"/>
            <a:ext cx="8712968" cy="5688632"/>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2000" dirty="0" smtClean="0"/>
              <a:t>FULL CQRS with Event Sourcing</a:t>
            </a:r>
            <a:r>
              <a:rPr lang="zh-CN" altLang="en-US" sz="2000" dirty="0" smtClean="0"/>
              <a:t>代码风格示例</a:t>
            </a:r>
            <a:r>
              <a:rPr lang="en-US" altLang="zh-CN" sz="2000" dirty="0" smtClean="0"/>
              <a:t>:</a:t>
            </a:r>
          </a:p>
        </p:txBody>
      </p:sp>
      <p:sp>
        <p:nvSpPr>
          <p:cNvPr id="77" name="Content Placeholder 2"/>
          <p:cNvSpPr>
            <a:spLocks noGrp="1"/>
          </p:cNvSpPr>
          <p:nvPr/>
        </p:nvSpPr>
        <p:spPr>
          <a:xfrm>
            <a:off x="704850" y="1556792"/>
            <a:ext cx="7734300" cy="2444720"/>
          </a:xfrm>
          <a:prstGeom prst="rect">
            <a:avLst/>
          </a:prstGeom>
          <a:ln>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1000" dirty="0" smtClean="0">
                <a:solidFill>
                  <a:schemeClr val="accent1">
                    <a:lumMod val="60000"/>
                    <a:lumOff val="40000"/>
                  </a:schemeClr>
                </a:solidFill>
                <a:latin typeface="Courier New"/>
                <a:cs typeface="Courier New"/>
              </a:rPr>
              <a:t>public </a:t>
            </a:r>
            <a:r>
              <a:rPr lang="da-DK" sz="1000" dirty="0" err="1" smtClean="0">
                <a:solidFill>
                  <a:srgbClr val="95B3D7"/>
                </a:solidFill>
                <a:latin typeface="Courier New"/>
                <a:cs typeface="Courier New"/>
              </a:rPr>
              <a:t>class</a:t>
            </a:r>
            <a:r>
              <a:rPr lang="da-DK" sz="1000" dirty="0" smtClean="0">
                <a:solidFill>
                  <a:srgbClr val="95B3D7"/>
                </a:solidFill>
                <a:latin typeface="Courier New"/>
                <a:cs typeface="Courier New"/>
              </a:rPr>
              <a:t> </a:t>
            </a:r>
            <a:r>
              <a:rPr lang="da-DK" sz="1000" b="1" dirty="0" err="1" smtClean="0">
                <a:latin typeface="Courier New"/>
                <a:cs typeface="Courier New"/>
              </a:rPr>
              <a:t>CustomerCommandHandler</a:t>
            </a:r>
            <a:r>
              <a:rPr lang="da-DK" sz="1000" dirty="0" smtClean="0">
                <a:latin typeface="Courier New"/>
                <a:cs typeface="Courier New"/>
              </a:rPr>
              <a:t> {</a:t>
            </a:r>
            <a:endParaRPr lang="da-DK" sz="1000" dirty="0">
              <a:latin typeface="Courier New"/>
              <a:cs typeface="Courier New"/>
            </a:endParaRPr>
          </a:p>
          <a:p>
            <a:pPr marL="0" indent="0">
              <a:buNone/>
            </a:pPr>
            <a:r>
              <a:rPr lang="da-DK" sz="1000" dirty="0" smtClean="0">
                <a:solidFill>
                  <a:schemeClr val="accent1"/>
                </a:solidFill>
                <a:latin typeface="Courier New"/>
                <a:cs typeface="Courier New"/>
              </a:rPr>
              <a:t>  </a:t>
            </a:r>
            <a:r>
              <a:rPr lang="da-DK" sz="1000" dirty="0" smtClean="0">
                <a:solidFill>
                  <a:srgbClr val="95B3D7"/>
                </a:solidFill>
                <a:latin typeface="Courier New"/>
                <a:cs typeface="Courier New"/>
              </a:rPr>
              <a:t>private</a:t>
            </a:r>
            <a:r>
              <a:rPr lang="da-DK" sz="1000" dirty="0" smtClean="0">
                <a:solidFill>
                  <a:schemeClr val="accent1"/>
                </a:solidFill>
                <a:latin typeface="Courier New"/>
                <a:cs typeface="Courier New"/>
              </a:rPr>
              <a:t> </a:t>
            </a:r>
            <a:r>
              <a:rPr lang="da-DK" sz="1000" dirty="0" smtClean="0">
                <a:latin typeface="Courier New"/>
                <a:cs typeface="Courier New"/>
              </a:rPr>
              <a:t>Repository&lt;Customer&gt; </a:t>
            </a:r>
            <a:r>
              <a:rPr lang="da-DK" sz="1000" dirty="0" err="1" smtClean="0">
                <a:latin typeface="Courier New"/>
                <a:cs typeface="Courier New"/>
              </a:rPr>
              <a:t>customerRepository</a:t>
            </a:r>
            <a:r>
              <a:rPr lang="da-DK" sz="1000" dirty="0" smtClean="0">
                <a:latin typeface="Courier New"/>
                <a:cs typeface="Courier New"/>
              </a:rPr>
              <a:t>;</a:t>
            </a:r>
          </a:p>
          <a:p>
            <a:pPr marL="0" indent="0">
              <a:buNone/>
            </a:pPr>
            <a:endParaRPr lang="da-DK" sz="1000" dirty="0">
              <a:latin typeface="Courier New"/>
              <a:cs typeface="Courier New"/>
            </a:endParaRPr>
          </a:p>
          <a:p>
            <a:pPr marL="0" indent="0">
              <a:buNone/>
            </a:pPr>
            <a:r>
              <a:rPr lang="da-DK" sz="1000" dirty="0" smtClean="0">
                <a:latin typeface="Courier New"/>
                <a:cs typeface="Courier New"/>
              </a:rPr>
              <a:t>  </a:t>
            </a:r>
            <a:r>
              <a:rPr lang="da-DK" sz="1000" dirty="0">
                <a:solidFill>
                  <a:srgbClr val="95B3D7"/>
                </a:solidFill>
                <a:latin typeface="Courier New"/>
                <a:cs typeface="Courier New"/>
              </a:rPr>
              <a:t>public</a:t>
            </a:r>
            <a:r>
              <a:rPr lang="da-DK" sz="1000" dirty="0">
                <a:solidFill>
                  <a:schemeClr val="accent1"/>
                </a:solidFill>
                <a:latin typeface="Courier New"/>
                <a:cs typeface="Courier New"/>
              </a:rPr>
              <a:t> </a:t>
            </a:r>
            <a:r>
              <a:rPr lang="da-DK" sz="1000" dirty="0" err="1" smtClean="0">
                <a:latin typeface="Courier New"/>
                <a:cs typeface="Courier New"/>
              </a:rPr>
              <a:t>CustomerCommandHandler</a:t>
            </a:r>
            <a:r>
              <a:rPr lang="da-DK" sz="1000" dirty="0" smtClean="0">
                <a:latin typeface="Courier New"/>
                <a:cs typeface="Courier New"/>
              </a:rPr>
              <a:t>(</a:t>
            </a:r>
            <a:r>
              <a:rPr lang="da-DK" sz="1000" dirty="0">
                <a:latin typeface="Courier New"/>
                <a:cs typeface="Courier New"/>
              </a:rPr>
              <a:t>Repository&lt;Customer&gt; </a:t>
            </a:r>
            <a:r>
              <a:rPr lang="da-DK" sz="1000" dirty="0" err="1" smtClean="0">
                <a:latin typeface="Courier New"/>
                <a:cs typeface="Courier New"/>
              </a:rPr>
              <a:t>customerRepository</a:t>
            </a:r>
            <a:r>
              <a:rPr lang="da-DK" sz="1000" dirty="0" smtClean="0">
                <a:latin typeface="Courier New"/>
                <a:cs typeface="Courier New"/>
              </a:rPr>
              <a:t>) {</a:t>
            </a:r>
          </a:p>
          <a:p>
            <a:pPr marL="0" indent="0">
              <a:buNone/>
            </a:pPr>
            <a:r>
              <a:rPr lang="da-DK" sz="1000" dirty="0" smtClean="0">
                <a:latin typeface="Courier New"/>
                <a:cs typeface="Courier New"/>
              </a:rPr>
              <a:t>    </a:t>
            </a:r>
            <a:r>
              <a:rPr lang="da-DK" sz="1000" dirty="0" err="1" smtClean="0">
                <a:latin typeface="Courier New"/>
                <a:cs typeface="Courier New"/>
              </a:rPr>
              <a:t>this.customerRepository</a:t>
            </a:r>
            <a:r>
              <a:rPr lang="da-DK" sz="1000" dirty="0" smtClean="0">
                <a:latin typeface="Courier New"/>
                <a:cs typeface="Courier New"/>
              </a:rPr>
              <a:t> = </a:t>
            </a:r>
            <a:r>
              <a:rPr lang="da-DK" sz="1000" dirty="0" err="1" smtClean="0">
                <a:latin typeface="Courier New"/>
                <a:cs typeface="Courier New"/>
              </a:rPr>
              <a:t>customerRepository</a:t>
            </a:r>
            <a:r>
              <a:rPr lang="da-DK" sz="1000" dirty="0" smtClean="0">
                <a:latin typeface="Courier New"/>
                <a:cs typeface="Courier New"/>
              </a:rPr>
              <a:t>;</a:t>
            </a:r>
          </a:p>
          <a:p>
            <a:pPr marL="0" indent="0">
              <a:buNone/>
            </a:pPr>
            <a:r>
              <a:rPr lang="da-DK" sz="1000" dirty="0">
                <a:latin typeface="Courier New"/>
                <a:cs typeface="Courier New"/>
              </a:rPr>
              <a:t> </a:t>
            </a:r>
            <a:r>
              <a:rPr lang="da-DK" sz="1000" dirty="0" smtClean="0">
                <a:latin typeface="Courier New"/>
                <a:cs typeface="Courier New"/>
              </a:rPr>
              <a:t> }</a:t>
            </a:r>
          </a:p>
          <a:p>
            <a:pPr marL="0" indent="0">
              <a:buNone/>
            </a:pPr>
            <a:endParaRPr lang="da-DK" sz="1000" dirty="0" smtClean="0">
              <a:solidFill>
                <a:schemeClr val="tx2">
                  <a:lumMod val="50000"/>
                </a:schemeClr>
              </a:solidFill>
              <a:latin typeface="Courier New"/>
              <a:cs typeface="Courier New"/>
            </a:endParaRPr>
          </a:p>
          <a:p>
            <a:pPr marL="0" indent="0">
              <a:buNone/>
            </a:pPr>
            <a:r>
              <a:rPr lang="da-DK" sz="1000" dirty="0" smtClean="0">
                <a:solidFill>
                  <a:schemeClr val="tx2">
                    <a:lumMod val="50000"/>
                  </a:schemeClr>
                </a:solidFill>
                <a:latin typeface="Courier New"/>
                <a:cs typeface="Courier New"/>
              </a:rPr>
              <a:t>  @</a:t>
            </a:r>
            <a:r>
              <a:rPr lang="da-DK" sz="1000" dirty="0" err="1" smtClean="0">
                <a:solidFill>
                  <a:schemeClr val="tx2">
                    <a:lumMod val="50000"/>
                  </a:schemeClr>
                </a:solidFill>
                <a:latin typeface="Courier New"/>
                <a:cs typeface="Courier New"/>
              </a:rPr>
              <a:t>CommandHandler</a:t>
            </a:r>
            <a:endParaRPr lang="da-DK" sz="1000" dirty="0">
              <a:solidFill>
                <a:schemeClr val="tx2">
                  <a:lumMod val="50000"/>
                </a:schemeClr>
              </a:solidFill>
              <a:latin typeface="Courier New"/>
              <a:cs typeface="Courier New"/>
            </a:endParaRPr>
          </a:p>
          <a:p>
            <a:pPr marL="0" indent="0">
              <a:buNone/>
            </a:pPr>
            <a:r>
              <a:rPr lang="da-DK" sz="1000" dirty="0" smtClean="0">
                <a:solidFill>
                  <a:schemeClr val="accent1"/>
                </a:solidFill>
                <a:latin typeface="Courier New"/>
                <a:cs typeface="Courier New"/>
              </a:rPr>
              <a:t>  </a:t>
            </a:r>
            <a:r>
              <a:rPr lang="da-DK" sz="1000" dirty="0" smtClean="0">
                <a:solidFill>
                  <a:srgbClr val="95B3D7"/>
                </a:solidFill>
                <a:latin typeface="Courier New"/>
                <a:cs typeface="Courier New"/>
              </a:rPr>
              <a:t>public </a:t>
            </a:r>
            <a:r>
              <a:rPr lang="da-DK" sz="1000" dirty="0" err="1">
                <a:solidFill>
                  <a:srgbClr val="95B3D7"/>
                </a:solidFill>
                <a:latin typeface="Courier New"/>
                <a:cs typeface="Courier New"/>
              </a:rPr>
              <a:t>void</a:t>
            </a:r>
            <a:r>
              <a:rPr lang="da-DK" sz="1000" dirty="0">
                <a:solidFill>
                  <a:srgbClr val="95B3D7"/>
                </a:solidFill>
                <a:latin typeface="Courier New"/>
                <a:cs typeface="Courier New"/>
              </a:rPr>
              <a:t> </a:t>
            </a:r>
            <a:r>
              <a:rPr lang="da-DK" sz="1000" dirty="0" smtClean="0">
                <a:latin typeface="Courier New"/>
                <a:cs typeface="Courier New"/>
              </a:rPr>
              <a:t>handle(</a:t>
            </a:r>
            <a:r>
              <a:rPr lang="da-DK" sz="1000" dirty="0" err="1" smtClean="0">
                <a:latin typeface="Courier New"/>
                <a:cs typeface="Courier New"/>
              </a:rPr>
              <a:t>UnsignCustomer</a:t>
            </a:r>
            <a:r>
              <a:rPr lang="da-DK" sz="1000" dirty="0" smtClean="0">
                <a:latin typeface="Courier New"/>
                <a:cs typeface="Courier New"/>
              </a:rPr>
              <a:t> </a:t>
            </a:r>
            <a:r>
              <a:rPr lang="da-DK" sz="1000" dirty="0" err="1" smtClean="0">
                <a:latin typeface="Courier New"/>
                <a:cs typeface="Courier New"/>
              </a:rPr>
              <a:t>cmd</a:t>
            </a:r>
            <a:r>
              <a:rPr lang="da-DK" sz="1000" dirty="0" smtClean="0">
                <a:latin typeface="Courier New"/>
                <a:cs typeface="Courier New"/>
              </a:rPr>
              <a:t>) {</a:t>
            </a:r>
          </a:p>
          <a:p>
            <a:pPr marL="0" indent="0">
              <a:buNone/>
            </a:pPr>
            <a:r>
              <a:rPr lang="da-DK" sz="1000" dirty="0" smtClean="0">
                <a:latin typeface="Courier New"/>
                <a:cs typeface="Courier New"/>
              </a:rPr>
              <a:t>    Customer </a:t>
            </a:r>
            <a:r>
              <a:rPr lang="da-DK" sz="1000" dirty="0" err="1" smtClean="0">
                <a:latin typeface="Courier New"/>
                <a:cs typeface="Courier New"/>
              </a:rPr>
              <a:t>customer</a:t>
            </a:r>
            <a:r>
              <a:rPr lang="da-DK" sz="1000" dirty="0" smtClean="0">
                <a:latin typeface="Courier New"/>
                <a:cs typeface="Courier New"/>
              </a:rPr>
              <a:t> = </a:t>
            </a:r>
            <a:r>
              <a:rPr lang="da-DK" sz="1000" dirty="0" err="1" smtClean="0">
                <a:latin typeface="Courier New"/>
                <a:cs typeface="Courier New"/>
              </a:rPr>
              <a:t>repository.load</a:t>
            </a:r>
            <a:r>
              <a:rPr lang="da-DK" sz="1000" dirty="0" smtClean="0">
                <a:latin typeface="Courier New"/>
                <a:cs typeface="Courier New"/>
              </a:rPr>
              <a:t>(</a:t>
            </a:r>
            <a:r>
              <a:rPr lang="da-DK" sz="1000" dirty="0" err="1" smtClean="0">
                <a:latin typeface="Courier New"/>
                <a:cs typeface="Courier New"/>
              </a:rPr>
              <a:t>cmd.getCustomerId</a:t>
            </a:r>
            <a:r>
              <a:rPr lang="da-DK" sz="1000" dirty="0" smtClean="0">
                <a:latin typeface="Courier New"/>
                <a:cs typeface="Courier New"/>
              </a:rPr>
              <a:t>());</a:t>
            </a:r>
          </a:p>
          <a:p>
            <a:pPr marL="0" indent="0">
              <a:buNone/>
            </a:pPr>
            <a:r>
              <a:rPr lang="da-DK" sz="1000" dirty="0">
                <a:latin typeface="Courier New"/>
                <a:cs typeface="Courier New"/>
              </a:rPr>
              <a:t> </a:t>
            </a:r>
            <a:r>
              <a:rPr lang="da-DK" sz="1000" dirty="0" smtClean="0">
                <a:latin typeface="Courier New"/>
                <a:cs typeface="Courier New"/>
              </a:rPr>
              <a:t>   </a:t>
            </a:r>
            <a:r>
              <a:rPr lang="da-DK" sz="1000" dirty="0" err="1" smtClean="0">
                <a:latin typeface="Courier New"/>
                <a:cs typeface="Courier New"/>
              </a:rPr>
              <a:t>customer.unsign</a:t>
            </a:r>
            <a:r>
              <a:rPr lang="da-DK" sz="1000" dirty="0" smtClean="0">
                <a:latin typeface="Courier New"/>
                <a:cs typeface="Courier New"/>
              </a:rPr>
              <a:t>();</a:t>
            </a:r>
          </a:p>
          <a:p>
            <a:pPr marL="0" indent="0">
              <a:buNone/>
            </a:pPr>
            <a:r>
              <a:rPr lang="da-DK" sz="1000" dirty="0" smtClean="0">
                <a:latin typeface="Courier New"/>
                <a:cs typeface="Courier New"/>
              </a:rPr>
              <a:t>  }</a:t>
            </a:r>
            <a:endParaRPr lang="da-DK" sz="1000" dirty="0">
              <a:latin typeface="Courier New"/>
              <a:cs typeface="Courier New"/>
            </a:endParaRPr>
          </a:p>
          <a:p>
            <a:pPr marL="0" indent="0">
              <a:buNone/>
            </a:pPr>
            <a:r>
              <a:rPr lang="da-DK" sz="1000" dirty="0" smtClean="0">
                <a:latin typeface="Courier New"/>
                <a:cs typeface="Courier New"/>
              </a:rPr>
              <a:t>}</a:t>
            </a:r>
            <a:endParaRPr lang="da-DK" sz="1000" dirty="0">
              <a:latin typeface="Courier New"/>
              <a:cs typeface="Courier New"/>
            </a:endParaRPr>
          </a:p>
        </p:txBody>
      </p:sp>
      <p:sp>
        <p:nvSpPr>
          <p:cNvPr id="78" name="Content Placeholder 2"/>
          <p:cNvSpPr txBox="1">
            <a:spLocks/>
          </p:cNvSpPr>
          <p:nvPr/>
        </p:nvSpPr>
        <p:spPr>
          <a:xfrm>
            <a:off x="706110" y="4091636"/>
            <a:ext cx="7733040" cy="2250135"/>
          </a:xfrm>
          <a:prstGeom prst="rect">
            <a:avLst/>
          </a:prstGeom>
          <a:ln>
            <a:solidFill>
              <a:schemeClr val="tx1"/>
            </a:solidFill>
          </a:ln>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Font typeface="Arial" pitchFamily="34" charset="0"/>
              <a:buNone/>
            </a:pPr>
            <a:r>
              <a:rPr lang="da-DK" sz="1000" dirty="0" smtClean="0">
                <a:solidFill>
                  <a:srgbClr val="95B3D7"/>
                </a:solidFill>
                <a:latin typeface="Courier New"/>
                <a:cs typeface="Courier New"/>
              </a:rPr>
              <a:t>public </a:t>
            </a:r>
            <a:r>
              <a:rPr lang="da-DK" sz="1000" dirty="0" err="1" smtClean="0">
                <a:solidFill>
                  <a:srgbClr val="95B3D7"/>
                </a:solidFill>
                <a:latin typeface="Courier New"/>
                <a:cs typeface="Courier New"/>
              </a:rPr>
              <a:t>class</a:t>
            </a:r>
            <a:r>
              <a:rPr lang="da-DK" sz="1000" dirty="0" smtClean="0">
                <a:solidFill>
                  <a:schemeClr val="accent1"/>
                </a:solidFill>
                <a:latin typeface="Courier New"/>
                <a:cs typeface="Courier New"/>
              </a:rPr>
              <a:t> </a:t>
            </a:r>
            <a:r>
              <a:rPr lang="da-DK" sz="1000" b="1" dirty="0" smtClean="0">
                <a:latin typeface="Courier New"/>
                <a:cs typeface="Courier New"/>
              </a:rPr>
              <a:t>Customer</a:t>
            </a:r>
            <a:r>
              <a:rPr lang="da-DK" sz="1000" dirty="0" smtClean="0">
                <a:latin typeface="Courier New"/>
                <a:cs typeface="Courier New"/>
              </a:rPr>
              <a:t> {</a:t>
            </a:r>
          </a:p>
          <a:p>
            <a:pPr marL="0" indent="0">
              <a:buFont typeface="Arial" pitchFamily="34" charset="0"/>
              <a:buNone/>
            </a:pPr>
            <a:r>
              <a:rPr lang="da-DK" sz="1000" dirty="0" smtClean="0">
                <a:solidFill>
                  <a:schemeClr val="accent1"/>
                </a:solidFill>
                <a:latin typeface="Courier New"/>
                <a:cs typeface="Courier New"/>
              </a:rPr>
              <a:t>  </a:t>
            </a:r>
            <a:r>
              <a:rPr lang="da-DK" sz="1000" dirty="0" smtClean="0">
                <a:solidFill>
                  <a:srgbClr val="95B3D7"/>
                </a:solidFill>
                <a:latin typeface="Courier New"/>
                <a:cs typeface="Courier New"/>
              </a:rPr>
              <a:t>private</a:t>
            </a:r>
            <a:r>
              <a:rPr lang="da-DK" sz="1000" dirty="0" smtClean="0">
                <a:solidFill>
                  <a:schemeClr val="accent1"/>
                </a:solidFill>
                <a:latin typeface="Courier New"/>
                <a:cs typeface="Courier New"/>
              </a:rPr>
              <a:t> </a:t>
            </a:r>
            <a:r>
              <a:rPr lang="da-DK" sz="1000" dirty="0" err="1" smtClean="0">
                <a:solidFill>
                  <a:schemeClr val="accent4">
                    <a:lumMod val="60000"/>
                    <a:lumOff val="40000"/>
                  </a:schemeClr>
                </a:solidFill>
                <a:latin typeface="Courier New"/>
                <a:cs typeface="Courier New"/>
              </a:rPr>
              <a:t>boolean</a:t>
            </a:r>
            <a:r>
              <a:rPr lang="da-DK" sz="1000" dirty="0" smtClean="0">
                <a:solidFill>
                  <a:schemeClr val="accent4">
                    <a:lumMod val="60000"/>
                    <a:lumOff val="40000"/>
                  </a:schemeClr>
                </a:solidFill>
                <a:latin typeface="Courier New"/>
                <a:cs typeface="Courier New"/>
              </a:rPr>
              <a:t> </a:t>
            </a:r>
            <a:r>
              <a:rPr lang="da-DK" sz="1000" dirty="0" err="1" smtClean="0">
                <a:solidFill>
                  <a:schemeClr val="accent6"/>
                </a:solidFill>
                <a:latin typeface="Courier New"/>
                <a:cs typeface="Courier New"/>
              </a:rPr>
              <a:t>signedUp</a:t>
            </a:r>
            <a:r>
              <a:rPr lang="da-DK" sz="1000" dirty="0" smtClean="0">
                <a:latin typeface="Courier New"/>
                <a:cs typeface="Courier New"/>
              </a:rPr>
              <a:t>;</a:t>
            </a:r>
          </a:p>
          <a:p>
            <a:pPr marL="0" indent="0">
              <a:buFont typeface="Arial" pitchFamily="34" charset="0"/>
              <a:buNone/>
            </a:pPr>
            <a:endParaRPr lang="da-DK" sz="1000" dirty="0" smtClean="0">
              <a:solidFill>
                <a:schemeClr val="accent1"/>
              </a:solidFill>
              <a:latin typeface="Courier New"/>
              <a:cs typeface="Courier New"/>
            </a:endParaRPr>
          </a:p>
          <a:p>
            <a:pPr marL="0" indent="0">
              <a:buFont typeface="Arial" pitchFamily="34" charset="0"/>
              <a:buNone/>
            </a:pPr>
            <a:r>
              <a:rPr lang="da-DK" sz="1000" dirty="0" smtClean="0">
                <a:solidFill>
                  <a:schemeClr val="accent1"/>
                </a:solidFill>
                <a:latin typeface="Courier New"/>
                <a:cs typeface="Courier New"/>
              </a:rPr>
              <a:t>  </a:t>
            </a:r>
            <a:r>
              <a:rPr lang="da-DK" sz="1000" dirty="0" smtClean="0">
                <a:solidFill>
                  <a:srgbClr val="95B3D7"/>
                </a:solidFill>
                <a:latin typeface="Courier New"/>
                <a:cs typeface="Courier New"/>
              </a:rPr>
              <a:t>public </a:t>
            </a:r>
            <a:r>
              <a:rPr lang="da-DK" sz="1000" dirty="0" err="1" smtClean="0">
                <a:solidFill>
                  <a:srgbClr val="95B3D7"/>
                </a:solidFill>
                <a:latin typeface="Courier New"/>
                <a:cs typeface="Courier New"/>
              </a:rPr>
              <a:t>void</a:t>
            </a:r>
            <a:r>
              <a:rPr lang="da-DK" sz="1000" dirty="0" smtClean="0">
                <a:solidFill>
                  <a:srgbClr val="95B3D7"/>
                </a:solidFill>
                <a:latin typeface="Courier New"/>
                <a:cs typeface="Courier New"/>
              </a:rPr>
              <a:t> </a:t>
            </a:r>
            <a:r>
              <a:rPr lang="da-DK" sz="1000" dirty="0" err="1" smtClean="0">
                <a:latin typeface="Courier New"/>
                <a:cs typeface="Courier New"/>
              </a:rPr>
              <a:t>unsign</a:t>
            </a:r>
            <a:r>
              <a:rPr lang="da-DK" sz="1000" dirty="0" smtClean="0">
                <a:latin typeface="Courier New"/>
                <a:cs typeface="Courier New"/>
              </a:rPr>
              <a:t>() {</a:t>
            </a:r>
          </a:p>
          <a:p>
            <a:pPr marL="0" indent="0">
              <a:buFont typeface="Arial" pitchFamily="34" charset="0"/>
              <a:buNone/>
            </a:pPr>
            <a:r>
              <a:rPr lang="da-DK" sz="1000" dirty="0">
                <a:latin typeface="Courier New"/>
                <a:cs typeface="Courier New"/>
              </a:rPr>
              <a:t> </a:t>
            </a:r>
            <a:r>
              <a:rPr lang="da-DK" sz="1000" dirty="0" smtClean="0">
                <a:latin typeface="Courier New"/>
                <a:cs typeface="Courier New"/>
              </a:rPr>
              <a:t>   </a:t>
            </a:r>
            <a:r>
              <a:rPr lang="da-DK" sz="1000" dirty="0" err="1" smtClean="0">
                <a:latin typeface="Courier New"/>
                <a:cs typeface="Courier New"/>
              </a:rPr>
              <a:t>if</a:t>
            </a:r>
            <a:r>
              <a:rPr lang="da-DK" sz="1000" dirty="0" smtClean="0">
                <a:latin typeface="Courier New"/>
                <a:cs typeface="Courier New"/>
              </a:rPr>
              <a:t> (</a:t>
            </a:r>
            <a:r>
              <a:rPr lang="da-DK" sz="1000" dirty="0" err="1" smtClean="0">
                <a:solidFill>
                  <a:srgbClr val="F79646"/>
                </a:solidFill>
                <a:latin typeface="Courier New"/>
                <a:cs typeface="Courier New"/>
              </a:rPr>
              <a:t>signedUp</a:t>
            </a:r>
            <a:r>
              <a:rPr lang="da-DK" sz="1000" dirty="0" smtClean="0">
                <a:latin typeface="Courier New"/>
                <a:cs typeface="Courier New"/>
              </a:rPr>
              <a:t>) {</a:t>
            </a:r>
          </a:p>
          <a:p>
            <a:pPr marL="0" indent="0">
              <a:buFont typeface="Arial" pitchFamily="34" charset="0"/>
              <a:buNone/>
            </a:pPr>
            <a:r>
              <a:rPr lang="da-DK" sz="1000" dirty="0" smtClean="0">
                <a:latin typeface="Courier New"/>
                <a:cs typeface="Courier New"/>
              </a:rPr>
              <a:t>      </a:t>
            </a:r>
            <a:r>
              <a:rPr lang="da-DK" sz="1000" dirty="0" err="1" smtClean="0">
                <a:latin typeface="Courier New"/>
                <a:cs typeface="Courier New"/>
              </a:rPr>
              <a:t>apply</a:t>
            </a:r>
            <a:r>
              <a:rPr lang="da-DK" sz="1000" dirty="0" smtClean="0">
                <a:latin typeface="Courier New"/>
                <a:cs typeface="Courier New"/>
              </a:rPr>
              <a:t>(new </a:t>
            </a:r>
            <a:r>
              <a:rPr lang="da-DK" sz="1000" dirty="0" err="1" smtClean="0">
                <a:solidFill>
                  <a:schemeClr val="accent3"/>
                </a:solidFill>
                <a:latin typeface="Courier New"/>
                <a:cs typeface="Courier New"/>
              </a:rPr>
              <a:t>CustomerUnsignedEvent</a:t>
            </a:r>
            <a:r>
              <a:rPr lang="da-DK" sz="1000" dirty="0" smtClean="0">
                <a:latin typeface="Courier New"/>
                <a:cs typeface="Courier New"/>
              </a:rPr>
              <a:t>());</a:t>
            </a:r>
          </a:p>
          <a:p>
            <a:pPr marL="0" indent="0">
              <a:buFont typeface="Arial" pitchFamily="34" charset="0"/>
              <a:buNone/>
            </a:pPr>
            <a:r>
              <a:rPr lang="da-DK" sz="1000" dirty="0" smtClean="0">
                <a:latin typeface="Courier New"/>
                <a:cs typeface="Courier New"/>
              </a:rPr>
              <a:t>    }</a:t>
            </a:r>
          </a:p>
          <a:p>
            <a:pPr marL="0" indent="0">
              <a:buFont typeface="Arial" pitchFamily="34" charset="0"/>
              <a:buNone/>
            </a:pPr>
            <a:r>
              <a:rPr lang="da-DK" sz="1000" dirty="0" smtClean="0">
                <a:latin typeface="Courier New"/>
                <a:cs typeface="Courier New"/>
              </a:rPr>
              <a:t>  }</a:t>
            </a:r>
          </a:p>
          <a:p>
            <a:pPr marL="0" indent="0">
              <a:buFont typeface="Arial" pitchFamily="34" charset="0"/>
              <a:buNone/>
            </a:pPr>
            <a:r>
              <a:rPr lang="da-DK" sz="1000" dirty="0" smtClean="0">
                <a:latin typeface="Courier New"/>
                <a:cs typeface="Courier New"/>
              </a:rPr>
              <a:t> </a:t>
            </a:r>
          </a:p>
          <a:p>
            <a:pPr marL="0" indent="0">
              <a:buNone/>
            </a:pPr>
            <a:r>
              <a:rPr lang="da-DK" sz="1000" dirty="0" smtClean="0">
                <a:latin typeface="Courier New"/>
                <a:cs typeface="Courier New"/>
              </a:rPr>
              <a:t>  </a:t>
            </a:r>
            <a:r>
              <a:rPr lang="da-DK" sz="1000" dirty="0" smtClean="0">
                <a:solidFill>
                  <a:schemeClr val="tx2">
                    <a:lumMod val="50000"/>
                  </a:schemeClr>
                </a:solidFill>
                <a:latin typeface="Courier New"/>
                <a:cs typeface="Courier New"/>
              </a:rPr>
              <a:t>@</a:t>
            </a:r>
            <a:r>
              <a:rPr lang="da-DK" sz="1000" dirty="0" err="1" smtClean="0">
                <a:solidFill>
                  <a:schemeClr val="tx2">
                    <a:lumMod val="50000"/>
                  </a:schemeClr>
                </a:solidFill>
                <a:latin typeface="Courier New"/>
                <a:cs typeface="Courier New"/>
              </a:rPr>
              <a:t>EventHandler</a:t>
            </a:r>
            <a:endParaRPr lang="da-DK" sz="1000" dirty="0">
              <a:latin typeface="Courier New"/>
              <a:cs typeface="Courier New"/>
            </a:endParaRPr>
          </a:p>
          <a:p>
            <a:pPr marL="0" indent="0">
              <a:buFont typeface="Arial" pitchFamily="34" charset="0"/>
              <a:buNone/>
            </a:pPr>
            <a:r>
              <a:rPr lang="da-DK" sz="1000" dirty="0" smtClean="0">
                <a:latin typeface="Courier New"/>
                <a:cs typeface="Courier New"/>
              </a:rPr>
              <a:t>  </a:t>
            </a:r>
            <a:r>
              <a:rPr lang="da-DK" sz="1000" dirty="0" smtClean="0">
                <a:solidFill>
                  <a:srgbClr val="95B3D7"/>
                </a:solidFill>
                <a:latin typeface="Courier New"/>
                <a:cs typeface="Courier New"/>
              </a:rPr>
              <a:t>private </a:t>
            </a:r>
            <a:r>
              <a:rPr lang="da-DK" sz="1000" dirty="0" err="1" smtClean="0">
                <a:solidFill>
                  <a:srgbClr val="95B3D7"/>
                </a:solidFill>
                <a:latin typeface="Courier New"/>
                <a:cs typeface="Courier New"/>
              </a:rPr>
              <a:t>void</a:t>
            </a:r>
            <a:r>
              <a:rPr lang="da-DK" sz="1000" dirty="0" smtClean="0">
                <a:solidFill>
                  <a:srgbClr val="95B3D7"/>
                </a:solidFill>
                <a:latin typeface="Courier New"/>
                <a:cs typeface="Courier New"/>
              </a:rPr>
              <a:t> </a:t>
            </a:r>
            <a:r>
              <a:rPr lang="da-DK" sz="1000" dirty="0" smtClean="0">
                <a:latin typeface="Courier New"/>
                <a:cs typeface="Courier New"/>
              </a:rPr>
              <a:t>handle(</a:t>
            </a:r>
            <a:r>
              <a:rPr lang="da-DK" sz="1000" dirty="0" err="1" smtClean="0">
                <a:solidFill>
                  <a:srgbClr val="9BBB59"/>
                </a:solidFill>
                <a:latin typeface="Courier New"/>
                <a:cs typeface="Courier New"/>
              </a:rPr>
              <a:t>CustomerUnsignedEvent</a:t>
            </a:r>
            <a:r>
              <a:rPr lang="da-DK" sz="1000" dirty="0" smtClean="0">
                <a:solidFill>
                  <a:srgbClr val="9BBB59"/>
                </a:solidFill>
                <a:latin typeface="Courier New"/>
                <a:cs typeface="Courier New"/>
              </a:rPr>
              <a:t> </a:t>
            </a:r>
            <a:r>
              <a:rPr lang="da-DK" sz="1000" dirty="0" smtClean="0">
                <a:latin typeface="Courier New"/>
                <a:cs typeface="Courier New"/>
              </a:rPr>
              <a:t>event) {</a:t>
            </a:r>
          </a:p>
          <a:p>
            <a:pPr marL="0" indent="0">
              <a:buFont typeface="Arial" pitchFamily="34" charset="0"/>
              <a:buNone/>
            </a:pPr>
            <a:r>
              <a:rPr lang="da-DK" sz="1000" dirty="0">
                <a:latin typeface="Courier New"/>
                <a:cs typeface="Courier New"/>
              </a:rPr>
              <a:t> </a:t>
            </a:r>
            <a:r>
              <a:rPr lang="da-DK" sz="1000" dirty="0" smtClean="0">
                <a:latin typeface="Courier New"/>
                <a:cs typeface="Courier New"/>
              </a:rPr>
              <a:t>   </a:t>
            </a:r>
            <a:r>
              <a:rPr lang="da-DK" sz="1000" dirty="0" err="1" smtClean="0">
                <a:solidFill>
                  <a:srgbClr val="F79646"/>
                </a:solidFill>
                <a:latin typeface="Courier New"/>
                <a:cs typeface="Courier New"/>
              </a:rPr>
              <a:t>signedUp</a:t>
            </a:r>
            <a:r>
              <a:rPr lang="da-DK" sz="1000" dirty="0" smtClean="0">
                <a:solidFill>
                  <a:srgbClr val="F79646"/>
                </a:solidFill>
                <a:latin typeface="Courier New"/>
                <a:cs typeface="Courier New"/>
              </a:rPr>
              <a:t> </a:t>
            </a:r>
            <a:r>
              <a:rPr lang="da-DK" sz="1000" dirty="0" smtClean="0">
                <a:latin typeface="Courier New"/>
                <a:cs typeface="Courier New"/>
              </a:rPr>
              <a:t>= false;    </a:t>
            </a:r>
          </a:p>
          <a:p>
            <a:pPr marL="0" indent="0">
              <a:buFont typeface="Arial" pitchFamily="34" charset="0"/>
              <a:buNone/>
            </a:pPr>
            <a:r>
              <a:rPr lang="da-DK" sz="1000" dirty="0">
                <a:latin typeface="Courier New"/>
                <a:cs typeface="Courier New"/>
              </a:rPr>
              <a:t> </a:t>
            </a:r>
            <a:r>
              <a:rPr lang="da-DK" sz="1000" dirty="0" smtClean="0">
                <a:latin typeface="Courier New"/>
                <a:cs typeface="Courier New"/>
              </a:rPr>
              <a:t> }</a:t>
            </a:r>
          </a:p>
          <a:p>
            <a:pPr marL="0" indent="0">
              <a:buFont typeface="Arial" pitchFamily="34" charset="0"/>
              <a:buNone/>
            </a:pPr>
            <a:r>
              <a:rPr lang="da-DK" sz="1000" dirty="0" smtClean="0">
                <a:latin typeface="Courier New"/>
                <a:cs typeface="Courier New"/>
              </a:rPr>
              <a:t>}</a:t>
            </a:r>
          </a:p>
          <a:p>
            <a:pPr marL="0" indent="0">
              <a:buFont typeface="Arial" pitchFamily="34" charset="0"/>
              <a:buNone/>
            </a:pPr>
            <a:endParaRPr lang="da-DK" sz="1000" dirty="0">
              <a:latin typeface="Courier New"/>
              <a:cs typeface="Courier New"/>
            </a:endParaRPr>
          </a:p>
        </p:txBody>
      </p:sp>
    </p:spTree>
    <p:extLst>
      <p:ext uri="{BB962C8B-B14F-4D97-AF65-F5344CB8AC3E}">
        <p14:creationId xmlns:p14="http://schemas.microsoft.com/office/powerpoint/2010/main" val="95043617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7056785"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CQRS</a:t>
            </a:r>
            <a:r>
              <a:rPr lang="zh-CN" altLang="en-US" dirty="0" smtClean="0"/>
              <a:t>应用示例（</a:t>
            </a:r>
            <a:r>
              <a:rPr lang="zh-CN" altLang="en-US" dirty="0"/>
              <a:t>一</a:t>
            </a:r>
            <a:r>
              <a:rPr lang="zh-CN" altLang="en-US" dirty="0" smtClean="0"/>
              <a:t>）</a:t>
            </a:r>
            <a:endParaRPr lang="zh-CN" altLang="en-US" dirty="0"/>
          </a:p>
        </p:txBody>
      </p:sp>
      <p:cxnSp>
        <p:nvCxnSpPr>
          <p:cNvPr id="55" name="Straight Arrow Connector 5"/>
          <p:cNvCxnSpPr>
            <a:stCxn id="56" idx="2"/>
          </p:cNvCxnSpPr>
          <p:nvPr/>
        </p:nvCxnSpPr>
        <p:spPr>
          <a:xfrm flipV="1">
            <a:off x="4364845" y="5690684"/>
            <a:ext cx="226324" cy="808416"/>
          </a:xfrm>
          <a:prstGeom prst="straightConnector1">
            <a:avLst/>
          </a:prstGeom>
          <a:ln w="28575"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56" name="Rounded Rectangle 38"/>
          <p:cNvSpPr/>
          <p:nvPr/>
        </p:nvSpPr>
        <p:spPr>
          <a:xfrm>
            <a:off x="1686870" y="1436336"/>
            <a:ext cx="5355953" cy="5062761"/>
          </a:xfrm>
          <a:prstGeom prst="roundRect">
            <a:avLst/>
          </a:prstGeom>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nvGrpSpPr>
          <p:cNvPr id="57" name="Group 8"/>
          <p:cNvGrpSpPr/>
          <p:nvPr/>
        </p:nvGrpSpPr>
        <p:grpSpPr>
          <a:xfrm>
            <a:off x="1749489" y="4034177"/>
            <a:ext cx="1645185" cy="1420638"/>
            <a:chOff x="2716989" y="2731631"/>
            <a:chExt cx="1645185" cy="1420637"/>
          </a:xfrm>
        </p:grpSpPr>
        <p:grpSp>
          <p:nvGrpSpPr>
            <p:cNvPr id="138" name="Group 29"/>
            <p:cNvGrpSpPr/>
            <p:nvPr/>
          </p:nvGrpSpPr>
          <p:grpSpPr>
            <a:xfrm>
              <a:off x="2716989" y="2731631"/>
              <a:ext cx="1645185" cy="1420637"/>
              <a:chOff x="2716989" y="2731631"/>
              <a:chExt cx="1645185" cy="1420637"/>
            </a:xfrm>
          </p:grpSpPr>
          <p:sp>
            <p:nvSpPr>
              <p:cNvPr id="145" name="Rectangle 36"/>
              <p:cNvSpPr/>
              <p:nvPr/>
            </p:nvSpPr>
            <p:spPr>
              <a:xfrm>
                <a:off x="2716989" y="2797970"/>
                <a:ext cx="1645185" cy="1354298"/>
              </a:xfrm>
              <a:prstGeom prst="rect">
                <a:avLst/>
              </a:prstGeom>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46" name="TextBox 37"/>
              <p:cNvSpPr txBox="1"/>
              <p:nvPr/>
            </p:nvSpPr>
            <p:spPr>
              <a:xfrm>
                <a:off x="3254888" y="2731631"/>
                <a:ext cx="569387" cy="3077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smtClean="0">
                    <a:solidFill>
                      <a:srgbClr val="000000"/>
                    </a:solidFill>
                  </a:rPr>
                  <a:t>Sales</a:t>
                </a:r>
                <a:endParaRPr lang="en-US" sz="1400" b="1" dirty="0">
                  <a:solidFill>
                    <a:srgbClr val="000000"/>
                  </a:solidFill>
                </a:endParaRPr>
              </a:p>
            </p:txBody>
          </p:sp>
        </p:grpSp>
        <p:grpSp>
          <p:nvGrpSpPr>
            <p:cNvPr id="139" name="Group 30"/>
            <p:cNvGrpSpPr/>
            <p:nvPr/>
          </p:nvGrpSpPr>
          <p:grpSpPr>
            <a:xfrm>
              <a:off x="2937560" y="2921336"/>
              <a:ext cx="1346095" cy="1186760"/>
              <a:chOff x="2937560" y="2921336"/>
              <a:chExt cx="1346095" cy="1186760"/>
            </a:xfrm>
          </p:grpSpPr>
          <p:grpSp>
            <p:nvGrpSpPr>
              <p:cNvPr id="140" name="Group 31"/>
              <p:cNvGrpSpPr/>
              <p:nvPr/>
            </p:nvGrpSpPr>
            <p:grpSpPr>
              <a:xfrm>
                <a:off x="2943485" y="2921336"/>
                <a:ext cx="1218697" cy="1186760"/>
                <a:chOff x="2977825" y="4289086"/>
                <a:chExt cx="1218697" cy="1186760"/>
              </a:xfrm>
            </p:grpSpPr>
            <p:sp>
              <p:nvSpPr>
                <p:cNvPr id="142" name="Rounded Rectangle 33"/>
                <p:cNvSpPr/>
                <p:nvPr/>
              </p:nvSpPr>
              <p:spPr>
                <a:xfrm>
                  <a:off x="2981533" y="4363663"/>
                  <a:ext cx="1214989" cy="1112183"/>
                </a:xfrm>
                <a:prstGeom prst="roundRect">
                  <a:avLst/>
                </a:prstGeom>
                <a:gradFill flip="none" rotWithShape="1">
                  <a:gsLst>
                    <a:gs pos="0">
                      <a:srgbClr val="FCFC8C"/>
                    </a:gs>
                    <a:gs pos="93000">
                      <a:srgbClr val="FEFEE4"/>
                    </a:gs>
                    <a:gs pos="100000">
                      <a:srgbClr val="FEFEFC"/>
                    </a:gs>
                  </a:gsLst>
                  <a:lin ang="1740000" scaled="0"/>
                  <a:tileRect/>
                </a:gra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cxnSp>
              <p:nvCxnSpPr>
                <p:cNvPr id="143" name="Straight Connector 34"/>
                <p:cNvCxnSpPr/>
                <p:nvPr/>
              </p:nvCxnSpPr>
              <p:spPr>
                <a:xfrm>
                  <a:off x="2977825" y="4611077"/>
                  <a:ext cx="1218697" cy="0"/>
                </a:xfrm>
                <a:prstGeom prst="line">
                  <a:avLst/>
                </a:prstGeom>
                <a:ln w="1270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144" name="TextBox 35"/>
                <p:cNvSpPr txBox="1"/>
                <p:nvPr/>
              </p:nvSpPr>
              <p:spPr>
                <a:xfrm>
                  <a:off x="3188556" y="4289086"/>
                  <a:ext cx="759393" cy="3077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u="sng" dirty="0" smtClean="0">
                      <a:solidFill>
                        <a:schemeClr val="bg1"/>
                      </a:solidFill>
                    </a:rPr>
                    <a:t>Product</a:t>
                  </a:r>
                  <a:endParaRPr lang="en-US" u="sng" dirty="0">
                    <a:solidFill>
                      <a:schemeClr val="bg1"/>
                    </a:solidFill>
                  </a:endParaRPr>
                </a:p>
              </p:txBody>
            </p:sp>
          </p:grpSp>
          <p:sp>
            <p:nvSpPr>
              <p:cNvPr id="141" name="TextBox 32"/>
              <p:cNvSpPr txBox="1"/>
              <p:nvPr/>
            </p:nvSpPr>
            <p:spPr>
              <a:xfrm>
                <a:off x="2937560" y="3217179"/>
                <a:ext cx="1346095" cy="83715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0000"/>
                  </a:lnSpc>
                </a:pPr>
                <a:r>
                  <a:rPr lang="en-US" sz="1200" dirty="0">
                    <a:solidFill>
                      <a:srgbClr val="000000"/>
                    </a:solidFill>
                  </a:rPr>
                  <a:t>SKU</a:t>
                </a:r>
              </a:p>
              <a:p>
                <a:pPr>
                  <a:lnSpc>
                    <a:spcPct val="80000"/>
                  </a:lnSpc>
                </a:pPr>
                <a:r>
                  <a:rPr lang="en-US" sz="1200" dirty="0" smtClean="0">
                    <a:solidFill>
                      <a:srgbClr val="000000"/>
                    </a:solidFill>
                  </a:rPr>
                  <a:t>Name</a:t>
                </a:r>
              </a:p>
              <a:p>
                <a:pPr>
                  <a:lnSpc>
                    <a:spcPct val="80000"/>
                  </a:lnSpc>
                </a:pPr>
                <a:r>
                  <a:rPr lang="en-US" sz="1200" dirty="0" smtClean="0">
                    <a:solidFill>
                      <a:srgbClr val="000000"/>
                    </a:solidFill>
                  </a:rPr>
                  <a:t>Price</a:t>
                </a:r>
              </a:p>
              <a:p>
                <a:pPr>
                  <a:lnSpc>
                    <a:spcPct val="80000"/>
                  </a:lnSpc>
                </a:pPr>
                <a:r>
                  <a:rPr lang="en-US" sz="1200" dirty="0" smtClean="0">
                    <a:solidFill>
                      <a:srgbClr val="000000"/>
                    </a:solidFill>
                  </a:rPr>
                  <a:t>Quantity Ordered</a:t>
                </a:r>
              </a:p>
              <a:p>
                <a:pPr>
                  <a:lnSpc>
                    <a:spcPct val="80000"/>
                  </a:lnSpc>
                </a:pPr>
                <a:r>
                  <a:rPr lang="en-US" sz="1200" dirty="0" smtClean="0">
                    <a:solidFill>
                      <a:srgbClr val="000000"/>
                    </a:solidFill>
                  </a:rPr>
                  <a:t>…</a:t>
                </a:r>
                <a:endParaRPr lang="en-US" sz="1200" dirty="0">
                  <a:solidFill>
                    <a:srgbClr val="000000"/>
                  </a:solidFill>
                </a:endParaRPr>
              </a:p>
            </p:txBody>
          </p:sp>
        </p:grpSp>
      </p:grpSp>
      <p:grpSp>
        <p:nvGrpSpPr>
          <p:cNvPr id="58" name="Group 9"/>
          <p:cNvGrpSpPr/>
          <p:nvPr/>
        </p:nvGrpSpPr>
        <p:grpSpPr>
          <a:xfrm>
            <a:off x="4961860" y="4020053"/>
            <a:ext cx="1685077" cy="1410211"/>
            <a:chOff x="2716989" y="2775187"/>
            <a:chExt cx="1685077" cy="1410210"/>
          </a:xfrm>
        </p:grpSpPr>
        <p:grpSp>
          <p:nvGrpSpPr>
            <p:cNvPr id="129" name="Group 20"/>
            <p:cNvGrpSpPr/>
            <p:nvPr/>
          </p:nvGrpSpPr>
          <p:grpSpPr>
            <a:xfrm>
              <a:off x="2716989" y="2775187"/>
              <a:ext cx="1685077" cy="1410210"/>
              <a:chOff x="2716989" y="2775187"/>
              <a:chExt cx="1685077" cy="1410210"/>
            </a:xfrm>
          </p:grpSpPr>
          <p:sp>
            <p:nvSpPr>
              <p:cNvPr id="136" name="Rectangle 27"/>
              <p:cNvSpPr/>
              <p:nvPr/>
            </p:nvSpPr>
            <p:spPr>
              <a:xfrm>
                <a:off x="2716989" y="2831099"/>
                <a:ext cx="1645185" cy="1354298"/>
              </a:xfrm>
              <a:prstGeom prst="rect">
                <a:avLst/>
              </a:prstGeom>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7" name="TextBox 28"/>
              <p:cNvSpPr txBox="1"/>
              <p:nvPr/>
            </p:nvSpPr>
            <p:spPr>
              <a:xfrm>
                <a:off x="2716989" y="2775187"/>
                <a:ext cx="1685077" cy="27699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smtClean="0">
                    <a:solidFill>
                      <a:srgbClr val="000000"/>
                    </a:solidFill>
                  </a:rPr>
                  <a:t>Inventory Service (SAP)</a:t>
                </a:r>
                <a:endParaRPr lang="en-US" sz="1200" b="1" dirty="0">
                  <a:solidFill>
                    <a:srgbClr val="000000"/>
                  </a:solidFill>
                </a:endParaRPr>
              </a:p>
            </p:txBody>
          </p:sp>
        </p:grpSp>
        <p:grpSp>
          <p:nvGrpSpPr>
            <p:cNvPr id="130" name="Group 21"/>
            <p:cNvGrpSpPr/>
            <p:nvPr/>
          </p:nvGrpSpPr>
          <p:grpSpPr>
            <a:xfrm>
              <a:off x="2937560" y="2965508"/>
              <a:ext cx="1346095" cy="1186760"/>
              <a:chOff x="2937560" y="2965508"/>
              <a:chExt cx="1346095" cy="1186760"/>
            </a:xfrm>
          </p:grpSpPr>
          <p:grpSp>
            <p:nvGrpSpPr>
              <p:cNvPr id="131" name="Group 22"/>
              <p:cNvGrpSpPr/>
              <p:nvPr/>
            </p:nvGrpSpPr>
            <p:grpSpPr>
              <a:xfrm>
                <a:off x="2943485" y="2965508"/>
                <a:ext cx="1218697" cy="1186760"/>
                <a:chOff x="2977825" y="4333258"/>
                <a:chExt cx="1218697" cy="1186760"/>
              </a:xfrm>
            </p:grpSpPr>
            <p:sp>
              <p:nvSpPr>
                <p:cNvPr id="133" name="Rounded Rectangle 24"/>
                <p:cNvSpPr/>
                <p:nvPr/>
              </p:nvSpPr>
              <p:spPr>
                <a:xfrm>
                  <a:off x="2981533" y="4407835"/>
                  <a:ext cx="1214989" cy="1112183"/>
                </a:xfrm>
                <a:prstGeom prst="roundRect">
                  <a:avLst/>
                </a:prstGeom>
                <a:gradFill flip="none" rotWithShape="1">
                  <a:gsLst>
                    <a:gs pos="0">
                      <a:srgbClr val="FCFC8C"/>
                    </a:gs>
                    <a:gs pos="93000">
                      <a:srgbClr val="FEFEE4"/>
                    </a:gs>
                    <a:gs pos="100000">
                      <a:srgbClr val="FEFEFC"/>
                    </a:gs>
                  </a:gsLst>
                  <a:lin ang="1740000" scaled="0"/>
                  <a:tileRect/>
                </a:gra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cxnSp>
              <p:nvCxnSpPr>
                <p:cNvPr id="134" name="Straight Connector 25"/>
                <p:cNvCxnSpPr/>
                <p:nvPr/>
              </p:nvCxnSpPr>
              <p:spPr>
                <a:xfrm>
                  <a:off x="2977825" y="4611077"/>
                  <a:ext cx="1218697" cy="0"/>
                </a:xfrm>
                <a:prstGeom prst="line">
                  <a:avLst/>
                </a:prstGeom>
                <a:ln w="1270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135" name="TextBox 26"/>
                <p:cNvSpPr txBox="1"/>
                <p:nvPr/>
              </p:nvSpPr>
              <p:spPr>
                <a:xfrm>
                  <a:off x="3188556" y="4333258"/>
                  <a:ext cx="759393" cy="3077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u="sng" smtClean="0">
                      <a:solidFill>
                        <a:schemeClr val="bg1"/>
                      </a:solidFill>
                    </a:rPr>
                    <a:t>Product</a:t>
                  </a:r>
                  <a:endParaRPr lang="en-US" u="sng">
                    <a:solidFill>
                      <a:schemeClr val="bg1"/>
                    </a:solidFill>
                  </a:endParaRPr>
                </a:p>
              </p:txBody>
            </p:sp>
          </p:grpSp>
          <p:sp>
            <p:nvSpPr>
              <p:cNvPr id="132" name="TextBox 23"/>
              <p:cNvSpPr txBox="1"/>
              <p:nvPr/>
            </p:nvSpPr>
            <p:spPr>
              <a:xfrm>
                <a:off x="2937560" y="3261351"/>
                <a:ext cx="1346095" cy="68941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0000"/>
                  </a:lnSpc>
                </a:pPr>
                <a:r>
                  <a:rPr lang="en-US" sz="1200" dirty="0" smtClean="0">
                    <a:solidFill>
                      <a:srgbClr val="000000"/>
                    </a:solidFill>
                  </a:rPr>
                  <a:t>SKU</a:t>
                </a:r>
              </a:p>
              <a:p>
                <a:pPr>
                  <a:lnSpc>
                    <a:spcPct val="80000"/>
                  </a:lnSpc>
                </a:pPr>
                <a:r>
                  <a:rPr lang="en-US" sz="1200" dirty="0" smtClean="0">
                    <a:solidFill>
                      <a:srgbClr val="000000"/>
                    </a:solidFill>
                  </a:rPr>
                  <a:t>QOH</a:t>
                </a:r>
              </a:p>
              <a:p>
                <a:pPr>
                  <a:lnSpc>
                    <a:spcPct val="80000"/>
                  </a:lnSpc>
                </a:pPr>
                <a:r>
                  <a:rPr lang="en-US" sz="1200" dirty="0" smtClean="0">
                    <a:solidFill>
                      <a:srgbClr val="000000"/>
                    </a:solidFill>
                  </a:rPr>
                  <a:t>Location Code</a:t>
                </a:r>
              </a:p>
              <a:p>
                <a:pPr>
                  <a:lnSpc>
                    <a:spcPct val="80000"/>
                  </a:lnSpc>
                </a:pPr>
                <a:r>
                  <a:rPr lang="en-US" sz="1200" dirty="0" smtClean="0">
                    <a:solidFill>
                      <a:srgbClr val="000000"/>
                    </a:solidFill>
                  </a:rPr>
                  <a:t>…</a:t>
                </a:r>
                <a:endParaRPr lang="en-US" sz="1200" dirty="0">
                  <a:solidFill>
                    <a:srgbClr val="000000"/>
                  </a:solidFill>
                </a:endParaRPr>
              </a:p>
            </p:txBody>
          </p:sp>
        </p:grpSp>
      </p:grpSp>
      <p:grpSp>
        <p:nvGrpSpPr>
          <p:cNvPr id="59" name="Group 10"/>
          <p:cNvGrpSpPr/>
          <p:nvPr/>
        </p:nvGrpSpPr>
        <p:grpSpPr>
          <a:xfrm>
            <a:off x="4944368" y="1507184"/>
            <a:ext cx="1645185" cy="1429331"/>
            <a:chOff x="2716989" y="2756066"/>
            <a:chExt cx="1645185" cy="1429331"/>
          </a:xfrm>
        </p:grpSpPr>
        <p:grpSp>
          <p:nvGrpSpPr>
            <p:cNvPr id="120" name="Group 11"/>
            <p:cNvGrpSpPr/>
            <p:nvPr/>
          </p:nvGrpSpPr>
          <p:grpSpPr>
            <a:xfrm>
              <a:off x="2716989" y="2756066"/>
              <a:ext cx="1645185" cy="1429331"/>
              <a:chOff x="2716989" y="2756066"/>
              <a:chExt cx="1645185" cy="1429331"/>
            </a:xfrm>
          </p:grpSpPr>
          <p:sp>
            <p:nvSpPr>
              <p:cNvPr id="127" name="Rectangle 18"/>
              <p:cNvSpPr/>
              <p:nvPr/>
            </p:nvSpPr>
            <p:spPr>
              <a:xfrm>
                <a:off x="2716989" y="2831099"/>
                <a:ext cx="1645185" cy="1354298"/>
              </a:xfrm>
              <a:prstGeom prst="rect">
                <a:avLst/>
              </a:prstGeom>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28" name="TextBox 19"/>
              <p:cNvSpPr txBox="1"/>
              <p:nvPr/>
            </p:nvSpPr>
            <p:spPr>
              <a:xfrm>
                <a:off x="2913368" y="2756066"/>
                <a:ext cx="1263024" cy="3077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smtClean="0">
                    <a:solidFill>
                      <a:srgbClr val="000000"/>
                    </a:solidFill>
                  </a:rPr>
                  <a:t>Pricing Service</a:t>
                </a:r>
                <a:endParaRPr lang="en-US" sz="1400" b="1" dirty="0">
                  <a:solidFill>
                    <a:srgbClr val="000000"/>
                  </a:solidFill>
                </a:endParaRPr>
              </a:p>
            </p:txBody>
          </p:sp>
        </p:grpSp>
        <p:grpSp>
          <p:nvGrpSpPr>
            <p:cNvPr id="121" name="Group 12"/>
            <p:cNvGrpSpPr/>
            <p:nvPr/>
          </p:nvGrpSpPr>
          <p:grpSpPr>
            <a:xfrm>
              <a:off x="2937560" y="2965508"/>
              <a:ext cx="1346095" cy="1186760"/>
              <a:chOff x="2937560" y="2965508"/>
              <a:chExt cx="1346095" cy="1186760"/>
            </a:xfrm>
          </p:grpSpPr>
          <p:grpSp>
            <p:nvGrpSpPr>
              <p:cNvPr id="122" name="Group 13"/>
              <p:cNvGrpSpPr/>
              <p:nvPr/>
            </p:nvGrpSpPr>
            <p:grpSpPr>
              <a:xfrm>
                <a:off x="2943485" y="2965508"/>
                <a:ext cx="1218697" cy="1186760"/>
                <a:chOff x="2977825" y="4333258"/>
                <a:chExt cx="1218697" cy="1186760"/>
              </a:xfrm>
            </p:grpSpPr>
            <p:sp>
              <p:nvSpPr>
                <p:cNvPr id="124" name="Rounded Rectangle 15"/>
                <p:cNvSpPr/>
                <p:nvPr/>
              </p:nvSpPr>
              <p:spPr>
                <a:xfrm>
                  <a:off x="2981533" y="4407835"/>
                  <a:ext cx="1214989" cy="1112183"/>
                </a:xfrm>
                <a:prstGeom prst="roundRect">
                  <a:avLst/>
                </a:prstGeom>
                <a:gradFill flip="none" rotWithShape="1">
                  <a:gsLst>
                    <a:gs pos="0">
                      <a:srgbClr val="FCFC8C"/>
                    </a:gs>
                    <a:gs pos="93000">
                      <a:srgbClr val="FEFEE4"/>
                    </a:gs>
                    <a:gs pos="100000">
                      <a:srgbClr val="FEFEFC"/>
                    </a:gs>
                  </a:gsLst>
                  <a:lin ang="1740000" scaled="0"/>
                  <a:tileRect/>
                </a:gra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cxnSp>
              <p:nvCxnSpPr>
                <p:cNvPr id="125" name="Straight Connector 16"/>
                <p:cNvCxnSpPr/>
                <p:nvPr/>
              </p:nvCxnSpPr>
              <p:spPr>
                <a:xfrm>
                  <a:off x="2977825" y="4611077"/>
                  <a:ext cx="1218697" cy="0"/>
                </a:xfrm>
                <a:prstGeom prst="line">
                  <a:avLst/>
                </a:prstGeom>
                <a:ln w="1270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126" name="TextBox 17"/>
                <p:cNvSpPr txBox="1"/>
                <p:nvPr/>
              </p:nvSpPr>
              <p:spPr>
                <a:xfrm>
                  <a:off x="3188556" y="4333258"/>
                  <a:ext cx="759393" cy="30777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u="sng" smtClean="0">
                      <a:solidFill>
                        <a:schemeClr val="bg1"/>
                      </a:solidFill>
                    </a:rPr>
                    <a:t>Product</a:t>
                  </a:r>
                  <a:endParaRPr lang="en-US" u="sng">
                    <a:solidFill>
                      <a:schemeClr val="bg1"/>
                    </a:solidFill>
                  </a:endParaRPr>
                </a:p>
              </p:txBody>
            </p:sp>
          </p:grpSp>
          <p:sp>
            <p:nvSpPr>
              <p:cNvPr id="123" name="TextBox 14"/>
              <p:cNvSpPr txBox="1"/>
              <p:nvPr/>
            </p:nvSpPr>
            <p:spPr>
              <a:xfrm>
                <a:off x="2937560" y="3261351"/>
                <a:ext cx="1346095" cy="6894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0000"/>
                  </a:lnSpc>
                </a:pPr>
                <a:r>
                  <a:rPr lang="en-US" sz="1200" smtClean="0">
                    <a:solidFill>
                      <a:srgbClr val="000000"/>
                    </a:solidFill>
                  </a:rPr>
                  <a:t>SKU</a:t>
                </a:r>
              </a:p>
              <a:p>
                <a:pPr>
                  <a:lnSpc>
                    <a:spcPct val="80000"/>
                  </a:lnSpc>
                </a:pPr>
                <a:r>
                  <a:rPr lang="en-US" sz="1200" smtClean="0">
                    <a:solidFill>
                      <a:srgbClr val="000000"/>
                    </a:solidFill>
                  </a:rPr>
                  <a:t>Unit Price</a:t>
                </a:r>
              </a:p>
              <a:p>
                <a:pPr>
                  <a:lnSpc>
                    <a:spcPct val="80000"/>
                  </a:lnSpc>
                </a:pPr>
                <a:r>
                  <a:rPr lang="en-US" sz="1200" smtClean="0">
                    <a:solidFill>
                      <a:srgbClr val="000000"/>
                    </a:solidFill>
                  </a:rPr>
                  <a:t>Promotional Price</a:t>
                </a:r>
              </a:p>
              <a:p>
                <a:pPr>
                  <a:lnSpc>
                    <a:spcPct val="80000"/>
                  </a:lnSpc>
                </a:pPr>
                <a:r>
                  <a:rPr lang="en-US" sz="1200" smtClean="0">
                    <a:solidFill>
                      <a:srgbClr val="000000"/>
                    </a:solidFill>
                  </a:rPr>
                  <a:t>…</a:t>
                </a:r>
                <a:endParaRPr lang="en-US" sz="1200">
                  <a:solidFill>
                    <a:srgbClr val="000000"/>
                  </a:solidFill>
                </a:endParaRPr>
              </a:p>
            </p:txBody>
          </p:sp>
        </p:grpSp>
      </p:grpSp>
      <p:grpSp>
        <p:nvGrpSpPr>
          <p:cNvPr id="60" name="Group 40"/>
          <p:cNvGrpSpPr/>
          <p:nvPr/>
        </p:nvGrpSpPr>
        <p:grpSpPr>
          <a:xfrm>
            <a:off x="6607045" y="4101632"/>
            <a:ext cx="2305872" cy="1213141"/>
            <a:chOff x="6660444" y="2831099"/>
            <a:chExt cx="2305872" cy="1213141"/>
          </a:xfrm>
        </p:grpSpPr>
        <p:grpSp>
          <p:nvGrpSpPr>
            <p:cNvPr id="115" name="Group 41"/>
            <p:cNvGrpSpPr/>
            <p:nvPr/>
          </p:nvGrpSpPr>
          <p:grpSpPr>
            <a:xfrm>
              <a:off x="7610446" y="2831099"/>
              <a:ext cx="1355870" cy="1213141"/>
              <a:chOff x="7337744" y="3097221"/>
              <a:chExt cx="1355870" cy="1213141"/>
            </a:xfrm>
          </p:grpSpPr>
          <p:pic>
            <p:nvPicPr>
              <p:cNvPr id="117" name="Picture 43"/>
              <p:cNvPicPr>
                <a:picLocks noChangeAspect="1"/>
              </p:cNvPicPr>
              <p:nvPr/>
            </p:nvPicPr>
            <p:blipFill>
              <a:blip r:embed="rId3"/>
              <a:stretch>
                <a:fillRect/>
              </a:stretch>
            </p:blipFill>
            <p:spPr>
              <a:xfrm>
                <a:off x="7950215" y="3097221"/>
                <a:ext cx="743399" cy="743399"/>
              </a:xfrm>
              <a:prstGeom prst="rect">
                <a:avLst/>
              </a:prstGeom>
            </p:spPr>
          </p:pic>
          <p:pic>
            <p:nvPicPr>
              <p:cNvPr id="118" name="Picture 44"/>
              <p:cNvPicPr>
                <a:picLocks noChangeAspect="1"/>
              </p:cNvPicPr>
              <p:nvPr/>
            </p:nvPicPr>
            <p:blipFill>
              <a:blip r:embed="rId4"/>
              <a:stretch>
                <a:fillRect/>
              </a:stretch>
            </p:blipFill>
            <p:spPr>
              <a:xfrm>
                <a:off x="7337744" y="3468921"/>
                <a:ext cx="612471" cy="612471"/>
              </a:xfrm>
              <a:prstGeom prst="rect">
                <a:avLst/>
              </a:prstGeom>
            </p:spPr>
          </p:pic>
          <p:sp>
            <p:nvSpPr>
              <p:cNvPr id="119" name="TextBox 45"/>
              <p:cNvSpPr txBox="1"/>
              <p:nvPr/>
            </p:nvSpPr>
            <p:spPr>
              <a:xfrm>
                <a:off x="7531941" y="3941030"/>
                <a:ext cx="1120820"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smtClean="0"/>
                  <a:t>Inventory</a:t>
                </a:r>
                <a:endParaRPr lang="en-US" b="1" dirty="0"/>
              </a:p>
            </p:txBody>
          </p:sp>
        </p:grpSp>
        <p:cxnSp>
          <p:nvCxnSpPr>
            <p:cNvPr id="116" name="Straight Arrow Connector 42"/>
            <p:cNvCxnSpPr>
              <a:stCxn id="118" idx="1"/>
              <a:endCxn id="136" idx="3"/>
            </p:cNvCxnSpPr>
            <p:nvPr/>
          </p:nvCxnSpPr>
          <p:spPr>
            <a:xfrm flipH="1">
              <a:off x="6660444" y="3509035"/>
              <a:ext cx="950002" cy="30744"/>
            </a:xfrm>
            <a:prstGeom prst="straightConnector1">
              <a:avLst/>
            </a:prstGeom>
            <a:ln w="28575"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grpSp>
      <p:grpSp>
        <p:nvGrpSpPr>
          <p:cNvPr id="61" name="Group 46"/>
          <p:cNvGrpSpPr/>
          <p:nvPr/>
        </p:nvGrpSpPr>
        <p:grpSpPr>
          <a:xfrm>
            <a:off x="6589553" y="2448254"/>
            <a:ext cx="2228325" cy="1284618"/>
            <a:chOff x="6531952" y="1101191"/>
            <a:chExt cx="2228325" cy="1284618"/>
          </a:xfrm>
        </p:grpSpPr>
        <p:grpSp>
          <p:nvGrpSpPr>
            <p:cNvPr id="110" name="Group 47"/>
            <p:cNvGrpSpPr/>
            <p:nvPr/>
          </p:nvGrpSpPr>
          <p:grpSpPr>
            <a:xfrm>
              <a:off x="7377687" y="1101191"/>
              <a:ext cx="1382590" cy="1284618"/>
              <a:chOff x="7304210" y="1488572"/>
              <a:chExt cx="1382590" cy="1284618"/>
            </a:xfrm>
          </p:grpSpPr>
          <p:pic>
            <p:nvPicPr>
              <p:cNvPr id="112" name="Picture 49"/>
              <p:cNvPicPr>
                <a:picLocks noChangeAspect="1"/>
              </p:cNvPicPr>
              <p:nvPr/>
            </p:nvPicPr>
            <p:blipFill>
              <a:blip r:embed="rId4"/>
              <a:stretch>
                <a:fillRect/>
              </a:stretch>
            </p:blipFill>
            <p:spPr>
              <a:xfrm>
                <a:off x="7304210" y="1924299"/>
                <a:ext cx="612471" cy="612471"/>
              </a:xfrm>
              <a:prstGeom prst="rect">
                <a:avLst/>
              </a:prstGeom>
            </p:spPr>
          </p:pic>
          <p:pic>
            <p:nvPicPr>
              <p:cNvPr id="113" name="Picture 50"/>
              <p:cNvPicPr>
                <a:picLocks noChangeAspect="1"/>
              </p:cNvPicPr>
              <p:nvPr/>
            </p:nvPicPr>
            <p:blipFill>
              <a:blip r:embed="rId5"/>
              <a:stretch>
                <a:fillRect/>
              </a:stretch>
            </p:blipFill>
            <p:spPr>
              <a:xfrm>
                <a:off x="7815347" y="1488572"/>
                <a:ext cx="871453" cy="871453"/>
              </a:xfrm>
              <a:prstGeom prst="rect">
                <a:avLst/>
              </a:prstGeom>
            </p:spPr>
          </p:pic>
          <p:sp>
            <p:nvSpPr>
              <p:cNvPr id="114" name="TextBox 51"/>
              <p:cNvSpPr txBox="1"/>
              <p:nvPr/>
            </p:nvSpPr>
            <p:spPr>
              <a:xfrm>
                <a:off x="7643719" y="2403858"/>
                <a:ext cx="838691"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smtClean="0"/>
                  <a:t>Pricing</a:t>
                </a:r>
                <a:endParaRPr lang="en-US" b="1" dirty="0"/>
              </a:p>
            </p:txBody>
          </p:sp>
        </p:grpSp>
        <p:cxnSp>
          <p:nvCxnSpPr>
            <p:cNvPr id="111" name="Straight Arrow Connector 48"/>
            <p:cNvCxnSpPr>
              <a:stCxn id="112" idx="1"/>
            </p:cNvCxnSpPr>
            <p:nvPr/>
          </p:nvCxnSpPr>
          <p:spPr>
            <a:xfrm flipH="1" flipV="1">
              <a:off x="6531952" y="1556321"/>
              <a:ext cx="845735" cy="286833"/>
            </a:xfrm>
            <a:prstGeom prst="straightConnector1">
              <a:avLst/>
            </a:prstGeom>
            <a:ln w="28575"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grpSp>
      <p:grpSp>
        <p:nvGrpSpPr>
          <p:cNvPr id="62" name="Group 52"/>
          <p:cNvGrpSpPr/>
          <p:nvPr/>
        </p:nvGrpSpPr>
        <p:grpSpPr>
          <a:xfrm>
            <a:off x="231083" y="4887412"/>
            <a:ext cx="1539317" cy="1533397"/>
            <a:chOff x="7377687" y="4171287"/>
            <a:chExt cx="1539317" cy="1533397"/>
          </a:xfrm>
        </p:grpSpPr>
        <p:grpSp>
          <p:nvGrpSpPr>
            <p:cNvPr id="105" name="Group 53"/>
            <p:cNvGrpSpPr/>
            <p:nvPr/>
          </p:nvGrpSpPr>
          <p:grpSpPr>
            <a:xfrm>
              <a:off x="7377687" y="4407835"/>
              <a:ext cx="1309113" cy="1296849"/>
              <a:chOff x="7392446" y="4472117"/>
              <a:chExt cx="1309113" cy="1296849"/>
            </a:xfrm>
          </p:grpSpPr>
          <p:pic>
            <p:nvPicPr>
              <p:cNvPr id="107" name="Picture 55"/>
              <p:cNvPicPr>
                <a:picLocks noChangeAspect="1"/>
              </p:cNvPicPr>
              <p:nvPr/>
            </p:nvPicPr>
            <p:blipFill>
              <a:blip r:embed="rId6"/>
              <a:stretch>
                <a:fillRect/>
              </a:stretch>
            </p:blipFill>
            <p:spPr>
              <a:xfrm>
                <a:off x="7888759" y="4472117"/>
                <a:ext cx="812800" cy="812800"/>
              </a:xfrm>
              <a:prstGeom prst="rect">
                <a:avLst/>
              </a:prstGeom>
            </p:spPr>
          </p:pic>
          <p:pic>
            <p:nvPicPr>
              <p:cNvPr id="108" name="Picture 56"/>
              <p:cNvPicPr>
                <a:picLocks noChangeAspect="1"/>
              </p:cNvPicPr>
              <p:nvPr/>
            </p:nvPicPr>
            <p:blipFill>
              <a:blip r:embed="rId4"/>
              <a:stretch>
                <a:fillRect/>
              </a:stretch>
            </p:blipFill>
            <p:spPr>
              <a:xfrm>
                <a:off x="7392446" y="4971829"/>
                <a:ext cx="612471" cy="612471"/>
              </a:xfrm>
              <a:prstGeom prst="rect">
                <a:avLst/>
              </a:prstGeom>
            </p:spPr>
          </p:pic>
          <p:sp>
            <p:nvSpPr>
              <p:cNvPr id="109" name="TextBox 57"/>
              <p:cNvSpPr txBox="1"/>
              <p:nvPr/>
            </p:nvSpPr>
            <p:spPr>
              <a:xfrm>
                <a:off x="7802191" y="5399634"/>
                <a:ext cx="672705"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smtClean="0"/>
                  <a:t>Sales</a:t>
                </a:r>
                <a:endParaRPr lang="en-US" b="1" dirty="0"/>
              </a:p>
            </p:txBody>
          </p:sp>
        </p:grpSp>
        <p:cxnSp>
          <p:nvCxnSpPr>
            <p:cNvPr id="106" name="Straight Arrow Connector 54"/>
            <p:cNvCxnSpPr/>
            <p:nvPr/>
          </p:nvCxnSpPr>
          <p:spPr>
            <a:xfrm flipV="1">
              <a:off x="8460137" y="4171287"/>
              <a:ext cx="456867" cy="366254"/>
            </a:xfrm>
            <a:prstGeom prst="straightConnector1">
              <a:avLst/>
            </a:prstGeom>
            <a:ln w="28575"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grpSp>
      <p:grpSp>
        <p:nvGrpSpPr>
          <p:cNvPr id="63" name="Group 58"/>
          <p:cNvGrpSpPr/>
          <p:nvPr/>
        </p:nvGrpSpPr>
        <p:grpSpPr>
          <a:xfrm>
            <a:off x="356509" y="2195451"/>
            <a:ext cx="1450052" cy="2082517"/>
            <a:chOff x="353838" y="2385809"/>
            <a:chExt cx="1450052" cy="2082517"/>
          </a:xfrm>
        </p:grpSpPr>
        <p:grpSp>
          <p:nvGrpSpPr>
            <p:cNvPr id="99" name="Group 59"/>
            <p:cNvGrpSpPr/>
            <p:nvPr/>
          </p:nvGrpSpPr>
          <p:grpSpPr>
            <a:xfrm>
              <a:off x="353838" y="2385809"/>
              <a:ext cx="1243658" cy="2082517"/>
              <a:chOff x="457200" y="2431828"/>
              <a:chExt cx="1243658" cy="2082517"/>
            </a:xfrm>
          </p:grpSpPr>
          <p:grpSp>
            <p:nvGrpSpPr>
              <p:cNvPr id="101" name="Group 61"/>
              <p:cNvGrpSpPr/>
              <p:nvPr/>
            </p:nvGrpSpPr>
            <p:grpSpPr>
              <a:xfrm>
                <a:off x="457200" y="2431828"/>
                <a:ext cx="1037093" cy="1799588"/>
                <a:chOff x="713831" y="3057024"/>
                <a:chExt cx="1037093" cy="1799588"/>
              </a:xfrm>
            </p:grpSpPr>
            <p:pic>
              <p:nvPicPr>
                <p:cNvPr id="103" name="Picture 63"/>
                <p:cNvPicPr>
                  <a:picLocks noChangeAspect="1"/>
                </p:cNvPicPr>
                <p:nvPr/>
              </p:nvPicPr>
              <p:blipFill>
                <a:blip r:embed="rId7"/>
                <a:stretch>
                  <a:fillRect/>
                </a:stretch>
              </p:blipFill>
              <p:spPr>
                <a:xfrm>
                  <a:off x="746229" y="3951887"/>
                  <a:ext cx="904725" cy="904725"/>
                </a:xfrm>
                <a:prstGeom prst="rect">
                  <a:avLst/>
                </a:prstGeom>
              </p:spPr>
            </p:pic>
            <p:pic>
              <p:nvPicPr>
                <p:cNvPr id="104" name="Picture 64"/>
                <p:cNvPicPr>
                  <a:picLocks noChangeAspect="1"/>
                </p:cNvPicPr>
                <p:nvPr/>
              </p:nvPicPr>
              <p:blipFill>
                <a:blip r:embed="rId8"/>
                <a:stretch>
                  <a:fillRect/>
                </a:stretch>
              </p:blipFill>
              <p:spPr>
                <a:xfrm>
                  <a:off x="713831" y="3057024"/>
                  <a:ext cx="1037093" cy="1037093"/>
                </a:xfrm>
                <a:prstGeom prst="rect">
                  <a:avLst/>
                </a:prstGeom>
              </p:spPr>
            </p:pic>
          </p:grpSp>
          <p:sp>
            <p:nvSpPr>
              <p:cNvPr id="102" name="TextBox 62"/>
              <p:cNvSpPr txBox="1"/>
              <p:nvPr/>
            </p:nvSpPr>
            <p:spPr>
              <a:xfrm>
                <a:off x="495818" y="4145013"/>
                <a:ext cx="1205040"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smtClean="0"/>
                  <a:t>Customers</a:t>
                </a:r>
                <a:endParaRPr lang="en-US" b="1" dirty="0"/>
              </a:p>
            </p:txBody>
          </p:sp>
        </p:grpSp>
        <p:cxnSp>
          <p:nvCxnSpPr>
            <p:cNvPr id="100" name="Straight Arrow Connector 60"/>
            <p:cNvCxnSpPr/>
            <p:nvPr/>
          </p:nvCxnSpPr>
          <p:spPr>
            <a:xfrm>
              <a:off x="1290961" y="3509035"/>
              <a:ext cx="512929" cy="0"/>
            </a:xfrm>
            <a:prstGeom prst="straightConnector1">
              <a:avLst/>
            </a:prstGeom>
            <a:ln w="28575"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grpSp>
      <p:pic>
        <p:nvPicPr>
          <p:cNvPr id="64" name="Picture 67"/>
          <p:cNvPicPr>
            <a:picLocks noChangeAspect="1"/>
          </p:cNvPicPr>
          <p:nvPr/>
        </p:nvPicPr>
        <p:blipFill>
          <a:blip r:embed="rId9"/>
          <a:stretch>
            <a:fillRect/>
          </a:stretch>
        </p:blipFill>
        <p:spPr>
          <a:xfrm>
            <a:off x="2227439" y="5822957"/>
            <a:ext cx="702386" cy="702387"/>
          </a:xfrm>
          <a:prstGeom prst="rect">
            <a:avLst/>
          </a:prstGeom>
        </p:spPr>
      </p:pic>
      <p:cxnSp>
        <p:nvCxnSpPr>
          <p:cNvPr id="65" name="Straight Arrow Connector 68"/>
          <p:cNvCxnSpPr>
            <a:stCxn id="145" idx="2"/>
            <a:endCxn id="64" idx="0"/>
          </p:cNvCxnSpPr>
          <p:nvPr/>
        </p:nvCxnSpPr>
        <p:spPr>
          <a:xfrm>
            <a:off x="2572080" y="5454814"/>
            <a:ext cx="6552" cy="368145"/>
          </a:xfrm>
          <a:prstGeom prst="straightConnector1">
            <a:avLst/>
          </a:prstGeom>
          <a:ln w="28575"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pic>
        <p:nvPicPr>
          <p:cNvPr id="66" name="Picture 73"/>
          <p:cNvPicPr>
            <a:picLocks noChangeAspect="1"/>
          </p:cNvPicPr>
          <p:nvPr/>
        </p:nvPicPr>
        <p:blipFill>
          <a:blip r:embed="rId9"/>
          <a:stretch>
            <a:fillRect/>
          </a:stretch>
        </p:blipFill>
        <p:spPr>
          <a:xfrm>
            <a:off x="5377877" y="5678123"/>
            <a:ext cx="820977" cy="820977"/>
          </a:xfrm>
          <a:prstGeom prst="rect">
            <a:avLst/>
          </a:prstGeom>
        </p:spPr>
      </p:pic>
      <p:cxnSp>
        <p:nvCxnSpPr>
          <p:cNvPr id="67" name="Straight Arrow Connector 74"/>
          <p:cNvCxnSpPr/>
          <p:nvPr/>
        </p:nvCxnSpPr>
        <p:spPr>
          <a:xfrm>
            <a:off x="5784452" y="5456361"/>
            <a:ext cx="3913" cy="247859"/>
          </a:xfrm>
          <a:prstGeom prst="straightConnector1">
            <a:avLst/>
          </a:prstGeom>
          <a:ln w="28575"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pic>
        <p:nvPicPr>
          <p:cNvPr id="68" name="Picture 89"/>
          <p:cNvPicPr>
            <a:picLocks noChangeAspect="1"/>
          </p:cNvPicPr>
          <p:nvPr/>
        </p:nvPicPr>
        <p:blipFill>
          <a:blip r:embed="rId9"/>
          <a:stretch>
            <a:fillRect/>
          </a:stretch>
        </p:blipFill>
        <p:spPr>
          <a:xfrm>
            <a:off x="5354803" y="3200159"/>
            <a:ext cx="820977" cy="820977"/>
          </a:xfrm>
          <a:prstGeom prst="rect">
            <a:avLst/>
          </a:prstGeom>
        </p:spPr>
      </p:pic>
      <p:cxnSp>
        <p:nvCxnSpPr>
          <p:cNvPr id="69" name="Straight Arrow Connector 90"/>
          <p:cNvCxnSpPr>
            <a:stCxn id="127" idx="2"/>
            <a:endCxn id="68" idx="0"/>
          </p:cNvCxnSpPr>
          <p:nvPr/>
        </p:nvCxnSpPr>
        <p:spPr>
          <a:xfrm flipH="1">
            <a:off x="5765292" y="2936515"/>
            <a:ext cx="1669" cy="263644"/>
          </a:xfrm>
          <a:prstGeom prst="straightConnector1">
            <a:avLst/>
          </a:prstGeom>
          <a:ln w="28575"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70" name="Group 87"/>
          <p:cNvGrpSpPr/>
          <p:nvPr/>
        </p:nvGrpSpPr>
        <p:grpSpPr>
          <a:xfrm>
            <a:off x="4225464" y="5130746"/>
            <a:ext cx="773515" cy="892395"/>
            <a:chOff x="4222791" y="4924970"/>
            <a:chExt cx="773515" cy="892395"/>
          </a:xfrm>
        </p:grpSpPr>
        <p:sp>
          <p:nvSpPr>
            <p:cNvPr id="95" name="Left Arrow 79"/>
            <p:cNvSpPr/>
            <p:nvPr/>
          </p:nvSpPr>
          <p:spPr>
            <a:xfrm>
              <a:off x="4268753" y="4924970"/>
              <a:ext cx="690434" cy="274616"/>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a-DK">
                <a:solidFill>
                  <a:schemeClr val="tx1"/>
                </a:solidFill>
              </a:endParaRPr>
            </a:p>
          </p:txBody>
        </p:sp>
        <p:grpSp>
          <p:nvGrpSpPr>
            <p:cNvPr id="96" name="Group 84"/>
            <p:cNvGrpSpPr/>
            <p:nvPr/>
          </p:nvGrpSpPr>
          <p:grpSpPr>
            <a:xfrm>
              <a:off x="4222791" y="5101005"/>
              <a:ext cx="773515" cy="716360"/>
              <a:chOff x="4222791" y="5101005"/>
              <a:chExt cx="773515" cy="716360"/>
            </a:xfrm>
          </p:grpSpPr>
          <p:pic>
            <p:nvPicPr>
              <p:cNvPr id="97" name="Picture 82"/>
              <p:cNvPicPr>
                <a:picLocks noChangeAspect="1"/>
              </p:cNvPicPr>
              <p:nvPr/>
            </p:nvPicPr>
            <p:blipFill>
              <a:blip r:embed="rId10"/>
              <a:stretch>
                <a:fillRect/>
              </a:stretch>
            </p:blipFill>
            <p:spPr>
              <a:xfrm>
                <a:off x="4453827" y="5101005"/>
                <a:ext cx="425443" cy="425443"/>
              </a:xfrm>
              <a:prstGeom prst="rect">
                <a:avLst/>
              </a:prstGeom>
            </p:spPr>
          </p:pic>
          <p:sp>
            <p:nvSpPr>
              <p:cNvPr id="98" name="TextBox 83"/>
              <p:cNvSpPr txBox="1"/>
              <p:nvPr/>
            </p:nvSpPr>
            <p:spPr>
              <a:xfrm>
                <a:off x="4222791" y="5355700"/>
                <a:ext cx="773515"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da-DK" sz="1200" dirty="0" smtClean="0"/>
                  <a:t>New SKU Event</a:t>
                </a:r>
                <a:endParaRPr lang="da-DK" sz="1200" dirty="0"/>
              </a:p>
            </p:txBody>
          </p:sp>
        </p:grpSp>
      </p:grpSp>
      <p:grpSp>
        <p:nvGrpSpPr>
          <p:cNvPr id="71" name="Group 86"/>
          <p:cNvGrpSpPr/>
          <p:nvPr/>
        </p:nvGrpSpPr>
        <p:grpSpPr>
          <a:xfrm>
            <a:off x="4170853" y="1697301"/>
            <a:ext cx="773515" cy="959249"/>
            <a:chOff x="4168180" y="1887658"/>
            <a:chExt cx="773515" cy="959249"/>
          </a:xfrm>
        </p:grpSpPr>
        <p:sp>
          <p:nvSpPr>
            <p:cNvPr id="91" name="Right Arrow 85"/>
            <p:cNvSpPr/>
            <p:nvPr/>
          </p:nvSpPr>
          <p:spPr>
            <a:xfrm>
              <a:off x="4268753" y="1887658"/>
              <a:ext cx="672942" cy="324705"/>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a-DK">
                <a:solidFill>
                  <a:schemeClr val="tx1"/>
                </a:solidFill>
              </a:endParaRPr>
            </a:p>
          </p:txBody>
        </p:sp>
        <p:grpSp>
          <p:nvGrpSpPr>
            <p:cNvPr id="92" name="Group 92"/>
            <p:cNvGrpSpPr/>
            <p:nvPr/>
          </p:nvGrpSpPr>
          <p:grpSpPr>
            <a:xfrm>
              <a:off x="4168180" y="2130547"/>
              <a:ext cx="773515" cy="716360"/>
              <a:chOff x="4222791" y="5101005"/>
              <a:chExt cx="773515" cy="716360"/>
            </a:xfrm>
          </p:grpSpPr>
          <p:pic>
            <p:nvPicPr>
              <p:cNvPr id="93" name="Picture 93"/>
              <p:cNvPicPr>
                <a:picLocks noChangeAspect="1"/>
              </p:cNvPicPr>
              <p:nvPr/>
            </p:nvPicPr>
            <p:blipFill>
              <a:blip r:embed="rId10"/>
              <a:stretch>
                <a:fillRect/>
              </a:stretch>
            </p:blipFill>
            <p:spPr>
              <a:xfrm>
                <a:off x="4453827" y="5101005"/>
                <a:ext cx="425443" cy="425443"/>
              </a:xfrm>
              <a:prstGeom prst="rect">
                <a:avLst/>
              </a:prstGeom>
            </p:spPr>
          </p:pic>
          <p:sp>
            <p:nvSpPr>
              <p:cNvPr id="94" name="TextBox 94"/>
              <p:cNvSpPr txBox="1"/>
              <p:nvPr/>
            </p:nvSpPr>
            <p:spPr>
              <a:xfrm>
                <a:off x="4222791" y="5355700"/>
                <a:ext cx="773515"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da-DK" sz="1200" dirty="0" smtClean="0"/>
                  <a:t>New SKU Event</a:t>
                </a:r>
                <a:endParaRPr lang="da-DK" sz="1200" dirty="0"/>
              </a:p>
            </p:txBody>
          </p:sp>
        </p:grpSp>
      </p:grpSp>
      <p:grpSp>
        <p:nvGrpSpPr>
          <p:cNvPr id="72" name="Group 104"/>
          <p:cNvGrpSpPr/>
          <p:nvPr/>
        </p:nvGrpSpPr>
        <p:grpSpPr>
          <a:xfrm>
            <a:off x="3336271" y="5231925"/>
            <a:ext cx="773515" cy="892395"/>
            <a:chOff x="4196697" y="4924970"/>
            <a:chExt cx="773515" cy="892395"/>
          </a:xfrm>
        </p:grpSpPr>
        <p:sp>
          <p:nvSpPr>
            <p:cNvPr id="87" name="Left Arrow 105"/>
            <p:cNvSpPr/>
            <p:nvPr/>
          </p:nvSpPr>
          <p:spPr>
            <a:xfrm>
              <a:off x="4268753" y="4924970"/>
              <a:ext cx="610517" cy="274616"/>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a-DK">
                <a:solidFill>
                  <a:schemeClr val="tx1"/>
                </a:solidFill>
              </a:endParaRPr>
            </a:p>
          </p:txBody>
        </p:sp>
        <p:grpSp>
          <p:nvGrpSpPr>
            <p:cNvPr id="88" name="Group 106"/>
            <p:cNvGrpSpPr/>
            <p:nvPr/>
          </p:nvGrpSpPr>
          <p:grpSpPr>
            <a:xfrm>
              <a:off x="4196697" y="5101005"/>
              <a:ext cx="773515" cy="716360"/>
              <a:chOff x="4196697" y="5101005"/>
              <a:chExt cx="773515" cy="716360"/>
            </a:xfrm>
          </p:grpSpPr>
          <p:pic>
            <p:nvPicPr>
              <p:cNvPr id="89" name="Picture 107"/>
              <p:cNvPicPr>
                <a:picLocks noChangeAspect="1"/>
              </p:cNvPicPr>
              <p:nvPr/>
            </p:nvPicPr>
            <p:blipFill>
              <a:blip r:embed="rId10"/>
              <a:stretch>
                <a:fillRect/>
              </a:stretch>
            </p:blipFill>
            <p:spPr>
              <a:xfrm>
                <a:off x="4427733" y="5101005"/>
                <a:ext cx="425443" cy="425443"/>
              </a:xfrm>
              <a:prstGeom prst="rect">
                <a:avLst/>
              </a:prstGeom>
            </p:spPr>
          </p:pic>
          <p:sp>
            <p:nvSpPr>
              <p:cNvPr id="90" name="TextBox 108"/>
              <p:cNvSpPr txBox="1"/>
              <p:nvPr/>
            </p:nvSpPr>
            <p:spPr>
              <a:xfrm>
                <a:off x="4196697" y="5355700"/>
                <a:ext cx="773515"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da-DK" sz="1200" dirty="0" smtClean="0"/>
                  <a:t>New SKU Event</a:t>
                </a:r>
                <a:endParaRPr lang="da-DK" sz="1200" dirty="0"/>
              </a:p>
            </p:txBody>
          </p:sp>
        </p:grpSp>
      </p:grpSp>
      <p:grpSp>
        <p:nvGrpSpPr>
          <p:cNvPr id="73" name="Group 114"/>
          <p:cNvGrpSpPr/>
          <p:nvPr/>
        </p:nvGrpSpPr>
        <p:grpSpPr>
          <a:xfrm>
            <a:off x="3336271" y="4176605"/>
            <a:ext cx="773515" cy="1077059"/>
            <a:chOff x="4187999" y="4924970"/>
            <a:chExt cx="773515" cy="1077059"/>
          </a:xfrm>
        </p:grpSpPr>
        <p:sp>
          <p:nvSpPr>
            <p:cNvPr id="83" name="Left Arrow 115"/>
            <p:cNvSpPr/>
            <p:nvPr/>
          </p:nvSpPr>
          <p:spPr>
            <a:xfrm rot="10800000">
              <a:off x="4268753" y="4924970"/>
              <a:ext cx="613717" cy="274616"/>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a-DK">
                <a:solidFill>
                  <a:schemeClr val="tx1"/>
                </a:solidFill>
              </a:endParaRPr>
            </a:p>
          </p:txBody>
        </p:sp>
        <p:grpSp>
          <p:nvGrpSpPr>
            <p:cNvPr id="84" name="Group 116"/>
            <p:cNvGrpSpPr/>
            <p:nvPr/>
          </p:nvGrpSpPr>
          <p:grpSpPr>
            <a:xfrm>
              <a:off x="4187999" y="5101005"/>
              <a:ext cx="773515" cy="901024"/>
              <a:chOff x="4187999" y="5101005"/>
              <a:chExt cx="773515" cy="901024"/>
            </a:xfrm>
          </p:grpSpPr>
          <p:pic>
            <p:nvPicPr>
              <p:cNvPr id="85" name="Picture 117"/>
              <p:cNvPicPr>
                <a:picLocks noChangeAspect="1"/>
              </p:cNvPicPr>
              <p:nvPr/>
            </p:nvPicPr>
            <p:blipFill>
              <a:blip r:embed="rId10">
                <a:duotone>
                  <a:prstClr val="black"/>
                  <a:schemeClr val="accent5">
                    <a:tint val="45000"/>
                    <a:satMod val="400000"/>
                  </a:schemeClr>
                </a:duotone>
              </a:blip>
              <a:stretch>
                <a:fillRect/>
              </a:stretch>
            </p:blipFill>
            <p:spPr>
              <a:xfrm>
                <a:off x="4419035" y="5101005"/>
                <a:ext cx="425443" cy="425443"/>
              </a:xfrm>
              <a:prstGeom prst="rect">
                <a:avLst/>
              </a:prstGeom>
            </p:spPr>
          </p:pic>
          <p:sp>
            <p:nvSpPr>
              <p:cNvPr id="86" name="TextBox 118"/>
              <p:cNvSpPr txBox="1"/>
              <p:nvPr/>
            </p:nvSpPr>
            <p:spPr>
              <a:xfrm>
                <a:off x="4187999" y="5355699"/>
                <a:ext cx="773515" cy="646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da-DK" sz="1200" dirty="0" smtClean="0"/>
                  <a:t>Order </a:t>
                </a:r>
                <a:r>
                  <a:rPr lang="da-DK" sz="1200" dirty="0" err="1" smtClean="0"/>
                  <a:t>AcceptedEvent</a:t>
                </a:r>
                <a:endParaRPr lang="da-DK" sz="1200" dirty="0"/>
              </a:p>
            </p:txBody>
          </p:sp>
        </p:grpSp>
      </p:grpSp>
      <p:grpSp>
        <p:nvGrpSpPr>
          <p:cNvPr id="74" name="Group 75"/>
          <p:cNvGrpSpPr/>
          <p:nvPr/>
        </p:nvGrpSpPr>
        <p:grpSpPr>
          <a:xfrm>
            <a:off x="3985729" y="1582216"/>
            <a:ext cx="276999" cy="4838595"/>
            <a:chOff x="3983056" y="1772575"/>
            <a:chExt cx="276999" cy="4838594"/>
          </a:xfrm>
        </p:grpSpPr>
        <p:sp>
          <p:nvSpPr>
            <p:cNvPr id="81" name="Can 70"/>
            <p:cNvSpPr/>
            <p:nvPr/>
          </p:nvSpPr>
          <p:spPr>
            <a:xfrm>
              <a:off x="4029438" y="1772575"/>
              <a:ext cx="221823" cy="4838594"/>
            </a:xfrm>
            <a:prstGeom prst="can">
              <a:avLst/>
            </a:prstGeom>
            <a:scene3d>
              <a:camera prst="orthographicFront"/>
              <a:lightRig rig="threePt" dir="t"/>
            </a:scene3d>
            <a:sp3d prstMaterial="powder"/>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da-DK"/>
            </a:p>
          </p:txBody>
        </p:sp>
        <p:sp>
          <p:nvSpPr>
            <p:cNvPr id="82" name="TextBox 119"/>
            <p:cNvSpPr txBox="1"/>
            <p:nvPr/>
          </p:nvSpPr>
          <p:spPr>
            <a:xfrm rot="16200000">
              <a:off x="3476026" y="5782202"/>
              <a:ext cx="129106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da-DK" sz="1200" dirty="0" smtClean="0">
                  <a:solidFill>
                    <a:schemeClr val="bg1"/>
                  </a:solidFill>
                </a:rPr>
                <a:t>Message Bus</a:t>
              </a:r>
              <a:endParaRPr lang="da-DK" sz="1200" dirty="0">
                <a:solidFill>
                  <a:schemeClr val="bg1"/>
                </a:solidFill>
              </a:endParaRPr>
            </a:p>
          </p:txBody>
        </p:sp>
      </p:grpSp>
      <p:pic>
        <p:nvPicPr>
          <p:cNvPr id="75" name="Picture 88"/>
          <p:cNvPicPr>
            <a:picLocks noChangeAspect="1"/>
          </p:cNvPicPr>
          <p:nvPr/>
        </p:nvPicPr>
        <p:blipFill>
          <a:blip r:embed="rId11"/>
          <a:stretch>
            <a:fillRect/>
          </a:stretch>
        </p:blipFill>
        <p:spPr>
          <a:xfrm>
            <a:off x="1393602" y="3475581"/>
            <a:ext cx="635976" cy="635976"/>
          </a:xfrm>
          <a:prstGeom prst="rect">
            <a:avLst/>
          </a:prstGeom>
        </p:spPr>
      </p:pic>
      <p:sp>
        <p:nvSpPr>
          <p:cNvPr id="76" name="Oval 3"/>
          <p:cNvSpPr/>
          <p:nvPr/>
        </p:nvSpPr>
        <p:spPr>
          <a:xfrm>
            <a:off x="3275607" y="3870372"/>
            <a:ext cx="923385" cy="1456576"/>
          </a:xfrm>
          <a:prstGeom prst="ellipse">
            <a:avLst/>
          </a:prstGeom>
          <a:noFill/>
          <a:ln w="4445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a-DK"/>
          </a:p>
        </p:txBody>
      </p:sp>
      <p:sp>
        <p:nvSpPr>
          <p:cNvPr id="77" name="Rounded Rectangular Callout 6"/>
          <p:cNvSpPr/>
          <p:nvPr/>
        </p:nvSpPr>
        <p:spPr>
          <a:xfrm>
            <a:off x="3916040" y="2883982"/>
            <a:ext cx="1483047" cy="1153195"/>
          </a:xfrm>
          <a:prstGeom prst="wedgeRoundRectCallout">
            <a:avLst>
              <a:gd name="adj1" fmla="val -37994"/>
              <a:gd name="adj2" fmla="val 60928"/>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da-DK" sz="1400" dirty="0" err="1" smtClean="0"/>
              <a:t>Who</a:t>
            </a:r>
            <a:r>
              <a:rPr lang="da-DK" sz="1400" dirty="0" smtClean="0"/>
              <a:t> </a:t>
            </a:r>
            <a:r>
              <a:rPr lang="da-DK" sz="1400" dirty="0" err="1" smtClean="0"/>
              <a:t>coordinates</a:t>
            </a:r>
            <a:r>
              <a:rPr lang="da-DK" sz="1400" dirty="0" smtClean="0"/>
              <a:t> the sales </a:t>
            </a:r>
            <a:r>
              <a:rPr lang="da-DK" sz="1400" dirty="0" err="1" smtClean="0"/>
              <a:t>process</a:t>
            </a:r>
            <a:r>
              <a:rPr lang="da-DK" sz="1400" dirty="0" smtClean="0"/>
              <a:t>?</a:t>
            </a:r>
            <a:endParaRPr lang="da-DK" sz="1400" dirty="0"/>
          </a:p>
        </p:txBody>
      </p:sp>
      <p:sp>
        <p:nvSpPr>
          <p:cNvPr id="78" name="TextBox 100"/>
          <p:cNvSpPr txBox="1"/>
          <p:nvPr/>
        </p:nvSpPr>
        <p:spPr>
          <a:xfrm>
            <a:off x="3054405" y="1037925"/>
            <a:ext cx="2663309" cy="40011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smtClean="0"/>
              <a:t>Online Ordering System</a:t>
            </a:r>
            <a:endParaRPr lang="en-US" sz="2000" dirty="0"/>
          </a:p>
        </p:txBody>
      </p:sp>
      <p:sp>
        <p:nvSpPr>
          <p:cNvPr id="79" name="Rounded Rectangle 69"/>
          <p:cNvSpPr/>
          <p:nvPr/>
        </p:nvSpPr>
        <p:spPr>
          <a:xfrm>
            <a:off x="1846307" y="2823784"/>
            <a:ext cx="1894116" cy="105852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da-DK" dirty="0" smtClean="0"/>
              <a:t>Web Shop</a:t>
            </a:r>
          </a:p>
          <a:p>
            <a:pPr algn="ctr"/>
            <a:r>
              <a:rPr lang="da-DK" dirty="0" smtClean="0"/>
              <a:t>(</a:t>
            </a:r>
            <a:r>
              <a:rPr lang="da-DK" dirty="0" err="1" smtClean="0"/>
              <a:t>Composite</a:t>
            </a:r>
            <a:r>
              <a:rPr lang="da-DK" dirty="0" smtClean="0"/>
              <a:t> UI)</a:t>
            </a:r>
            <a:endParaRPr lang="da-DK" dirty="0"/>
          </a:p>
        </p:txBody>
      </p:sp>
      <p:cxnSp>
        <p:nvCxnSpPr>
          <p:cNvPr id="80" name="Straight Arrow Connector 103"/>
          <p:cNvCxnSpPr/>
          <p:nvPr/>
        </p:nvCxnSpPr>
        <p:spPr>
          <a:xfrm>
            <a:off x="2951537" y="3866736"/>
            <a:ext cx="0" cy="309871"/>
          </a:xfrm>
          <a:prstGeom prst="straightConnector1">
            <a:avLst/>
          </a:prstGeom>
          <a:ln w="28575"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175152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7056785"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a:t>CQRS</a:t>
            </a:r>
            <a:r>
              <a:rPr lang="zh-CN" altLang="en-US" dirty="0"/>
              <a:t>应用示例</a:t>
            </a:r>
            <a:r>
              <a:rPr lang="zh-CN" altLang="en-US" dirty="0" smtClean="0"/>
              <a:t>（二）</a:t>
            </a:r>
            <a:endParaRPr lang="zh-CN" altLang="en-US" dirty="0"/>
          </a:p>
        </p:txBody>
      </p:sp>
      <p:sp>
        <p:nvSpPr>
          <p:cNvPr id="7" name="内容占位符 2"/>
          <p:cNvSpPr txBox="1">
            <a:spLocks/>
          </p:cNvSpPr>
          <p:nvPr/>
        </p:nvSpPr>
        <p:spPr>
          <a:xfrm>
            <a:off x="179512" y="1052736"/>
            <a:ext cx="8712968" cy="5688632"/>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dirty="0" smtClean="0"/>
              <a:t>应用功能扩展：</a:t>
            </a:r>
            <a:endParaRPr lang="en-US" altLang="zh-CN" sz="2000" dirty="0" smtClean="0"/>
          </a:p>
        </p:txBody>
      </p:sp>
      <p:sp>
        <p:nvSpPr>
          <p:cNvPr id="147" name="Rounded Rectangle 5"/>
          <p:cNvSpPr/>
          <p:nvPr/>
        </p:nvSpPr>
        <p:spPr>
          <a:xfrm>
            <a:off x="1578424" y="1681246"/>
            <a:ext cx="5987152" cy="5062763"/>
          </a:xfrm>
          <a:prstGeom prst="roundRect">
            <a:avLst/>
          </a:prstGeom>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nvGrpSpPr>
          <p:cNvPr id="148" name="Group 106"/>
          <p:cNvGrpSpPr/>
          <p:nvPr/>
        </p:nvGrpSpPr>
        <p:grpSpPr>
          <a:xfrm>
            <a:off x="1667386" y="3401200"/>
            <a:ext cx="1300030" cy="1133918"/>
            <a:chOff x="2716989" y="2760237"/>
            <a:chExt cx="1645185" cy="1392031"/>
          </a:xfrm>
        </p:grpSpPr>
        <p:sp>
          <p:nvSpPr>
            <p:cNvPr id="197" name="Rectangle 113"/>
            <p:cNvSpPr/>
            <p:nvPr/>
          </p:nvSpPr>
          <p:spPr>
            <a:xfrm>
              <a:off x="2716989" y="2797970"/>
              <a:ext cx="1645185" cy="1354298"/>
            </a:xfrm>
            <a:prstGeom prst="rect">
              <a:avLst/>
            </a:prstGeom>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8" name="TextBox 114"/>
            <p:cNvSpPr txBox="1"/>
            <p:nvPr/>
          </p:nvSpPr>
          <p:spPr>
            <a:xfrm>
              <a:off x="2834954" y="2760237"/>
              <a:ext cx="1440710" cy="37783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smtClean="0">
                  <a:solidFill>
                    <a:srgbClr val="000000"/>
                  </a:solidFill>
                </a:rPr>
                <a:t>Sales Service</a:t>
              </a:r>
              <a:endParaRPr lang="en-US" sz="1400" b="1" dirty="0">
                <a:solidFill>
                  <a:srgbClr val="000000"/>
                </a:solidFill>
              </a:endParaRPr>
            </a:p>
          </p:txBody>
        </p:sp>
      </p:grpSp>
      <p:grpSp>
        <p:nvGrpSpPr>
          <p:cNvPr id="149" name="Group 115"/>
          <p:cNvGrpSpPr/>
          <p:nvPr/>
        </p:nvGrpSpPr>
        <p:grpSpPr>
          <a:xfrm>
            <a:off x="2977688" y="3371896"/>
            <a:ext cx="961934" cy="670193"/>
            <a:chOff x="3920536" y="4838809"/>
            <a:chExt cx="961934" cy="670193"/>
          </a:xfrm>
        </p:grpSpPr>
        <p:sp>
          <p:nvSpPr>
            <p:cNvPr id="193" name="Left Arrow 116"/>
            <p:cNvSpPr/>
            <p:nvPr/>
          </p:nvSpPr>
          <p:spPr>
            <a:xfrm rot="10800000">
              <a:off x="3920536" y="4924970"/>
              <a:ext cx="961934" cy="250919"/>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a-DK" sz="1400" dirty="0">
                <a:solidFill>
                  <a:schemeClr val="tx1"/>
                </a:solidFill>
              </a:endParaRPr>
            </a:p>
          </p:txBody>
        </p:sp>
        <p:grpSp>
          <p:nvGrpSpPr>
            <p:cNvPr id="194" name="Group 117"/>
            <p:cNvGrpSpPr/>
            <p:nvPr/>
          </p:nvGrpSpPr>
          <p:grpSpPr>
            <a:xfrm>
              <a:off x="3982748" y="4838809"/>
              <a:ext cx="773515" cy="670193"/>
              <a:chOff x="3982748" y="4838809"/>
              <a:chExt cx="773515" cy="670193"/>
            </a:xfrm>
          </p:grpSpPr>
          <p:pic>
            <p:nvPicPr>
              <p:cNvPr id="195" name="Picture 118"/>
              <p:cNvPicPr>
                <a:picLocks noChangeAspect="1"/>
              </p:cNvPicPr>
              <p:nvPr/>
            </p:nvPicPr>
            <p:blipFill>
              <a:blip r:embed="rId3">
                <a:duotone>
                  <a:prstClr val="black"/>
                  <a:schemeClr val="accent5">
                    <a:tint val="45000"/>
                    <a:satMod val="400000"/>
                  </a:schemeClr>
                </a:duotone>
              </a:blip>
              <a:stretch>
                <a:fillRect/>
              </a:stretch>
            </p:blipFill>
            <p:spPr>
              <a:xfrm>
                <a:off x="4162691" y="4838809"/>
                <a:ext cx="425443" cy="425443"/>
              </a:xfrm>
              <a:prstGeom prst="rect">
                <a:avLst/>
              </a:prstGeom>
            </p:spPr>
          </p:pic>
          <p:sp>
            <p:nvSpPr>
              <p:cNvPr id="196" name="TextBox 119"/>
              <p:cNvSpPr txBox="1"/>
              <p:nvPr/>
            </p:nvSpPr>
            <p:spPr>
              <a:xfrm>
                <a:off x="3982748" y="5093504"/>
                <a:ext cx="773515"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da-DK" sz="1050" dirty="0" smtClean="0"/>
                  <a:t>Order </a:t>
                </a:r>
                <a:r>
                  <a:rPr lang="da-DK" sz="1050" dirty="0" err="1" smtClean="0"/>
                  <a:t>Accepted</a:t>
                </a:r>
                <a:endParaRPr lang="da-DK" sz="1050" dirty="0"/>
              </a:p>
            </p:txBody>
          </p:sp>
        </p:grpSp>
      </p:grpSp>
      <p:grpSp>
        <p:nvGrpSpPr>
          <p:cNvPr id="150" name="Group 122"/>
          <p:cNvGrpSpPr/>
          <p:nvPr/>
        </p:nvGrpSpPr>
        <p:grpSpPr>
          <a:xfrm>
            <a:off x="5166106" y="1822138"/>
            <a:ext cx="1817730" cy="1470208"/>
            <a:chOff x="3312801" y="2783528"/>
            <a:chExt cx="1384503" cy="1126541"/>
          </a:xfrm>
        </p:grpSpPr>
        <p:sp>
          <p:nvSpPr>
            <p:cNvPr id="191" name="Rectangle 123"/>
            <p:cNvSpPr/>
            <p:nvPr/>
          </p:nvSpPr>
          <p:spPr>
            <a:xfrm>
              <a:off x="3312801" y="2797970"/>
              <a:ext cx="1384503" cy="1112099"/>
            </a:xfrm>
            <a:prstGeom prst="rect">
              <a:avLst/>
            </a:prstGeom>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2" name="TextBox 124"/>
            <p:cNvSpPr txBox="1"/>
            <p:nvPr/>
          </p:nvSpPr>
          <p:spPr>
            <a:xfrm>
              <a:off x="3535454" y="2783528"/>
              <a:ext cx="927214" cy="23583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smtClean="0">
                  <a:solidFill>
                    <a:srgbClr val="000000"/>
                  </a:solidFill>
                </a:rPr>
                <a:t>Billing Service</a:t>
              </a:r>
              <a:endParaRPr lang="en-US" sz="1400" b="1" dirty="0">
                <a:solidFill>
                  <a:srgbClr val="000000"/>
                </a:solidFill>
              </a:endParaRPr>
            </a:p>
          </p:txBody>
        </p:sp>
      </p:grpSp>
      <p:grpSp>
        <p:nvGrpSpPr>
          <p:cNvPr id="151" name="Group 131"/>
          <p:cNvGrpSpPr/>
          <p:nvPr/>
        </p:nvGrpSpPr>
        <p:grpSpPr>
          <a:xfrm>
            <a:off x="5166104" y="3537997"/>
            <a:ext cx="1817729" cy="1827756"/>
            <a:chOff x="3312801" y="2783528"/>
            <a:chExt cx="1384503" cy="1126541"/>
          </a:xfrm>
        </p:grpSpPr>
        <p:sp>
          <p:nvSpPr>
            <p:cNvPr id="189" name="Rectangle 132"/>
            <p:cNvSpPr/>
            <p:nvPr/>
          </p:nvSpPr>
          <p:spPr>
            <a:xfrm>
              <a:off x="3312801" y="2797970"/>
              <a:ext cx="1384503" cy="1112099"/>
            </a:xfrm>
            <a:prstGeom prst="rect">
              <a:avLst/>
            </a:prstGeom>
            <a:ln w="41275">
              <a:solidFill>
                <a:schemeClr val="bg1"/>
              </a:solidFill>
            </a:ln>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0" name="TextBox 133"/>
            <p:cNvSpPr txBox="1"/>
            <p:nvPr/>
          </p:nvSpPr>
          <p:spPr>
            <a:xfrm>
              <a:off x="3443142" y="2783528"/>
              <a:ext cx="1111836" cy="455277"/>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non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400" b="1" dirty="0" smtClean="0">
                  <a:solidFill>
                    <a:srgbClr val="000000"/>
                  </a:solidFill>
                </a:rPr>
                <a:t>Shipping </a:t>
              </a:r>
            </a:p>
            <a:p>
              <a:pPr algn="ctr"/>
              <a:r>
                <a:rPr lang="en-US" sz="1400" b="1" dirty="0" smtClean="0">
                  <a:solidFill>
                    <a:srgbClr val="000000"/>
                  </a:solidFill>
                </a:rPr>
                <a:t>Process Manager</a:t>
              </a:r>
            </a:p>
            <a:p>
              <a:pPr algn="ctr"/>
              <a:r>
                <a:rPr lang="en-US" sz="1400" b="1" dirty="0" smtClean="0">
                  <a:solidFill>
                    <a:srgbClr val="000000"/>
                  </a:solidFill>
                </a:rPr>
                <a:t>(Saga)</a:t>
              </a:r>
              <a:endParaRPr lang="en-US" sz="1400" b="1" dirty="0">
                <a:solidFill>
                  <a:srgbClr val="000000"/>
                </a:solidFill>
              </a:endParaRPr>
            </a:p>
          </p:txBody>
        </p:sp>
      </p:grpSp>
      <p:grpSp>
        <p:nvGrpSpPr>
          <p:cNvPr id="152" name="Group 134"/>
          <p:cNvGrpSpPr/>
          <p:nvPr/>
        </p:nvGrpSpPr>
        <p:grpSpPr>
          <a:xfrm>
            <a:off x="5166106" y="5519023"/>
            <a:ext cx="1817730" cy="1055747"/>
            <a:chOff x="3312801" y="2783528"/>
            <a:chExt cx="1384503" cy="1126541"/>
          </a:xfrm>
        </p:grpSpPr>
        <p:sp>
          <p:nvSpPr>
            <p:cNvPr id="187" name="Rectangle 135"/>
            <p:cNvSpPr/>
            <p:nvPr/>
          </p:nvSpPr>
          <p:spPr>
            <a:xfrm>
              <a:off x="3312801" y="2797970"/>
              <a:ext cx="1384503" cy="1112099"/>
            </a:xfrm>
            <a:prstGeom prst="rect">
              <a:avLst/>
            </a:prstGeom>
            <a:ln>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8" name="TextBox 136"/>
            <p:cNvSpPr txBox="1"/>
            <p:nvPr/>
          </p:nvSpPr>
          <p:spPr>
            <a:xfrm>
              <a:off x="3464772" y="2783528"/>
              <a:ext cx="1068578" cy="32841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smtClean="0">
                  <a:solidFill>
                    <a:srgbClr val="000000"/>
                  </a:solidFill>
                </a:rPr>
                <a:t>Shipping Service</a:t>
              </a:r>
              <a:endParaRPr lang="en-US" sz="1400" b="1" dirty="0">
                <a:solidFill>
                  <a:srgbClr val="000000"/>
                </a:solidFill>
              </a:endParaRPr>
            </a:p>
          </p:txBody>
        </p:sp>
      </p:grpSp>
      <p:sp>
        <p:nvSpPr>
          <p:cNvPr id="153" name="TextBox 25"/>
          <p:cNvSpPr txBox="1"/>
          <p:nvPr/>
        </p:nvSpPr>
        <p:spPr>
          <a:xfrm>
            <a:off x="3214597" y="1268760"/>
            <a:ext cx="2663309" cy="40011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smtClean="0"/>
              <a:t>Online Ordering System</a:t>
            </a:r>
            <a:endParaRPr lang="en-US" sz="2000" dirty="0"/>
          </a:p>
        </p:txBody>
      </p:sp>
      <p:grpSp>
        <p:nvGrpSpPr>
          <p:cNvPr id="154" name="Group 26"/>
          <p:cNvGrpSpPr/>
          <p:nvPr/>
        </p:nvGrpSpPr>
        <p:grpSpPr>
          <a:xfrm>
            <a:off x="3927174" y="1781113"/>
            <a:ext cx="276999" cy="4838595"/>
            <a:chOff x="3983056" y="1772575"/>
            <a:chExt cx="276999" cy="4838594"/>
          </a:xfrm>
        </p:grpSpPr>
        <p:sp>
          <p:nvSpPr>
            <p:cNvPr id="185" name="Can 27"/>
            <p:cNvSpPr/>
            <p:nvPr/>
          </p:nvSpPr>
          <p:spPr>
            <a:xfrm>
              <a:off x="4029438" y="1772575"/>
              <a:ext cx="221823" cy="4838594"/>
            </a:xfrm>
            <a:prstGeom prst="can">
              <a:avLst/>
            </a:prstGeom>
            <a:scene3d>
              <a:camera prst="orthographicFront"/>
              <a:lightRig rig="threePt" dir="t"/>
            </a:scene3d>
            <a:sp3d prstMaterial="powder"/>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da-DK"/>
            </a:p>
          </p:txBody>
        </p:sp>
        <p:sp>
          <p:nvSpPr>
            <p:cNvPr id="186" name="TextBox 28"/>
            <p:cNvSpPr txBox="1"/>
            <p:nvPr/>
          </p:nvSpPr>
          <p:spPr>
            <a:xfrm rot="16200000">
              <a:off x="3476026" y="5782202"/>
              <a:ext cx="129106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da-DK" sz="1200" dirty="0" smtClean="0">
                  <a:solidFill>
                    <a:schemeClr val="bg1"/>
                  </a:solidFill>
                </a:rPr>
                <a:t>Message Bus</a:t>
              </a:r>
              <a:endParaRPr lang="da-DK" sz="1200" dirty="0">
                <a:solidFill>
                  <a:schemeClr val="bg1"/>
                </a:solidFill>
              </a:endParaRPr>
            </a:p>
          </p:txBody>
        </p:sp>
      </p:grpSp>
      <p:grpSp>
        <p:nvGrpSpPr>
          <p:cNvPr id="155" name="Group 29"/>
          <p:cNvGrpSpPr/>
          <p:nvPr/>
        </p:nvGrpSpPr>
        <p:grpSpPr>
          <a:xfrm>
            <a:off x="4204680" y="1822136"/>
            <a:ext cx="961934" cy="670193"/>
            <a:chOff x="3920536" y="4838241"/>
            <a:chExt cx="961934" cy="670193"/>
          </a:xfrm>
        </p:grpSpPr>
        <p:sp>
          <p:nvSpPr>
            <p:cNvPr id="181" name="Left Arrow 30"/>
            <p:cNvSpPr/>
            <p:nvPr/>
          </p:nvSpPr>
          <p:spPr>
            <a:xfrm rot="10800000">
              <a:off x="3920536" y="4924970"/>
              <a:ext cx="961934" cy="250919"/>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a-DK" sz="1400">
                <a:solidFill>
                  <a:schemeClr val="tx1"/>
                </a:solidFill>
              </a:endParaRPr>
            </a:p>
          </p:txBody>
        </p:sp>
        <p:grpSp>
          <p:nvGrpSpPr>
            <p:cNvPr id="182" name="Group 31"/>
            <p:cNvGrpSpPr/>
            <p:nvPr/>
          </p:nvGrpSpPr>
          <p:grpSpPr>
            <a:xfrm>
              <a:off x="3931655" y="4838241"/>
              <a:ext cx="773515" cy="670193"/>
              <a:chOff x="3931655" y="4838241"/>
              <a:chExt cx="773515" cy="670193"/>
            </a:xfrm>
          </p:grpSpPr>
          <p:pic>
            <p:nvPicPr>
              <p:cNvPr id="183" name="Picture 32"/>
              <p:cNvPicPr>
                <a:picLocks noChangeAspect="1"/>
              </p:cNvPicPr>
              <p:nvPr/>
            </p:nvPicPr>
            <p:blipFill>
              <a:blip r:embed="rId3">
                <a:duotone>
                  <a:prstClr val="black"/>
                  <a:schemeClr val="accent5">
                    <a:tint val="45000"/>
                    <a:satMod val="400000"/>
                  </a:schemeClr>
                </a:duotone>
              </a:blip>
              <a:stretch>
                <a:fillRect/>
              </a:stretch>
            </p:blipFill>
            <p:spPr>
              <a:xfrm>
                <a:off x="4162691" y="4838241"/>
                <a:ext cx="425443" cy="425443"/>
              </a:xfrm>
              <a:prstGeom prst="rect">
                <a:avLst/>
              </a:prstGeom>
            </p:spPr>
          </p:pic>
          <p:sp>
            <p:nvSpPr>
              <p:cNvPr id="184" name="TextBox 33"/>
              <p:cNvSpPr txBox="1"/>
              <p:nvPr/>
            </p:nvSpPr>
            <p:spPr>
              <a:xfrm>
                <a:off x="3931655" y="5092936"/>
                <a:ext cx="773515"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da-DK" sz="1050" dirty="0" smtClean="0"/>
                  <a:t>Order </a:t>
                </a:r>
                <a:r>
                  <a:rPr lang="da-DK" sz="1050" dirty="0" err="1" smtClean="0"/>
                  <a:t>Accepted</a:t>
                </a:r>
                <a:endParaRPr lang="da-DK" sz="1050" dirty="0"/>
              </a:p>
            </p:txBody>
          </p:sp>
        </p:grpSp>
      </p:grpSp>
      <p:grpSp>
        <p:nvGrpSpPr>
          <p:cNvPr id="156" name="Group 34"/>
          <p:cNvGrpSpPr/>
          <p:nvPr/>
        </p:nvGrpSpPr>
        <p:grpSpPr>
          <a:xfrm>
            <a:off x="4208500" y="3546192"/>
            <a:ext cx="961934" cy="670193"/>
            <a:chOff x="3920536" y="4823643"/>
            <a:chExt cx="961934" cy="670193"/>
          </a:xfrm>
        </p:grpSpPr>
        <p:sp>
          <p:nvSpPr>
            <p:cNvPr id="177" name="Left Arrow 35"/>
            <p:cNvSpPr/>
            <p:nvPr/>
          </p:nvSpPr>
          <p:spPr>
            <a:xfrm rot="10800000">
              <a:off x="3920536" y="4924970"/>
              <a:ext cx="961934" cy="250919"/>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a-DK" sz="1400" dirty="0">
                <a:solidFill>
                  <a:schemeClr val="tx1"/>
                </a:solidFill>
              </a:endParaRPr>
            </a:p>
          </p:txBody>
        </p:sp>
        <p:grpSp>
          <p:nvGrpSpPr>
            <p:cNvPr id="178" name="Group 36"/>
            <p:cNvGrpSpPr/>
            <p:nvPr/>
          </p:nvGrpSpPr>
          <p:grpSpPr>
            <a:xfrm>
              <a:off x="3982748" y="4823643"/>
              <a:ext cx="773515" cy="670193"/>
              <a:chOff x="3982748" y="4823643"/>
              <a:chExt cx="773515" cy="670193"/>
            </a:xfrm>
          </p:grpSpPr>
          <p:pic>
            <p:nvPicPr>
              <p:cNvPr id="179" name="Picture 37"/>
              <p:cNvPicPr>
                <a:picLocks noChangeAspect="1"/>
              </p:cNvPicPr>
              <p:nvPr/>
            </p:nvPicPr>
            <p:blipFill>
              <a:blip r:embed="rId3">
                <a:duotone>
                  <a:prstClr val="black"/>
                  <a:schemeClr val="accent5">
                    <a:tint val="45000"/>
                    <a:satMod val="400000"/>
                  </a:schemeClr>
                </a:duotone>
              </a:blip>
              <a:stretch>
                <a:fillRect/>
              </a:stretch>
            </p:blipFill>
            <p:spPr>
              <a:xfrm>
                <a:off x="4162691" y="4823643"/>
                <a:ext cx="425443" cy="425443"/>
              </a:xfrm>
              <a:prstGeom prst="rect">
                <a:avLst/>
              </a:prstGeom>
            </p:spPr>
          </p:pic>
          <p:sp>
            <p:nvSpPr>
              <p:cNvPr id="180" name="TextBox 38"/>
              <p:cNvSpPr txBox="1"/>
              <p:nvPr/>
            </p:nvSpPr>
            <p:spPr>
              <a:xfrm>
                <a:off x="3982748" y="5078338"/>
                <a:ext cx="773515"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da-DK" sz="1050" dirty="0" smtClean="0"/>
                  <a:t>Order </a:t>
                </a:r>
                <a:r>
                  <a:rPr lang="da-DK" sz="1050" dirty="0" err="1" smtClean="0"/>
                  <a:t>Accepted</a:t>
                </a:r>
                <a:endParaRPr lang="da-DK" sz="1050" dirty="0"/>
              </a:p>
            </p:txBody>
          </p:sp>
        </p:grpSp>
      </p:grpSp>
      <p:grpSp>
        <p:nvGrpSpPr>
          <p:cNvPr id="157" name="Group 39"/>
          <p:cNvGrpSpPr/>
          <p:nvPr/>
        </p:nvGrpSpPr>
        <p:grpSpPr>
          <a:xfrm>
            <a:off x="4195376" y="2489815"/>
            <a:ext cx="961934" cy="670193"/>
            <a:chOff x="3920536" y="4845540"/>
            <a:chExt cx="961934" cy="670193"/>
          </a:xfrm>
        </p:grpSpPr>
        <p:sp>
          <p:nvSpPr>
            <p:cNvPr id="173" name="Left Arrow 40"/>
            <p:cNvSpPr/>
            <p:nvPr/>
          </p:nvSpPr>
          <p:spPr>
            <a:xfrm>
              <a:off x="3920536" y="4924970"/>
              <a:ext cx="961934" cy="250919"/>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a-DK" sz="1400" dirty="0">
                <a:solidFill>
                  <a:schemeClr val="tx1"/>
                </a:solidFill>
              </a:endParaRPr>
            </a:p>
          </p:txBody>
        </p:sp>
        <p:grpSp>
          <p:nvGrpSpPr>
            <p:cNvPr id="174" name="Group 41"/>
            <p:cNvGrpSpPr/>
            <p:nvPr/>
          </p:nvGrpSpPr>
          <p:grpSpPr>
            <a:xfrm>
              <a:off x="4004645" y="4845540"/>
              <a:ext cx="773515" cy="670193"/>
              <a:chOff x="4004645" y="4845540"/>
              <a:chExt cx="773515" cy="670193"/>
            </a:xfrm>
          </p:grpSpPr>
          <p:pic>
            <p:nvPicPr>
              <p:cNvPr id="175" name="Picture 42"/>
              <p:cNvPicPr>
                <a:picLocks noChangeAspect="1"/>
              </p:cNvPicPr>
              <p:nvPr/>
            </p:nvPicPr>
            <p:blipFill>
              <a:blip r:embed="rId3">
                <a:duotone>
                  <a:schemeClr val="accent4">
                    <a:shade val="45000"/>
                    <a:satMod val="135000"/>
                  </a:schemeClr>
                  <a:prstClr val="white"/>
                </a:duotone>
              </a:blip>
              <a:stretch>
                <a:fillRect/>
              </a:stretch>
            </p:blipFill>
            <p:spPr>
              <a:xfrm>
                <a:off x="4199186" y="4845540"/>
                <a:ext cx="425443" cy="425443"/>
              </a:xfrm>
              <a:prstGeom prst="rect">
                <a:avLst/>
              </a:prstGeom>
            </p:spPr>
          </p:pic>
          <p:sp>
            <p:nvSpPr>
              <p:cNvPr id="176" name="TextBox 43"/>
              <p:cNvSpPr txBox="1"/>
              <p:nvPr/>
            </p:nvSpPr>
            <p:spPr>
              <a:xfrm>
                <a:off x="4004645" y="5100235"/>
                <a:ext cx="773515"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da-DK" sz="1050" dirty="0" smtClean="0"/>
                  <a:t>Customer </a:t>
                </a:r>
                <a:r>
                  <a:rPr lang="da-DK" sz="1050" dirty="0" err="1" smtClean="0"/>
                  <a:t>Billed</a:t>
                </a:r>
                <a:endParaRPr lang="da-DK" sz="1050" dirty="0"/>
              </a:p>
            </p:txBody>
          </p:sp>
        </p:grpSp>
      </p:grpSp>
      <p:grpSp>
        <p:nvGrpSpPr>
          <p:cNvPr id="158" name="Group 45"/>
          <p:cNvGrpSpPr/>
          <p:nvPr/>
        </p:nvGrpSpPr>
        <p:grpSpPr>
          <a:xfrm>
            <a:off x="4204680" y="4148947"/>
            <a:ext cx="961934" cy="694755"/>
            <a:chOff x="3920536" y="4838241"/>
            <a:chExt cx="961934" cy="694755"/>
          </a:xfrm>
        </p:grpSpPr>
        <p:sp>
          <p:nvSpPr>
            <p:cNvPr id="169" name="Left Arrow 46"/>
            <p:cNvSpPr/>
            <p:nvPr/>
          </p:nvSpPr>
          <p:spPr>
            <a:xfrm rot="10800000">
              <a:off x="3920536" y="4924970"/>
              <a:ext cx="961934" cy="250919"/>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a-DK" sz="1400" dirty="0">
                <a:solidFill>
                  <a:schemeClr val="tx1"/>
                </a:solidFill>
              </a:endParaRPr>
            </a:p>
          </p:txBody>
        </p:sp>
        <p:grpSp>
          <p:nvGrpSpPr>
            <p:cNvPr id="170" name="Group 47"/>
            <p:cNvGrpSpPr/>
            <p:nvPr/>
          </p:nvGrpSpPr>
          <p:grpSpPr>
            <a:xfrm>
              <a:off x="3995341" y="4838241"/>
              <a:ext cx="773515" cy="694755"/>
              <a:chOff x="3995341" y="4838241"/>
              <a:chExt cx="773515" cy="694755"/>
            </a:xfrm>
          </p:grpSpPr>
          <p:pic>
            <p:nvPicPr>
              <p:cNvPr id="171" name="Picture 48"/>
              <p:cNvPicPr>
                <a:picLocks noChangeAspect="1"/>
              </p:cNvPicPr>
              <p:nvPr/>
            </p:nvPicPr>
            <p:blipFill>
              <a:blip r:embed="rId3">
                <a:duotone>
                  <a:schemeClr val="accent4">
                    <a:shade val="45000"/>
                    <a:satMod val="135000"/>
                  </a:schemeClr>
                  <a:prstClr val="white"/>
                </a:duotone>
              </a:blip>
              <a:stretch>
                <a:fillRect/>
              </a:stretch>
            </p:blipFill>
            <p:spPr>
              <a:xfrm>
                <a:off x="4177289" y="4838241"/>
                <a:ext cx="425443" cy="425443"/>
              </a:xfrm>
              <a:prstGeom prst="rect">
                <a:avLst/>
              </a:prstGeom>
            </p:spPr>
          </p:pic>
          <p:sp>
            <p:nvSpPr>
              <p:cNvPr id="172" name="TextBox 49"/>
              <p:cNvSpPr txBox="1"/>
              <p:nvPr/>
            </p:nvSpPr>
            <p:spPr>
              <a:xfrm>
                <a:off x="3995341" y="5117498"/>
                <a:ext cx="773515"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da-DK" sz="1050" dirty="0" smtClean="0"/>
                  <a:t>Customer </a:t>
                </a:r>
                <a:r>
                  <a:rPr lang="da-DK" sz="1050" dirty="0" err="1" smtClean="0"/>
                  <a:t>Billed</a:t>
                </a:r>
                <a:endParaRPr lang="da-DK" sz="1050" dirty="0" smtClean="0"/>
              </a:p>
            </p:txBody>
          </p:sp>
        </p:grpSp>
      </p:grpSp>
      <p:grpSp>
        <p:nvGrpSpPr>
          <p:cNvPr id="159" name="Group 50"/>
          <p:cNvGrpSpPr/>
          <p:nvPr/>
        </p:nvGrpSpPr>
        <p:grpSpPr>
          <a:xfrm>
            <a:off x="4195376" y="4843699"/>
            <a:ext cx="961934" cy="670193"/>
            <a:chOff x="3920536" y="4845540"/>
            <a:chExt cx="961934" cy="670193"/>
          </a:xfrm>
        </p:grpSpPr>
        <p:sp>
          <p:nvSpPr>
            <p:cNvPr id="165" name="Left Arrow 51"/>
            <p:cNvSpPr/>
            <p:nvPr/>
          </p:nvSpPr>
          <p:spPr>
            <a:xfrm>
              <a:off x="3920536" y="4924970"/>
              <a:ext cx="961934" cy="250919"/>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a-DK" sz="1400" dirty="0">
                <a:solidFill>
                  <a:schemeClr val="tx1"/>
                </a:solidFill>
              </a:endParaRPr>
            </a:p>
          </p:txBody>
        </p:sp>
        <p:grpSp>
          <p:nvGrpSpPr>
            <p:cNvPr id="166" name="Group 52"/>
            <p:cNvGrpSpPr/>
            <p:nvPr/>
          </p:nvGrpSpPr>
          <p:grpSpPr>
            <a:xfrm>
              <a:off x="4004645" y="4845540"/>
              <a:ext cx="773515" cy="670193"/>
              <a:chOff x="4004645" y="4845540"/>
              <a:chExt cx="773515" cy="670193"/>
            </a:xfrm>
          </p:grpSpPr>
          <p:pic>
            <p:nvPicPr>
              <p:cNvPr id="167" name="Picture 53"/>
              <p:cNvPicPr>
                <a:picLocks noChangeAspect="1"/>
              </p:cNvPicPr>
              <p:nvPr/>
            </p:nvPicPr>
            <p:blipFill>
              <a:blip r:embed="rId3">
                <a:duotone>
                  <a:prstClr val="black"/>
                  <a:schemeClr val="accent3">
                    <a:tint val="45000"/>
                    <a:satMod val="400000"/>
                  </a:schemeClr>
                </a:duotone>
              </a:blip>
              <a:stretch>
                <a:fillRect/>
              </a:stretch>
            </p:blipFill>
            <p:spPr>
              <a:xfrm>
                <a:off x="4199186" y="4845540"/>
                <a:ext cx="425443" cy="425443"/>
              </a:xfrm>
              <a:prstGeom prst="rect">
                <a:avLst/>
              </a:prstGeom>
            </p:spPr>
          </p:pic>
          <p:sp>
            <p:nvSpPr>
              <p:cNvPr id="168" name="TextBox 54"/>
              <p:cNvSpPr txBox="1"/>
              <p:nvPr/>
            </p:nvSpPr>
            <p:spPr>
              <a:xfrm>
                <a:off x="4004645" y="5100235"/>
                <a:ext cx="773515"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da-DK" sz="1050" dirty="0" smtClean="0"/>
                  <a:t>Ship</a:t>
                </a:r>
              </a:p>
              <a:p>
                <a:pPr algn="ctr"/>
                <a:r>
                  <a:rPr lang="da-DK" sz="1050" dirty="0" smtClean="0"/>
                  <a:t>Order</a:t>
                </a:r>
                <a:endParaRPr lang="da-DK" sz="1050" dirty="0"/>
              </a:p>
            </p:txBody>
          </p:sp>
        </p:grpSp>
      </p:grpSp>
      <p:grpSp>
        <p:nvGrpSpPr>
          <p:cNvPr id="160" name="Group 55"/>
          <p:cNvGrpSpPr/>
          <p:nvPr/>
        </p:nvGrpSpPr>
        <p:grpSpPr>
          <a:xfrm>
            <a:off x="4195376" y="5766856"/>
            <a:ext cx="961934" cy="670193"/>
            <a:chOff x="3920536" y="4845540"/>
            <a:chExt cx="961934" cy="670193"/>
          </a:xfrm>
        </p:grpSpPr>
        <p:sp>
          <p:nvSpPr>
            <p:cNvPr id="161" name="Left Arrow 56"/>
            <p:cNvSpPr/>
            <p:nvPr/>
          </p:nvSpPr>
          <p:spPr>
            <a:xfrm rot="10800000">
              <a:off x="3920536" y="4924970"/>
              <a:ext cx="961934" cy="250919"/>
            </a:xfrm>
            <a:prstGeom prst="leftArrow">
              <a:avLst/>
            </a:prstGeom>
          </p:spPr>
          <p:style>
            <a:lnRef idx="1">
              <a:schemeClr val="accent6"/>
            </a:lnRef>
            <a:fillRef idx="3">
              <a:schemeClr val="accent6"/>
            </a:fillRef>
            <a:effectRef idx="2">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a-DK" sz="1400" dirty="0">
                <a:solidFill>
                  <a:schemeClr val="tx1"/>
                </a:solidFill>
              </a:endParaRPr>
            </a:p>
          </p:txBody>
        </p:sp>
        <p:grpSp>
          <p:nvGrpSpPr>
            <p:cNvPr id="162" name="Group 57"/>
            <p:cNvGrpSpPr/>
            <p:nvPr/>
          </p:nvGrpSpPr>
          <p:grpSpPr>
            <a:xfrm>
              <a:off x="4004645" y="4845540"/>
              <a:ext cx="773515" cy="670193"/>
              <a:chOff x="4004645" y="4845540"/>
              <a:chExt cx="773515" cy="670193"/>
            </a:xfrm>
          </p:grpSpPr>
          <p:pic>
            <p:nvPicPr>
              <p:cNvPr id="163" name="Picture 58"/>
              <p:cNvPicPr>
                <a:picLocks noChangeAspect="1"/>
              </p:cNvPicPr>
              <p:nvPr/>
            </p:nvPicPr>
            <p:blipFill>
              <a:blip r:embed="rId3">
                <a:duotone>
                  <a:prstClr val="black"/>
                  <a:schemeClr val="accent3">
                    <a:tint val="45000"/>
                    <a:satMod val="400000"/>
                  </a:schemeClr>
                </a:duotone>
              </a:blip>
              <a:stretch>
                <a:fillRect/>
              </a:stretch>
            </p:blipFill>
            <p:spPr>
              <a:xfrm>
                <a:off x="4199186" y="4845540"/>
                <a:ext cx="425443" cy="425443"/>
              </a:xfrm>
              <a:prstGeom prst="rect">
                <a:avLst/>
              </a:prstGeom>
            </p:spPr>
          </p:pic>
          <p:sp>
            <p:nvSpPr>
              <p:cNvPr id="164" name="TextBox 59"/>
              <p:cNvSpPr txBox="1"/>
              <p:nvPr/>
            </p:nvSpPr>
            <p:spPr>
              <a:xfrm>
                <a:off x="4004645" y="5100235"/>
                <a:ext cx="773515"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da-DK" sz="1050" dirty="0" smtClean="0"/>
                  <a:t>Ship</a:t>
                </a:r>
              </a:p>
              <a:p>
                <a:pPr algn="ctr"/>
                <a:r>
                  <a:rPr lang="da-DK" sz="1050" dirty="0" smtClean="0"/>
                  <a:t>Order</a:t>
                </a:r>
                <a:endParaRPr lang="da-DK" sz="1050" dirty="0"/>
              </a:p>
            </p:txBody>
          </p:sp>
        </p:grpSp>
      </p:grpSp>
    </p:spTree>
    <p:extLst>
      <p:ext uri="{BB962C8B-B14F-4D97-AF65-F5344CB8AC3E}">
        <p14:creationId xmlns:p14="http://schemas.microsoft.com/office/powerpoint/2010/main" val="36493554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7056785"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CQRS</a:t>
            </a:r>
            <a:r>
              <a:rPr lang="zh-CN" altLang="en-US" dirty="0" smtClean="0"/>
              <a:t>模式的优点</a:t>
            </a:r>
            <a:endParaRPr lang="zh-CN" altLang="en-US" dirty="0"/>
          </a:p>
        </p:txBody>
      </p:sp>
      <p:sp>
        <p:nvSpPr>
          <p:cNvPr id="7" name="内容占位符 2"/>
          <p:cNvSpPr txBox="1">
            <a:spLocks/>
          </p:cNvSpPr>
          <p:nvPr/>
        </p:nvSpPr>
        <p:spPr>
          <a:xfrm>
            <a:off x="179512" y="1052736"/>
            <a:ext cx="8712968" cy="345638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dirty="0" smtClean="0"/>
              <a:t>分工</a:t>
            </a:r>
            <a:r>
              <a:rPr lang="zh-CN" altLang="en-US" sz="2000" dirty="0"/>
              <a:t>明确，可以负责不同的部分</a:t>
            </a:r>
          </a:p>
          <a:p>
            <a:pPr>
              <a:lnSpc>
                <a:spcPts val="2700"/>
              </a:lnSpc>
            </a:pPr>
            <a:r>
              <a:rPr lang="zh-CN" altLang="en-US" sz="2000" dirty="0"/>
              <a:t>将业务上的命令和查询的职责分离能够提高系统的性能、可扩展性和安全性。并且在系统的演化中能够保持高度的灵活性，能够防止出现</a:t>
            </a:r>
            <a:r>
              <a:rPr lang="en-US" altLang="zh-CN" sz="2000" dirty="0"/>
              <a:t>CRUD</a:t>
            </a:r>
            <a:r>
              <a:rPr lang="zh-CN" altLang="en-US" sz="2000" dirty="0"/>
              <a:t>模式中，对查询或者修改中的某一方进行改动，导致另一方出现问题的情况。</a:t>
            </a:r>
          </a:p>
          <a:p>
            <a:pPr>
              <a:lnSpc>
                <a:spcPts val="2700"/>
              </a:lnSpc>
            </a:pPr>
            <a:r>
              <a:rPr lang="zh-CN" altLang="en-US" sz="2000" dirty="0"/>
              <a:t>逻辑清晰，能够看到系统中的那些行为或者操作导致了系统的状态变化。</a:t>
            </a:r>
          </a:p>
          <a:p>
            <a:pPr>
              <a:lnSpc>
                <a:spcPts val="2700"/>
              </a:lnSpc>
            </a:pPr>
            <a:r>
              <a:rPr lang="zh-CN" altLang="en-US" sz="2000" dirty="0"/>
              <a:t>可以从数据驱动</a:t>
            </a:r>
            <a:r>
              <a:rPr lang="en-US" altLang="zh-CN" sz="2000" dirty="0"/>
              <a:t>(Data-Driven) </a:t>
            </a:r>
            <a:r>
              <a:rPr lang="zh-CN" altLang="en-US" sz="2000" dirty="0"/>
              <a:t>转到任务驱动</a:t>
            </a:r>
            <a:r>
              <a:rPr lang="en-US" altLang="zh-CN" sz="2000" dirty="0"/>
              <a:t>(Task-Driven)</a:t>
            </a:r>
            <a:r>
              <a:rPr lang="zh-CN" altLang="en-US" sz="2000" dirty="0"/>
              <a:t>以及事件驱动</a:t>
            </a:r>
            <a:r>
              <a:rPr lang="en-US" altLang="zh-CN" sz="2000" dirty="0"/>
              <a:t>(Event-Driven</a:t>
            </a:r>
            <a:r>
              <a:rPr lang="en-US" altLang="zh-CN" sz="2000" dirty="0" smtClean="0"/>
              <a:t>)</a:t>
            </a:r>
            <a:r>
              <a:rPr lang="zh-CN" altLang="en-US" sz="2000" dirty="0" smtClean="0"/>
              <a:t>。</a:t>
            </a:r>
            <a:endParaRPr lang="en-US" altLang="zh-CN" sz="2000" dirty="0" smtClean="0"/>
          </a:p>
        </p:txBody>
      </p:sp>
    </p:spTree>
    <p:extLst>
      <p:ext uri="{BB962C8B-B14F-4D97-AF65-F5344CB8AC3E}">
        <p14:creationId xmlns:p14="http://schemas.microsoft.com/office/powerpoint/2010/main" val="89314955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7056785"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CQRS</a:t>
            </a:r>
            <a:r>
              <a:rPr lang="zh-CN" altLang="en-US" dirty="0" smtClean="0"/>
              <a:t>的应用场景</a:t>
            </a:r>
            <a:endParaRPr lang="zh-CN" altLang="en-US" dirty="0"/>
          </a:p>
        </p:txBody>
      </p:sp>
      <p:sp>
        <p:nvSpPr>
          <p:cNvPr id="7" name="内容占位符 2"/>
          <p:cNvSpPr txBox="1">
            <a:spLocks/>
          </p:cNvSpPr>
          <p:nvPr/>
        </p:nvSpPr>
        <p:spPr>
          <a:xfrm>
            <a:off x="179512" y="1052736"/>
            <a:ext cx="8712968" cy="5688632"/>
          </a:xfrm>
          <a:prstGeom prst="rect">
            <a:avLst/>
          </a:prstGeom>
        </p:spPr>
        <p:txBody>
          <a:bodyPr>
            <a:normAutofit fontScale="70000" lnSpcReduction="20000"/>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dirty="0" smtClean="0"/>
              <a:t>当</a:t>
            </a:r>
            <a:r>
              <a:rPr lang="zh-CN" altLang="en-US" sz="2000" dirty="0"/>
              <a:t>在业务逻辑层有很多操作需要相同的实体或者对象进行操作的时候。</a:t>
            </a:r>
            <a:r>
              <a:rPr lang="en-US" altLang="zh-CN" sz="2000" dirty="0"/>
              <a:t>CQRS</a:t>
            </a:r>
            <a:r>
              <a:rPr lang="zh-CN" altLang="en-US" sz="2000" dirty="0"/>
              <a:t>使得我们可以对读和写定义不同的实体和方法，从而可以减少或者避免对某一方面的更改造成冲突</a:t>
            </a:r>
          </a:p>
          <a:p>
            <a:pPr>
              <a:lnSpc>
                <a:spcPts val="2700"/>
              </a:lnSpc>
            </a:pPr>
            <a:r>
              <a:rPr lang="zh-CN" altLang="en-US" sz="2000" dirty="0"/>
              <a:t>对于一些基于任务的用户交互系统，通常这类系统会引导用户通过一系列复杂的步骤和操作，通常会需要一些复杂的领域模型，并且整个团队已经熟悉领域驱动设计技术。写模型有很多和业务逻辑相关的命令操作的堆，输入验证，业务逻辑验证来保证数据的一致性。读模型没有业务逻辑以及验证堆，仅仅是返回</a:t>
            </a:r>
            <a:r>
              <a:rPr lang="en-US" altLang="zh-CN" sz="2000" dirty="0"/>
              <a:t>DTO</a:t>
            </a:r>
            <a:r>
              <a:rPr lang="zh-CN" altLang="en-US" sz="2000" dirty="0"/>
              <a:t>对象为视图模型提供数据。读模型最终和写模型相一致。</a:t>
            </a:r>
          </a:p>
          <a:p>
            <a:pPr>
              <a:lnSpc>
                <a:spcPts val="2700"/>
              </a:lnSpc>
            </a:pPr>
            <a:r>
              <a:rPr lang="zh-CN" altLang="en-US" sz="2000" dirty="0"/>
              <a:t>适用于一些需要对查询性能和写入性能分开进行优化的系统，尤其是读</a:t>
            </a:r>
            <a:r>
              <a:rPr lang="en-US" altLang="zh-CN" sz="2000" dirty="0"/>
              <a:t>/</a:t>
            </a:r>
            <a:r>
              <a:rPr lang="zh-CN" altLang="en-US" sz="2000" dirty="0"/>
              <a:t>写比非常高的系统，横向扩展是必须的。比如，在很多系统中读操作的请求时远大于写操作。为适应这种场景，可以考虑将写模型抽离出来单独扩展，而将写模型运行在一个或者少数几个实例上。少量的写模型实例能够减少合并冲突发生的情况</a:t>
            </a:r>
          </a:p>
          <a:p>
            <a:pPr>
              <a:lnSpc>
                <a:spcPts val="2700"/>
              </a:lnSpc>
            </a:pPr>
            <a:r>
              <a:rPr lang="zh-CN" altLang="en-US" sz="2000" dirty="0"/>
              <a:t>适用于一些团队中，一些有经验的开发者可以关注复杂的领域模型，这些用到写操作，而另一些经验较少的开发者可以关注用户界面上的读模型。</a:t>
            </a:r>
          </a:p>
          <a:p>
            <a:pPr>
              <a:lnSpc>
                <a:spcPts val="2700"/>
              </a:lnSpc>
            </a:pPr>
            <a:r>
              <a:rPr lang="zh-CN" altLang="en-US" sz="2000" dirty="0"/>
              <a:t>对于系统在将来会随着时间不段演化，有可能会包含不同版本的模型，或者业务规则经常变化的系统</a:t>
            </a:r>
          </a:p>
          <a:p>
            <a:pPr>
              <a:lnSpc>
                <a:spcPts val="2700"/>
              </a:lnSpc>
            </a:pPr>
            <a:r>
              <a:rPr lang="zh-CN" altLang="en-US" sz="2000" dirty="0"/>
              <a:t>需要和其他系统整合，特别是需要和事件溯源</a:t>
            </a:r>
            <a:r>
              <a:rPr lang="en-US" altLang="zh-CN" sz="2000" dirty="0"/>
              <a:t>Event Sourcing</a:t>
            </a:r>
            <a:r>
              <a:rPr lang="zh-CN" altLang="en-US" sz="2000" dirty="0"/>
              <a:t>进行整合的系统，这样子系统的临时异常不会影响整个系统的其他部分。</a:t>
            </a:r>
            <a:endParaRPr lang="en-US" altLang="zh-CN" sz="2000" dirty="0" smtClean="0"/>
          </a:p>
        </p:txBody>
      </p:sp>
    </p:spTree>
    <p:extLst>
      <p:ext uri="{BB962C8B-B14F-4D97-AF65-F5344CB8AC3E}">
        <p14:creationId xmlns:p14="http://schemas.microsoft.com/office/powerpoint/2010/main" val="38693645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7056785"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CQRS</a:t>
            </a:r>
            <a:r>
              <a:rPr lang="zh-CN" altLang="en-US" dirty="0" smtClean="0"/>
              <a:t>不适用的场景</a:t>
            </a:r>
            <a:endParaRPr lang="zh-CN" altLang="en-US" dirty="0"/>
          </a:p>
        </p:txBody>
      </p:sp>
      <p:sp>
        <p:nvSpPr>
          <p:cNvPr id="7" name="内容占位符 2"/>
          <p:cNvSpPr txBox="1">
            <a:spLocks/>
          </p:cNvSpPr>
          <p:nvPr/>
        </p:nvSpPr>
        <p:spPr>
          <a:xfrm>
            <a:off x="179512" y="1052736"/>
            <a:ext cx="8712968" cy="5688632"/>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dirty="0" smtClean="0"/>
              <a:t>领域</a:t>
            </a:r>
            <a:r>
              <a:rPr lang="zh-CN" altLang="en-US" sz="2000" dirty="0"/>
              <a:t>模型或者业务逻辑比较简单，这种情况下使用</a:t>
            </a:r>
            <a:r>
              <a:rPr lang="en-US" altLang="zh-CN" sz="2000" dirty="0"/>
              <a:t>CQRS</a:t>
            </a:r>
            <a:r>
              <a:rPr lang="zh-CN" altLang="en-US" sz="2000" dirty="0"/>
              <a:t>会把系统搞复杂。</a:t>
            </a:r>
          </a:p>
          <a:p>
            <a:pPr>
              <a:lnSpc>
                <a:spcPts val="2700"/>
              </a:lnSpc>
            </a:pPr>
            <a:r>
              <a:rPr lang="zh-CN" altLang="en-US" sz="2000" dirty="0"/>
              <a:t>对于简单的，</a:t>
            </a:r>
            <a:r>
              <a:rPr lang="en-US" altLang="zh-CN" sz="2000" dirty="0"/>
              <a:t>CRUD</a:t>
            </a:r>
            <a:r>
              <a:rPr lang="zh-CN" altLang="en-US" sz="2000" dirty="0"/>
              <a:t>模式的用户界面以及与之相关的数据访问操作已经足够的话，没必要使用</a:t>
            </a:r>
            <a:r>
              <a:rPr lang="en-US" altLang="zh-CN" sz="2000" dirty="0"/>
              <a:t>CQRS</a:t>
            </a:r>
            <a:r>
              <a:rPr lang="zh-CN" altLang="en-US" sz="2000" dirty="0"/>
              <a:t>，这些都是一个简单的对数据进行增删改查。</a:t>
            </a:r>
          </a:p>
          <a:p>
            <a:pPr>
              <a:lnSpc>
                <a:spcPts val="2700"/>
              </a:lnSpc>
            </a:pPr>
            <a:r>
              <a:rPr lang="zh-CN" altLang="en-US" sz="2000" dirty="0"/>
              <a:t>不适合在整个系统中到处使用该模式。在整个数据管理场景中的特定模块中</a:t>
            </a:r>
            <a:r>
              <a:rPr lang="en-US" altLang="zh-CN" sz="2000" dirty="0"/>
              <a:t>CQRS</a:t>
            </a:r>
            <a:r>
              <a:rPr lang="zh-CN" altLang="en-US" sz="2000" dirty="0"/>
              <a:t>可能比较有用。但是在有些地方使用</a:t>
            </a:r>
            <a:r>
              <a:rPr lang="en-US" altLang="zh-CN" sz="2000" dirty="0"/>
              <a:t>CQRS</a:t>
            </a:r>
            <a:r>
              <a:rPr lang="zh-CN" altLang="en-US" sz="2000" dirty="0"/>
              <a:t>会增加系统不必要的复杂性</a:t>
            </a:r>
            <a:r>
              <a:rPr lang="zh-CN" altLang="en-US" sz="2000" dirty="0" smtClean="0"/>
              <a:t>。</a:t>
            </a:r>
            <a:endParaRPr lang="zh-CN" altLang="en-US" sz="2000" dirty="0"/>
          </a:p>
        </p:txBody>
      </p:sp>
    </p:spTree>
    <p:extLst>
      <p:ext uri="{BB962C8B-B14F-4D97-AF65-F5344CB8AC3E}">
        <p14:creationId xmlns:p14="http://schemas.microsoft.com/office/powerpoint/2010/main" val="378907194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7056785"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CQRS</a:t>
            </a:r>
            <a:r>
              <a:rPr lang="zh-CN" altLang="en-US" dirty="0" smtClean="0"/>
              <a:t>与大数据技术</a:t>
            </a:r>
            <a:endParaRPr lang="zh-CN" altLang="en-US" dirty="0"/>
          </a:p>
        </p:txBody>
      </p:sp>
      <p:pic>
        <p:nvPicPr>
          <p:cNvPr id="23554" name="Picture 2" descr="http://cms.csdnimg.cn/article/201408/04/53def5eb0564b_middle.jpg?_=57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4502" y="1268760"/>
            <a:ext cx="4113962" cy="2405685"/>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http://cms.csdnimg.cn/article/201408/04/53def53f7c275_middle.jpg?_=391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061" y="1203335"/>
            <a:ext cx="3698317" cy="247110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041797" y="1294114"/>
            <a:ext cx="829778"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2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Storm</a:t>
            </a:r>
            <a:endParaRPr lang="zh-CN" altLang="en-US" sz="2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矩形 7"/>
          <p:cNvSpPr/>
          <p:nvPr/>
        </p:nvSpPr>
        <p:spPr>
          <a:xfrm>
            <a:off x="752365" y="1196752"/>
            <a:ext cx="785793"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2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Spark</a:t>
            </a:r>
            <a:endParaRPr lang="zh-CN" altLang="en-US" sz="2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23558" name="Picture 6" descr="图 1. 搜索应用程序和 Lucene 之间的关系"/>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0992" y="3789040"/>
            <a:ext cx="4707766" cy="295232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283017" y="6121308"/>
            <a:ext cx="2545762"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2000" b="1" cap="none" spc="0"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Lucene</a:t>
            </a:r>
            <a:r>
              <a:rPr lang="en-US" altLang="zh-CN" sz="2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 </a:t>
            </a:r>
            <a:r>
              <a:rPr lang="en-US" altLang="zh-CN" sz="2000" b="1" cap="none" spc="0"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ElasticSearch</a:t>
            </a:r>
            <a:endParaRPr lang="zh-CN" altLang="en-US" sz="2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4948495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对类的策略和类型的划分</a:t>
            </a:r>
            <a:endParaRPr lang="zh-CN" altLang="en-US" dirty="0"/>
          </a:p>
        </p:txBody>
      </p:sp>
      <p:sp>
        <p:nvSpPr>
          <p:cNvPr id="6" name="TextBox 5"/>
          <p:cNvSpPr txBox="1"/>
          <p:nvPr/>
        </p:nvSpPr>
        <p:spPr>
          <a:xfrm>
            <a:off x="611560" y="5661248"/>
            <a:ext cx="7992888" cy="954107"/>
          </a:xfrm>
          <a:prstGeom prst="rect">
            <a:avLst/>
          </a:prstGeom>
          <a:noFill/>
        </p:spPr>
        <p:txBody>
          <a:bodyPr wrap="square" rtlCol="0">
            <a:spAutoFit/>
          </a:bodyPr>
          <a:lstStyle/>
          <a:p>
            <a:r>
              <a:rPr lang="zh-CN" altLang="en-US" sz="1400" dirty="0" smtClean="0"/>
              <a:t>对类进行</a:t>
            </a:r>
            <a:r>
              <a:rPr lang="en-US" altLang="zh-CN" sz="1400" dirty="0" err="1" smtClean="0"/>
              <a:t>StereoType</a:t>
            </a:r>
            <a:r>
              <a:rPr lang="en-US" altLang="zh-CN" sz="1400" dirty="0" smtClean="0"/>
              <a:t>(</a:t>
            </a:r>
            <a:r>
              <a:rPr lang="zh-CN" altLang="en-US" sz="1400" dirty="0" smtClean="0"/>
              <a:t>“构造型”</a:t>
            </a:r>
            <a:r>
              <a:rPr lang="en-US" altLang="zh-CN" sz="1400" dirty="0" smtClean="0"/>
              <a:t>)</a:t>
            </a:r>
            <a:r>
              <a:rPr lang="zh-CN" altLang="en-US" sz="1400" dirty="0" smtClean="0"/>
              <a:t>划分的好处在于：</a:t>
            </a:r>
            <a:endParaRPr lang="en-US" altLang="zh-CN" sz="1400" dirty="0" smtClean="0"/>
          </a:p>
          <a:p>
            <a:r>
              <a:rPr lang="zh-CN" altLang="en-US" sz="1400" dirty="0" smtClean="0"/>
              <a:t>        （</a:t>
            </a:r>
            <a:r>
              <a:rPr lang="en-US" altLang="zh-CN" sz="1400" dirty="0" smtClean="0"/>
              <a:t>1</a:t>
            </a:r>
            <a:r>
              <a:rPr lang="zh-CN" altLang="en-US" sz="1400" dirty="0" smtClean="0"/>
              <a:t>）指导设计</a:t>
            </a:r>
            <a:endParaRPr lang="en-US" altLang="zh-CN" sz="1400" dirty="0" smtClean="0"/>
          </a:p>
          <a:p>
            <a:r>
              <a:rPr lang="en-US" altLang="zh-CN" sz="1400" dirty="0"/>
              <a:t> </a:t>
            </a:r>
            <a:r>
              <a:rPr lang="en-US" altLang="zh-CN" sz="1400" dirty="0" smtClean="0"/>
              <a:t>       </a:t>
            </a:r>
            <a:r>
              <a:rPr lang="zh-CN" altLang="en-US" sz="1400" dirty="0" smtClean="0"/>
              <a:t>（</a:t>
            </a:r>
            <a:r>
              <a:rPr lang="en-US" altLang="zh-CN" sz="1400" dirty="0" smtClean="0"/>
              <a:t>2</a:t>
            </a:r>
            <a:r>
              <a:rPr lang="zh-CN" altLang="en-US" sz="1400" dirty="0" smtClean="0"/>
              <a:t>）帮助命令对象</a:t>
            </a:r>
            <a:endParaRPr lang="en-US" altLang="zh-CN" sz="1400" dirty="0" smtClean="0"/>
          </a:p>
          <a:p>
            <a:r>
              <a:rPr lang="en-US" altLang="zh-CN" sz="1400" dirty="0"/>
              <a:t> </a:t>
            </a:r>
            <a:r>
              <a:rPr lang="en-US" altLang="zh-CN" sz="1400" dirty="0" smtClean="0"/>
              <a:t>       </a:t>
            </a:r>
            <a:r>
              <a:rPr lang="zh-CN" altLang="en-US" sz="1400" dirty="0" smtClean="0"/>
              <a:t>（</a:t>
            </a:r>
            <a:r>
              <a:rPr lang="en-US" altLang="zh-CN" sz="1400" dirty="0" smtClean="0"/>
              <a:t>3</a:t>
            </a:r>
            <a:r>
              <a:rPr lang="zh-CN" altLang="en-US" sz="1400" dirty="0" smtClean="0"/>
              <a:t>）辅助理解</a:t>
            </a:r>
            <a:endParaRPr lang="zh-CN" altLang="en-US" sz="1400" dirty="0"/>
          </a:p>
        </p:txBody>
      </p:sp>
      <p:sp>
        <p:nvSpPr>
          <p:cNvPr id="7" name="内容占位符 2"/>
          <p:cNvSpPr txBox="1">
            <a:spLocks/>
          </p:cNvSpPr>
          <p:nvPr/>
        </p:nvSpPr>
        <p:spPr>
          <a:xfrm>
            <a:off x="179512" y="1052736"/>
            <a:ext cx="8712968" cy="5688632"/>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b="1" dirty="0" smtClean="0"/>
              <a:t>按照策略和类型对类进行划分</a:t>
            </a:r>
            <a:endParaRPr lang="en-US" altLang="zh-CN" sz="1800" b="1"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678" y="1412776"/>
            <a:ext cx="7830643" cy="4248472"/>
          </a:xfrm>
          <a:prstGeom prst="rect">
            <a:avLst/>
          </a:prstGeom>
        </p:spPr>
      </p:pic>
    </p:spTree>
    <p:extLst>
      <p:ext uri="{BB962C8B-B14F-4D97-AF65-F5344CB8AC3E}">
        <p14:creationId xmlns:p14="http://schemas.microsoft.com/office/powerpoint/2010/main" val="396908062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CQRS</a:t>
            </a:r>
            <a:endParaRPr lang="zh-CN" altLang="en-US" dirty="0"/>
          </a:p>
        </p:txBody>
      </p:sp>
      <p:sp>
        <p:nvSpPr>
          <p:cNvPr id="5" name="内容占位符 2"/>
          <p:cNvSpPr>
            <a:spLocks noGrp="1"/>
          </p:cNvSpPr>
          <p:nvPr/>
        </p:nvSpPr>
        <p:spPr>
          <a:xfrm>
            <a:off x="457200" y="836712"/>
            <a:ext cx="8229600" cy="5290904"/>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zh-CN" altLang="en-US" dirty="0" smtClean="0"/>
              <a:t>示例：微软</a:t>
            </a:r>
            <a:r>
              <a:rPr lang="en-US" altLang="zh-CN" dirty="0" smtClean="0"/>
              <a:t>.NET</a:t>
            </a:r>
            <a:r>
              <a:rPr lang="zh-CN" altLang="en-US" dirty="0" smtClean="0"/>
              <a:t>框架组件提供的</a:t>
            </a:r>
            <a:r>
              <a:rPr lang="en-US" altLang="zh-CN" dirty="0" smtClean="0"/>
              <a:t>CQRS</a:t>
            </a:r>
            <a:r>
              <a:rPr lang="zh-CN" altLang="en-US" dirty="0" smtClean="0"/>
              <a:t>架构</a:t>
            </a:r>
            <a:endParaRPr lang="en-US" altLang="zh-CN"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665020"/>
            <a:ext cx="8485100" cy="4788316"/>
          </a:xfrm>
          <a:prstGeom prst="rect">
            <a:avLst/>
          </a:prstGeom>
        </p:spPr>
      </p:pic>
    </p:spTree>
    <p:extLst>
      <p:ext uri="{BB962C8B-B14F-4D97-AF65-F5344CB8AC3E}">
        <p14:creationId xmlns:p14="http://schemas.microsoft.com/office/powerpoint/2010/main" val="229856161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7056785"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附：</a:t>
            </a:r>
            <a:r>
              <a:rPr lang="en-US" altLang="zh-CN" dirty="0" smtClean="0"/>
              <a:t>CQS</a:t>
            </a:r>
            <a:endParaRPr lang="zh-CN" altLang="en-US" dirty="0"/>
          </a:p>
        </p:txBody>
      </p:sp>
      <p:sp>
        <p:nvSpPr>
          <p:cNvPr id="7" name="内容占位符 2"/>
          <p:cNvSpPr txBox="1">
            <a:spLocks/>
          </p:cNvSpPr>
          <p:nvPr/>
        </p:nvSpPr>
        <p:spPr>
          <a:xfrm>
            <a:off x="179512" y="1052736"/>
            <a:ext cx="8712968" cy="5328592"/>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2000" dirty="0" err="1" smtClean="0"/>
              <a:t>Betrand</a:t>
            </a:r>
            <a:r>
              <a:rPr lang="en-US" altLang="zh-CN" sz="2000" dirty="0" smtClean="0"/>
              <a:t> Meyer(Eiffel</a:t>
            </a:r>
            <a:r>
              <a:rPr lang="zh-CN" altLang="en-US" sz="2000" dirty="0" smtClean="0"/>
              <a:t>语言之父，开</a:t>
            </a:r>
            <a:r>
              <a:rPr lang="en-US" altLang="zh-CN" sz="2000" dirty="0" smtClean="0"/>
              <a:t>-</a:t>
            </a:r>
            <a:r>
              <a:rPr lang="zh-CN" altLang="en-US" sz="2000" dirty="0" smtClean="0"/>
              <a:t>闭原则</a:t>
            </a:r>
            <a:r>
              <a:rPr lang="en-US" altLang="zh-CN" sz="2000" dirty="0" smtClean="0"/>
              <a:t>OCP</a:t>
            </a:r>
            <a:r>
              <a:rPr lang="zh-CN" altLang="en-US" sz="2000" dirty="0" smtClean="0"/>
              <a:t>提出者</a:t>
            </a:r>
            <a:r>
              <a:rPr lang="en-US" altLang="zh-CN" sz="2000" dirty="0" smtClean="0"/>
              <a:t>)</a:t>
            </a:r>
            <a:r>
              <a:rPr lang="zh-CN" altLang="en-US" sz="2000" dirty="0" smtClean="0"/>
              <a:t>在</a:t>
            </a:r>
            <a:r>
              <a:rPr lang="en-US" altLang="zh-CN" sz="2000" dirty="0" smtClean="0"/>
              <a:t>Object Oriented Software Construction</a:t>
            </a:r>
            <a:r>
              <a:rPr lang="zh-CN" altLang="en-US" sz="2000" dirty="0" smtClean="0"/>
              <a:t>一书中提到一种命令查询分离</a:t>
            </a:r>
            <a:r>
              <a:rPr lang="en-US" altLang="zh-CN" sz="2000" dirty="0" smtClean="0"/>
              <a:t>(Command Query Separation, CQS)</a:t>
            </a:r>
            <a:r>
              <a:rPr lang="zh-CN" altLang="en-US" sz="2000" dirty="0" smtClean="0"/>
              <a:t>的概念。</a:t>
            </a:r>
            <a:endParaRPr lang="en-US" altLang="zh-CN" sz="2000" dirty="0" smtClean="0"/>
          </a:p>
        </p:txBody>
      </p:sp>
      <p:sp>
        <p:nvSpPr>
          <p:cNvPr id="8" name="Rounded Rectangle 3"/>
          <p:cNvSpPr/>
          <p:nvPr/>
        </p:nvSpPr>
        <p:spPr>
          <a:xfrm>
            <a:off x="2426802" y="2204864"/>
            <a:ext cx="4323014" cy="1905060"/>
          </a:xfrm>
          <a:prstGeom prst="roundRect">
            <a:avLst/>
          </a:prstGeom>
          <a:effectLst>
            <a:glow rad="63500">
              <a:schemeClr val="accent6">
                <a:satMod val="175000"/>
                <a:alpha val="40000"/>
              </a:schemeClr>
            </a:glow>
            <a:outerShdw blurRad="40000" dist="23000" dir="5400000" rotWithShape="0">
              <a:srgbClr val="000000">
                <a:alpha val="35000"/>
              </a:srgbClr>
            </a:outerShdw>
          </a:effectLst>
        </p:spPr>
        <p:style>
          <a:lnRef idx="0">
            <a:schemeClr val="dk1"/>
          </a:lnRef>
          <a:fillRef idx="3">
            <a:schemeClr val="dk1"/>
          </a:fillRef>
          <a:effectRef idx="3">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a-DK"/>
          </a:p>
        </p:txBody>
      </p:sp>
      <p:sp>
        <p:nvSpPr>
          <p:cNvPr id="10" name="Content Placeholder 2"/>
          <p:cNvSpPr>
            <a:spLocks noGrp="1"/>
          </p:cNvSpPr>
          <p:nvPr/>
        </p:nvSpPr>
        <p:spPr>
          <a:xfrm>
            <a:off x="457200" y="2326250"/>
            <a:ext cx="8229600" cy="4525963"/>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smtClean="0">
                <a:solidFill>
                  <a:schemeClr val="bg1"/>
                </a:solidFill>
              </a:rPr>
              <a:t>Separation of </a:t>
            </a:r>
            <a:br>
              <a:rPr lang="en-US" dirty="0" smtClean="0">
                <a:solidFill>
                  <a:schemeClr val="bg1"/>
                </a:solidFill>
              </a:rPr>
            </a:br>
            <a:r>
              <a:rPr lang="en-US" b="1" dirty="0" smtClean="0">
                <a:solidFill>
                  <a:schemeClr val="accent6"/>
                </a:solidFill>
              </a:rPr>
              <a:t>functions</a:t>
            </a:r>
            <a:r>
              <a:rPr lang="en-US" dirty="0" smtClean="0">
                <a:solidFill>
                  <a:schemeClr val="accent6"/>
                </a:solidFill>
              </a:rPr>
              <a:t> </a:t>
            </a:r>
            <a:r>
              <a:rPr lang="en-US" dirty="0" smtClean="0">
                <a:solidFill>
                  <a:schemeClr val="bg1"/>
                </a:solidFill>
              </a:rPr>
              <a:t>that</a:t>
            </a:r>
            <a:r>
              <a:rPr lang="en-US" dirty="0" smtClean="0"/>
              <a:t> </a:t>
            </a:r>
            <a:r>
              <a:rPr lang="en-US" b="1" dirty="0" smtClean="0">
                <a:solidFill>
                  <a:srgbClr val="F79646"/>
                </a:solidFill>
              </a:rPr>
              <a:t>write</a:t>
            </a:r>
            <a:r>
              <a:rPr lang="en-US" dirty="0" smtClean="0">
                <a:solidFill>
                  <a:srgbClr val="F79646"/>
                </a:solidFill>
              </a:rPr>
              <a:t> </a:t>
            </a:r>
            <a:r>
              <a:rPr lang="en-US" dirty="0" smtClean="0"/>
              <a:t/>
            </a:r>
            <a:br>
              <a:rPr lang="en-US" dirty="0" smtClean="0"/>
            </a:br>
            <a:r>
              <a:rPr lang="en-US" dirty="0" smtClean="0">
                <a:solidFill>
                  <a:schemeClr val="bg1"/>
                </a:solidFill>
              </a:rPr>
              <a:t>&amp;</a:t>
            </a:r>
            <a:r>
              <a:rPr lang="en-US" dirty="0" smtClean="0"/>
              <a:t/>
            </a:r>
            <a:br>
              <a:rPr lang="en-US" dirty="0" smtClean="0"/>
            </a:br>
            <a:r>
              <a:rPr lang="en-US" b="1" dirty="0" smtClean="0">
                <a:solidFill>
                  <a:srgbClr val="F79646"/>
                </a:solidFill>
              </a:rPr>
              <a:t>functions</a:t>
            </a:r>
            <a:r>
              <a:rPr lang="en-US" dirty="0" smtClean="0">
                <a:solidFill>
                  <a:schemeClr val="bg1"/>
                </a:solidFill>
              </a:rPr>
              <a:t> that </a:t>
            </a:r>
            <a:r>
              <a:rPr lang="en-US" b="1" dirty="0" smtClean="0">
                <a:solidFill>
                  <a:srgbClr val="F79646"/>
                </a:solidFill>
              </a:rPr>
              <a:t>read</a:t>
            </a:r>
            <a:endParaRPr lang="en-US" dirty="0" smtClean="0"/>
          </a:p>
          <a:p>
            <a:pPr marL="0" indent="0">
              <a:buNone/>
            </a:pPr>
            <a:endParaRPr lang="en-US" dirty="0" smtClean="0"/>
          </a:p>
          <a:p>
            <a:pPr marL="0" indent="0">
              <a:buNone/>
            </a:pPr>
            <a:r>
              <a:rPr lang="en-US" b="1" dirty="0" smtClean="0"/>
              <a:t>Functions</a:t>
            </a:r>
            <a:r>
              <a:rPr lang="en-US" dirty="0" smtClean="0"/>
              <a:t> that </a:t>
            </a:r>
            <a:r>
              <a:rPr lang="en-US" dirty="0" smtClean="0">
                <a:solidFill>
                  <a:srgbClr val="F79646"/>
                </a:solidFill>
              </a:rPr>
              <a:t>write</a:t>
            </a:r>
            <a:r>
              <a:rPr lang="en-US" dirty="0" smtClean="0"/>
              <a:t> are called </a:t>
            </a:r>
            <a:r>
              <a:rPr lang="en-US" b="1" dirty="0" smtClean="0">
                <a:solidFill>
                  <a:srgbClr val="F79646"/>
                </a:solidFill>
              </a:rPr>
              <a:t>Command</a:t>
            </a:r>
            <a:r>
              <a:rPr lang="en-US" dirty="0" smtClean="0">
                <a:solidFill>
                  <a:srgbClr val="F79646"/>
                </a:solidFill>
              </a:rPr>
              <a:t> </a:t>
            </a:r>
            <a:r>
              <a:rPr lang="en-US" dirty="0" smtClean="0"/>
              <a:t>methods and must </a:t>
            </a:r>
            <a:r>
              <a:rPr lang="en-US" b="1" dirty="0" smtClean="0">
                <a:solidFill>
                  <a:srgbClr val="F79646"/>
                </a:solidFill>
              </a:rPr>
              <a:t>not return a value</a:t>
            </a:r>
          </a:p>
          <a:p>
            <a:pPr marL="0" indent="0">
              <a:buNone/>
            </a:pPr>
            <a:endParaRPr lang="en-US" dirty="0" smtClean="0"/>
          </a:p>
          <a:p>
            <a:pPr marL="0" indent="0">
              <a:buNone/>
            </a:pPr>
            <a:r>
              <a:rPr lang="en-US" b="1" dirty="0" smtClean="0"/>
              <a:t>Functions</a:t>
            </a:r>
            <a:r>
              <a:rPr lang="en-US" dirty="0" smtClean="0"/>
              <a:t> that </a:t>
            </a:r>
            <a:r>
              <a:rPr lang="en-US" dirty="0" smtClean="0">
                <a:solidFill>
                  <a:srgbClr val="F79646"/>
                </a:solidFill>
              </a:rPr>
              <a:t>read</a:t>
            </a:r>
            <a:r>
              <a:rPr lang="en-US" dirty="0" smtClean="0"/>
              <a:t> are called </a:t>
            </a:r>
            <a:r>
              <a:rPr lang="en-US" b="1" dirty="0" smtClean="0">
                <a:solidFill>
                  <a:srgbClr val="F79646"/>
                </a:solidFill>
              </a:rPr>
              <a:t>Query</a:t>
            </a:r>
            <a:r>
              <a:rPr lang="en-US" dirty="0" smtClean="0">
                <a:solidFill>
                  <a:srgbClr val="F79646"/>
                </a:solidFill>
              </a:rPr>
              <a:t> </a:t>
            </a:r>
            <a:r>
              <a:rPr lang="en-US" dirty="0" smtClean="0"/>
              <a:t>methods and must have </a:t>
            </a:r>
            <a:r>
              <a:rPr lang="en-US" b="1" dirty="0" smtClean="0">
                <a:solidFill>
                  <a:srgbClr val="F79646"/>
                </a:solidFill>
              </a:rPr>
              <a:t>no side effects</a:t>
            </a:r>
            <a:endParaRPr lang="en-US" b="1" dirty="0">
              <a:solidFill>
                <a:srgbClr val="F79646"/>
              </a:solidFill>
            </a:endParaRPr>
          </a:p>
        </p:txBody>
      </p:sp>
    </p:spTree>
    <p:extLst>
      <p:ext uri="{BB962C8B-B14F-4D97-AF65-F5344CB8AC3E}">
        <p14:creationId xmlns:p14="http://schemas.microsoft.com/office/powerpoint/2010/main" val="128140675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nvSpPr>
        <p:spPr>
          <a:xfrm>
            <a:off x="457200" y="576565"/>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da-DK" sz="7200" dirty="0" smtClean="0">
                <a:solidFill>
                  <a:srgbClr val="F79646"/>
                </a:solidFill>
              </a:rPr>
              <a:t>CQS</a:t>
            </a:r>
            <a:endParaRPr lang="da-DK" sz="5400" b="1" dirty="0">
              <a:solidFill>
                <a:srgbClr val="F79646"/>
              </a:solidFill>
            </a:endParaRPr>
          </a:p>
        </p:txBody>
      </p:sp>
      <p:grpSp>
        <p:nvGrpSpPr>
          <p:cNvPr id="12" name="Group 11"/>
          <p:cNvGrpSpPr/>
          <p:nvPr/>
        </p:nvGrpSpPr>
        <p:grpSpPr>
          <a:xfrm>
            <a:off x="827584" y="2348880"/>
            <a:ext cx="7354333" cy="1389765"/>
            <a:chOff x="589482" y="2451566"/>
            <a:chExt cx="7354333" cy="1389765"/>
          </a:xfrm>
        </p:grpSpPr>
        <p:sp>
          <p:nvSpPr>
            <p:cNvPr id="21" name="Rectangle 3"/>
            <p:cNvSpPr/>
            <p:nvPr/>
          </p:nvSpPr>
          <p:spPr>
            <a:xfrm>
              <a:off x="589482" y="2928475"/>
              <a:ext cx="1236011" cy="9128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da-DK" dirty="0" smtClean="0"/>
                <a:t>UI</a:t>
              </a:r>
            </a:p>
          </p:txBody>
        </p:sp>
        <p:sp>
          <p:nvSpPr>
            <p:cNvPr id="22" name="Rectangle 4"/>
            <p:cNvSpPr/>
            <p:nvPr/>
          </p:nvSpPr>
          <p:spPr>
            <a:xfrm>
              <a:off x="2460447" y="2928475"/>
              <a:ext cx="1388962" cy="9128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da-DK" dirty="0" smtClean="0"/>
                <a:t>Application</a:t>
              </a:r>
              <a:endParaRPr lang="da-DK" dirty="0"/>
            </a:p>
          </p:txBody>
        </p:sp>
        <p:sp>
          <p:nvSpPr>
            <p:cNvPr id="23" name="Rectangle 5"/>
            <p:cNvSpPr/>
            <p:nvPr/>
          </p:nvSpPr>
          <p:spPr>
            <a:xfrm>
              <a:off x="4669558" y="2928475"/>
              <a:ext cx="1230223" cy="9128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da-DK" dirty="0" smtClean="0"/>
                <a:t>Domain</a:t>
              </a:r>
              <a:endParaRPr lang="da-DK" dirty="0"/>
            </a:p>
          </p:txBody>
        </p:sp>
        <p:sp>
          <p:nvSpPr>
            <p:cNvPr id="24" name="Can 6"/>
            <p:cNvSpPr/>
            <p:nvPr/>
          </p:nvSpPr>
          <p:spPr>
            <a:xfrm>
              <a:off x="6740048" y="2928475"/>
              <a:ext cx="1203767" cy="912856"/>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da-DK" dirty="0" smtClean="0"/>
                <a:t>Data</a:t>
              </a:r>
              <a:endParaRPr lang="da-DK" dirty="0"/>
            </a:p>
          </p:txBody>
        </p:sp>
        <p:cxnSp>
          <p:nvCxnSpPr>
            <p:cNvPr id="25" name="Straight Arrow Connector 7"/>
            <p:cNvCxnSpPr>
              <a:stCxn id="21" idx="3"/>
              <a:endCxn id="22" idx="1"/>
            </p:cNvCxnSpPr>
            <p:nvPr/>
          </p:nvCxnSpPr>
          <p:spPr>
            <a:xfrm>
              <a:off x="1825493" y="3384903"/>
              <a:ext cx="634954" cy="0"/>
            </a:xfrm>
            <a:prstGeom prst="straightConnector1">
              <a:avLst/>
            </a:prstGeom>
            <a:ln>
              <a:headEnd type="none"/>
              <a:tailEnd type="arrow"/>
            </a:ln>
          </p:spPr>
          <p:style>
            <a:lnRef idx="3">
              <a:schemeClr val="accent6"/>
            </a:lnRef>
            <a:fillRef idx="0">
              <a:schemeClr val="accent6"/>
            </a:fillRef>
            <a:effectRef idx="2">
              <a:schemeClr val="accent6"/>
            </a:effectRef>
            <a:fontRef idx="minor">
              <a:schemeClr val="tx1"/>
            </a:fontRef>
          </p:style>
        </p:cxnSp>
        <p:cxnSp>
          <p:nvCxnSpPr>
            <p:cNvPr id="26" name="Straight Arrow Connector 8"/>
            <p:cNvCxnSpPr>
              <a:stCxn id="22" idx="3"/>
              <a:endCxn id="23" idx="1"/>
            </p:cNvCxnSpPr>
            <p:nvPr/>
          </p:nvCxnSpPr>
          <p:spPr>
            <a:xfrm>
              <a:off x="3849409" y="3384903"/>
              <a:ext cx="820149" cy="0"/>
            </a:xfrm>
            <a:prstGeom prst="straightConnector1">
              <a:avLst/>
            </a:prstGeom>
            <a:ln>
              <a:headEnd type="none"/>
              <a:tailEnd type="arrow"/>
            </a:ln>
          </p:spPr>
          <p:style>
            <a:lnRef idx="3">
              <a:schemeClr val="accent6"/>
            </a:lnRef>
            <a:fillRef idx="0">
              <a:schemeClr val="accent6"/>
            </a:fillRef>
            <a:effectRef idx="2">
              <a:schemeClr val="accent6"/>
            </a:effectRef>
            <a:fontRef idx="minor">
              <a:schemeClr val="tx1"/>
            </a:fontRef>
          </p:style>
        </p:cxnSp>
        <p:cxnSp>
          <p:nvCxnSpPr>
            <p:cNvPr id="27" name="Straight Arrow Connector 9"/>
            <p:cNvCxnSpPr>
              <a:stCxn id="23" idx="3"/>
              <a:endCxn id="24" idx="2"/>
            </p:cNvCxnSpPr>
            <p:nvPr/>
          </p:nvCxnSpPr>
          <p:spPr>
            <a:xfrm>
              <a:off x="5899781" y="3384903"/>
              <a:ext cx="840267" cy="0"/>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sp>
          <p:nvSpPr>
            <p:cNvPr id="28" name="TextBox 23"/>
            <p:cNvSpPr txBox="1"/>
            <p:nvPr/>
          </p:nvSpPr>
          <p:spPr>
            <a:xfrm>
              <a:off x="589482" y="2451566"/>
              <a:ext cx="2632639"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a-DK" dirty="0" smtClean="0"/>
                <a:t>Commands – Change data</a:t>
              </a:r>
              <a:endParaRPr lang="da-DK" dirty="0"/>
            </a:p>
          </p:txBody>
        </p:sp>
      </p:grpSp>
      <p:grpSp>
        <p:nvGrpSpPr>
          <p:cNvPr id="13" name="Group 10"/>
          <p:cNvGrpSpPr/>
          <p:nvPr/>
        </p:nvGrpSpPr>
        <p:grpSpPr>
          <a:xfrm>
            <a:off x="933812" y="4652052"/>
            <a:ext cx="7248105" cy="1395451"/>
            <a:chOff x="695710" y="4754738"/>
            <a:chExt cx="7248105" cy="1395451"/>
          </a:xfrm>
        </p:grpSpPr>
        <p:grpSp>
          <p:nvGrpSpPr>
            <p:cNvPr id="14" name="Group 2"/>
            <p:cNvGrpSpPr/>
            <p:nvPr/>
          </p:nvGrpSpPr>
          <p:grpSpPr>
            <a:xfrm>
              <a:off x="741882" y="5237333"/>
              <a:ext cx="7201933" cy="912856"/>
              <a:chOff x="741882" y="5237333"/>
              <a:chExt cx="7201933" cy="912856"/>
            </a:xfrm>
          </p:grpSpPr>
          <p:sp>
            <p:nvSpPr>
              <p:cNvPr id="16" name="Rectangle 16"/>
              <p:cNvSpPr/>
              <p:nvPr/>
            </p:nvSpPr>
            <p:spPr>
              <a:xfrm>
                <a:off x="741882" y="5237333"/>
                <a:ext cx="1236011" cy="9128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da-DK" dirty="0" smtClean="0"/>
                  <a:t>UI</a:t>
                </a:r>
              </a:p>
            </p:txBody>
          </p:sp>
          <p:sp>
            <p:nvSpPr>
              <p:cNvPr id="17" name="Rectangle 17"/>
              <p:cNvSpPr/>
              <p:nvPr/>
            </p:nvSpPr>
            <p:spPr>
              <a:xfrm>
                <a:off x="3849409" y="5237333"/>
                <a:ext cx="1388962" cy="9128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da-DK" dirty="0" smtClean="0"/>
                  <a:t>Application</a:t>
                </a:r>
                <a:endParaRPr lang="da-DK" dirty="0"/>
              </a:p>
            </p:txBody>
          </p:sp>
          <p:sp>
            <p:nvSpPr>
              <p:cNvPr id="18" name="Can 18"/>
              <p:cNvSpPr/>
              <p:nvPr/>
            </p:nvSpPr>
            <p:spPr>
              <a:xfrm>
                <a:off x="6740048" y="5237333"/>
                <a:ext cx="1203767" cy="912856"/>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da-DK" dirty="0" smtClean="0"/>
                  <a:t>Data</a:t>
                </a:r>
                <a:endParaRPr lang="da-DK" dirty="0"/>
              </a:p>
            </p:txBody>
          </p:sp>
          <p:cxnSp>
            <p:nvCxnSpPr>
              <p:cNvPr id="19" name="Straight Arrow Connector 19"/>
              <p:cNvCxnSpPr>
                <a:stCxn id="16" idx="3"/>
                <a:endCxn id="17" idx="1"/>
              </p:cNvCxnSpPr>
              <p:nvPr/>
            </p:nvCxnSpPr>
            <p:spPr>
              <a:xfrm>
                <a:off x="1977893" y="5693761"/>
                <a:ext cx="1871516" cy="0"/>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cxnSp>
            <p:nvCxnSpPr>
              <p:cNvPr id="20" name="Straight Arrow Connector 20"/>
              <p:cNvCxnSpPr>
                <a:stCxn id="17" idx="3"/>
                <a:endCxn id="18" idx="2"/>
              </p:cNvCxnSpPr>
              <p:nvPr/>
            </p:nvCxnSpPr>
            <p:spPr>
              <a:xfrm>
                <a:off x="5238371" y="5693761"/>
                <a:ext cx="1501677" cy="0"/>
              </a:xfrm>
              <a:prstGeom prst="straightConnector1">
                <a:avLst/>
              </a:prstGeom>
              <a:ln>
                <a:headEnd type="arrow"/>
                <a:tailEnd type="arrow"/>
              </a:ln>
            </p:spPr>
            <p:style>
              <a:lnRef idx="3">
                <a:schemeClr val="accent6"/>
              </a:lnRef>
              <a:fillRef idx="0">
                <a:schemeClr val="accent6"/>
              </a:fillRef>
              <a:effectRef idx="2">
                <a:schemeClr val="accent6"/>
              </a:effectRef>
              <a:fontRef idx="minor">
                <a:schemeClr val="tx1"/>
              </a:fontRef>
            </p:style>
          </p:cxnSp>
        </p:grpSp>
        <p:sp>
          <p:nvSpPr>
            <p:cNvPr id="15" name="TextBox 24"/>
            <p:cNvSpPr txBox="1"/>
            <p:nvPr/>
          </p:nvSpPr>
          <p:spPr>
            <a:xfrm>
              <a:off x="695710" y="4754738"/>
              <a:ext cx="3808104"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a-DK" dirty="0" err="1" smtClean="0"/>
                <a:t>Queries</a:t>
              </a:r>
              <a:r>
                <a:rPr lang="da-DK" dirty="0" smtClean="0"/>
                <a:t> – Ask for data (</a:t>
              </a:r>
              <a:r>
                <a:rPr lang="da-DK" dirty="0" err="1" smtClean="0"/>
                <a:t>no</a:t>
              </a:r>
              <a:r>
                <a:rPr lang="da-DK" dirty="0" smtClean="0"/>
                <a:t> side </a:t>
              </a:r>
              <a:r>
                <a:rPr lang="da-DK" dirty="0" err="1" smtClean="0"/>
                <a:t>effects</a:t>
              </a:r>
              <a:r>
                <a:rPr lang="da-DK" dirty="0" smtClean="0"/>
                <a:t>)</a:t>
              </a:r>
              <a:endParaRPr lang="da-DK" dirty="0"/>
            </a:p>
          </p:txBody>
        </p:sp>
      </p:grpSp>
    </p:spTree>
    <p:extLst>
      <p:ext uri="{BB962C8B-B14F-4D97-AF65-F5344CB8AC3E}">
        <p14:creationId xmlns:p14="http://schemas.microsoft.com/office/powerpoint/2010/main" val="14770669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培训内容</a:t>
            </a:r>
            <a:endParaRPr lang="zh-CN" altLang="en-US" dirty="0"/>
          </a:p>
        </p:txBody>
      </p:sp>
      <p:sp>
        <p:nvSpPr>
          <p:cNvPr id="25" name="Text Placeholder 2"/>
          <p:cNvSpPr>
            <a:spLocks noGrp="1"/>
          </p:cNvSpPr>
          <p:nvPr/>
        </p:nvSpPr>
        <p:spPr bwMode="auto">
          <a:xfrm>
            <a:off x="381000" y="1412776"/>
            <a:ext cx="8382000" cy="315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463550" indent="-463550" algn="l" defTabSz="912813" rtl="0" fontAlgn="base">
              <a:lnSpc>
                <a:spcPct val="90000"/>
              </a:lnSpc>
              <a:spcBef>
                <a:spcPct val="20000"/>
              </a:spcBef>
              <a:spcAft>
                <a:spcPct val="0"/>
              </a:spcAft>
              <a:buSzPct val="120000"/>
              <a:buBlip>
                <a:blip r:embed="rId2"/>
              </a:buBlip>
              <a:defRPr sz="3200" kern="1200">
                <a:solidFill>
                  <a:schemeClr val="tx1"/>
                </a:solidFill>
                <a:latin typeface="Calibri" pitchFamily="34" charset="0"/>
                <a:ea typeface="+mn-ea"/>
                <a:cs typeface="+mn-cs"/>
              </a:defRPr>
            </a:lvl1pPr>
            <a:lvl2pPr marL="833438" indent="-369888" algn="l" defTabSz="912813" rtl="0" fontAlgn="base">
              <a:lnSpc>
                <a:spcPct val="90000"/>
              </a:lnSpc>
              <a:spcBef>
                <a:spcPct val="20000"/>
              </a:spcBef>
              <a:spcAft>
                <a:spcPct val="0"/>
              </a:spcAft>
              <a:buBlip>
                <a:blip r:embed="rId2"/>
              </a:buBlip>
              <a:defRPr sz="2800" kern="1200">
                <a:solidFill>
                  <a:schemeClr val="tx1"/>
                </a:solidFill>
                <a:latin typeface="Calibri" pitchFamily="34" charset="0"/>
                <a:ea typeface="+mn-ea"/>
                <a:cs typeface="+mn-cs"/>
              </a:defRPr>
            </a:lvl2pPr>
            <a:lvl3pPr marL="1168400" indent="-346075" algn="l" defTabSz="912813" rtl="0" fontAlgn="base">
              <a:lnSpc>
                <a:spcPct val="90000"/>
              </a:lnSpc>
              <a:spcBef>
                <a:spcPct val="20000"/>
              </a:spcBef>
              <a:spcAft>
                <a:spcPct val="0"/>
              </a:spcAft>
              <a:buBlip>
                <a:blip r:embed="rId2"/>
              </a:buBlip>
              <a:defRPr sz="2400" kern="1200">
                <a:solidFill>
                  <a:schemeClr val="tx1"/>
                </a:solidFill>
                <a:latin typeface="Calibri" pitchFamily="34" charset="0"/>
                <a:ea typeface="+mn-ea"/>
                <a:cs typeface="+mn-cs"/>
              </a:defRPr>
            </a:lvl3pPr>
            <a:lvl4pPr marL="1516063" indent="-347663" algn="l" defTabSz="912813" rtl="0" fontAlgn="base">
              <a:lnSpc>
                <a:spcPct val="90000"/>
              </a:lnSpc>
              <a:spcBef>
                <a:spcPct val="20000"/>
              </a:spcBef>
              <a:spcAft>
                <a:spcPct val="0"/>
              </a:spcAft>
              <a:buBlip>
                <a:blip r:embed="rId2"/>
              </a:buBlip>
              <a:defRPr sz="2400" kern="1200">
                <a:solidFill>
                  <a:schemeClr val="tx1"/>
                </a:solidFill>
                <a:latin typeface="Calibri" pitchFamily="34" charset="0"/>
                <a:ea typeface="+mn-ea"/>
                <a:cs typeface="+mn-cs"/>
              </a:defRPr>
            </a:lvl4pPr>
            <a:lvl5pPr marL="1852613" indent="-325438" algn="l" defTabSz="912813" rtl="0" fontAlgn="base">
              <a:lnSpc>
                <a:spcPct val="90000"/>
              </a:lnSpc>
              <a:spcBef>
                <a:spcPct val="20000"/>
              </a:spcBef>
              <a:spcAft>
                <a:spcPct val="0"/>
              </a:spcAft>
              <a:buBlip>
                <a:blip r:embed="rId2"/>
              </a:buBlip>
              <a:defRPr sz="2400" kern="1200">
                <a:solidFill>
                  <a:schemeClr val="tx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Blip>
                <a:blip r:embed="rId3"/>
              </a:buBlip>
            </a:pPr>
            <a:r>
              <a:rPr lang="zh-CN" altLang="en-US" dirty="0">
                <a:ea typeface="宋体" charset="-122"/>
              </a:rPr>
              <a:t>领域驱动</a:t>
            </a:r>
            <a:r>
              <a:rPr lang="zh-CN" altLang="en-US" dirty="0" smtClean="0">
                <a:ea typeface="宋体" charset="-122"/>
              </a:rPr>
              <a:t>设计简介</a:t>
            </a:r>
            <a:endParaRPr lang="en-US" altLang="zh-CN" dirty="0" smtClean="0">
              <a:ea typeface="宋体" charset="-122"/>
            </a:endParaRPr>
          </a:p>
          <a:p>
            <a:pPr>
              <a:buBlip>
                <a:blip r:embed="rId3"/>
              </a:buBlip>
            </a:pPr>
            <a:r>
              <a:rPr lang="zh-CN" altLang="en-US" dirty="0" smtClean="0">
                <a:ea typeface="宋体" charset="-122"/>
              </a:rPr>
              <a:t>领域通用语言</a:t>
            </a:r>
            <a:endParaRPr lang="en-US" altLang="zh-CN" dirty="0" smtClean="0">
              <a:ea typeface="宋体" charset="-122"/>
            </a:endParaRPr>
          </a:p>
          <a:p>
            <a:pPr>
              <a:buBlip>
                <a:blip r:embed="rId3"/>
              </a:buBlip>
            </a:pPr>
            <a:r>
              <a:rPr lang="zh-CN" altLang="en-US" dirty="0">
                <a:ea typeface="宋体" charset="-122"/>
              </a:rPr>
              <a:t>领域驱动设计的构造</a:t>
            </a:r>
            <a:r>
              <a:rPr lang="zh-CN" altLang="en-US" dirty="0" smtClean="0">
                <a:ea typeface="宋体" charset="-122"/>
              </a:rPr>
              <a:t>块</a:t>
            </a:r>
            <a:endParaRPr lang="en-US" altLang="zh-CN" dirty="0" smtClean="0">
              <a:ea typeface="宋体" charset="-122"/>
            </a:endParaRPr>
          </a:p>
          <a:p>
            <a:pPr>
              <a:buBlip>
                <a:blip r:embed="rId3"/>
              </a:buBlip>
            </a:pPr>
            <a:r>
              <a:rPr lang="en-US" altLang="zh-CN" dirty="0" smtClean="0">
                <a:ea typeface="宋体" charset="-122"/>
              </a:rPr>
              <a:t>CQRS</a:t>
            </a:r>
            <a:r>
              <a:rPr lang="zh-CN" altLang="en-US" dirty="0" smtClean="0">
                <a:ea typeface="宋体" charset="-122"/>
              </a:rPr>
              <a:t>架构</a:t>
            </a:r>
            <a:endParaRPr lang="en-US" altLang="zh-CN" dirty="0">
              <a:ea typeface="宋体" charset="-122"/>
            </a:endParaRPr>
          </a:p>
          <a:p>
            <a:pPr>
              <a:buBlip>
                <a:blip r:embed="rId3"/>
              </a:buBlip>
            </a:pPr>
            <a:r>
              <a:rPr lang="zh-CN" altLang="en-US" dirty="0" smtClean="0">
                <a:ea typeface="宋体" charset="-122"/>
              </a:rPr>
              <a:t>领域驱动设计编程实践</a:t>
            </a:r>
            <a:endParaRPr lang="en-US" altLang="zh-CN" dirty="0" smtClean="0">
              <a:ea typeface="宋体" charset="-122"/>
            </a:endParaRPr>
          </a:p>
          <a:p>
            <a:pPr>
              <a:buBlip>
                <a:blip r:embed="rId3"/>
              </a:buBlip>
            </a:pPr>
            <a:r>
              <a:rPr lang="zh-CN" altLang="en-US" dirty="0" smtClean="0">
                <a:solidFill>
                  <a:srgbClr val="FF0000"/>
                </a:solidFill>
                <a:ea typeface="宋体" charset="-122"/>
              </a:rPr>
              <a:t>模型</a:t>
            </a:r>
            <a:r>
              <a:rPr lang="zh-CN" altLang="en-US" dirty="0">
                <a:solidFill>
                  <a:srgbClr val="FF0000"/>
                </a:solidFill>
                <a:ea typeface="宋体" charset="-122"/>
              </a:rPr>
              <a:t>驱动开发</a:t>
            </a:r>
            <a:endParaRPr lang="en-US" altLang="zh-CN" dirty="0">
              <a:solidFill>
                <a:srgbClr val="FF0000"/>
              </a:solidFill>
              <a:ea typeface="宋体" charset="-122"/>
            </a:endParaRPr>
          </a:p>
        </p:txBody>
      </p:sp>
    </p:spTree>
    <p:extLst>
      <p:ext uri="{BB962C8B-B14F-4D97-AF65-F5344CB8AC3E}">
        <p14:creationId xmlns:p14="http://schemas.microsoft.com/office/powerpoint/2010/main" val="91413983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领域驱动设计研发生命周期</a:t>
            </a:r>
            <a:endParaRPr lang="zh-CN" altLang="en-US" dirty="0"/>
          </a:p>
        </p:txBody>
      </p:sp>
      <p:sp>
        <p:nvSpPr>
          <p:cNvPr id="4" name="Shape 116"/>
          <p:cNvSpPr/>
          <p:nvPr/>
        </p:nvSpPr>
        <p:spPr>
          <a:xfrm>
            <a:off x="0" y="864096"/>
            <a:ext cx="9123755" cy="5949280"/>
          </a:xfrm>
          <a:prstGeom prst="rect">
            <a:avLst/>
          </a:prstGeom>
          <a:blipFill>
            <a:blip r:embed="rId3"/>
            <a:stretch>
              <a:fillRect/>
            </a:stretch>
          </a:blipFill>
          <a:ln>
            <a:noFill/>
          </a:ln>
        </p:spPr>
      </p:sp>
    </p:spTree>
    <p:extLst>
      <p:ext uri="{BB962C8B-B14F-4D97-AF65-F5344CB8AC3E}">
        <p14:creationId xmlns:p14="http://schemas.microsoft.com/office/powerpoint/2010/main" val="272450900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23957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模型</a:t>
            </a:r>
            <a:endParaRPr lang="zh-CN" altLang="en-US" dirty="0"/>
          </a:p>
        </p:txBody>
      </p:sp>
      <p:sp>
        <p:nvSpPr>
          <p:cNvPr id="7" name="TextBox 6"/>
          <p:cNvSpPr txBox="1"/>
          <p:nvPr/>
        </p:nvSpPr>
        <p:spPr>
          <a:xfrm>
            <a:off x="251520" y="1484784"/>
            <a:ext cx="8568952" cy="4247317"/>
          </a:xfrm>
          <a:prstGeom prst="rect">
            <a:avLst/>
          </a:prstGeom>
          <a:noFill/>
        </p:spPr>
        <p:txBody>
          <a:bodyPr wrap="square" rtlCol="0">
            <a:spAutoFit/>
          </a:bodyPr>
          <a:lstStyle/>
          <a:p>
            <a:pPr algn="ctr"/>
            <a:r>
              <a:rPr lang="en-US" altLang="zh-CN" sz="3600" dirty="0"/>
              <a:t>A model is a representation of the</a:t>
            </a:r>
          </a:p>
          <a:p>
            <a:pPr algn="ctr"/>
            <a:r>
              <a:rPr lang="en-US" altLang="zh-CN" sz="3600" dirty="0"/>
              <a:t>domain </a:t>
            </a:r>
            <a:r>
              <a:rPr lang="en-US" altLang="zh-CN" sz="3600" i="1" dirty="0"/>
              <a:t>serving a specific purpose</a:t>
            </a:r>
            <a:r>
              <a:rPr lang="en-US" altLang="zh-CN" sz="3600" dirty="0" smtClean="0"/>
              <a:t>.</a:t>
            </a:r>
          </a:p>
          <a:p>
            <a:pPr algn="ctr"/>
            <a:r>
              <a:rPr lang="en-US" altLang="zh-CN" sz="3600" dirty="0" smtClean="0"/>
              <a:t>There </a:t>
            </a:r>
            <a:r>
              <a:rPr lang="en-US" altLang="zh-CN" sz="3600" dirty="0"/>
              <a:t>is no “perfect” model for a</a:t>
            </a:r>
          </a:p>
          <a:p>
            <a:pPr algn="ctr"/>
            <a:r>
              <a:rPr lang="en-US" altLang="zh-CN" sz="3600" dirty="0"/>
              <a:t>given domain.</a:t>
            </a:r>
          </a:p>
          <a:p>
            <a:pPr algn="ctr"/>
            <a:r>
              <a:rPr lang="en-US" altLang="zh-CN" sz="3600" dirty="0"/>
              <a:t>A good model is tailored on the</a:t>
            </a:r>
          </a:p>
          <a:p>
            <a:pPr algn="ctr"/>
            <a:r>
              <a:rPr lang="en-US" altLang="zh-CN" sz="3600" dirty="0"/>
              <a:t>given purpose</a:t>
            </a:r>
            <a:r>
              <a:rPr lang="en-US" altLang="zh-CN" sz="3600" dirty="0" smtClean="0"/>
              <a:t>.</a:t>
            </a:r>
          </a:p>
          <a:p>
            <a:pPr algn="ctr"/>
            <a:endParaRPr lang="en-US" altLang="zh-CN" sz="3600" b="1" dirty="0" smtClean="0">
              <a:latin typeface="仿宋" pitchFamily="49" charset="-122"/>
              <a:ea typeface="仿宋" pitchFamily="49" charset="-122"/>
            </a:endParaRPr>
          </a:p>
          <a:p>
            <a:r>
              <a:rPr lang="en-US" altLang="zh-CN" dirty="0" smtClean="0"/>
              <a:t>                                                                                                   Copyright </a:t>
            </a:r>
            <a:r>
              <a:rPr lang="en-US" altLang="zh-CN" dirty="0"/>
              <a:t>Alberto </a:t>
            </a:r>
            <a:r>
              <a:rPr lang="en-US" altLang="zh-CN" dirty="0" err="1"/>
              <a:t>Brandolini</a:t>
            </a:r>
            <a:r>
              <a:rPr lang="en-US" altLang="zh-CN" dirty="0"/>
              <a:t> 2008</a:t>
            </a:r>
            <a:endParaRPr lang="zh-CN" altLang="en-US" dirty="0">
              <a:latin typeface="华文细黑" pitchFamily="2" charset="-122"/>
              <a:ea typeface="华文细黑" pitchFamily="2" charset="-122"/>
            </a:endParaRPr>
          </a:p>
        </p:txBody>
      </p:sp>
    </p:spTree>
    <p:extLst>
      <p:ext uri="{BB962C8B-B14F-4D97-AF65-F5344CB8AC3E}">
        <p14:creationId xmlns:p14="http://schemas.microsoft.com/office/powerpoint/2010/main" val="280797772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23957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模型的表达</a:t>
            </a:r>
            <a:endParaRPr lang="zh-CN" altLang="en-US" dirty="0"/>
          </a:p>
        </p:txBody>
      </p:sp>
      <p:sp>
        <p:nvSpPr>
          <p:cNvPr id="7" name="TextBox 6"/>
          <p:cNvSpPr txBox="1"/>
          <p:nvPr/>
        </p:nvSpPr>
        <p:spPr>
          <a:xfrm>
            <a:off x="323528" y="1170032"/>
            <a:ext cx="8568952" cy="5355312"/>
          </a:xfrm>
          <a:prstGeom prst="rect">
            <a:avLst/>
          </a:prstGeom>
          <a:noFill/>
        </p:spPr>
        <p:txBody>
          <a:bodyPr wrap="square" rtlCol="0">
            <a:spAutoFit/>
          </a:bodyPr>
          <a:lstStyle/>
          <a:p>
            <a:pPr algn="r"/>
            <a:r>
              <a:rPr lang="en-US" altLang="zh-CN" sz="3600" dirty="0"/>
              <a:t>Model and the underlying design</a:t>
            </a:r>
          </a:p>
          <a:p>
            <a:pPr algn="r"/>
            <a:r>
              <a:rPr lang="en-US" altLang="zh-CN" sz="3600" dirty="0"/>
              <a:t>must evolve in sync</a:t>
            </a:r>
            <a:r>
              <a:rPr lang="en-US" altLang="zh-CN" sz="3600" dirty="0" smtClean="0"/>
              <a:t>.</a:t>
            </a:r>
          </a:p>
          <a:p>
            <a:pPr algn="r"/>
            <a:endParaRPr lang="en-US" altLang="zh-CN" sz="3600" dirty="0"/>
          </a:p>
          <a:p>
            <a:pPr algn="r"/>
            <a:r>
              <a:rPr lang="en-US" altLang="zh-CN" sz="3600" b="1" dirty="0"/>
              <a:t>Code </a:t>
            </a:r>
            <a:r>
              <a:rPr lang="en-US" altLang="zh-CN" sz="3600" dirty="0"/>
              <a:t>is the ultimate way to</a:t>
            </a:r>
          </a:p>
          <a:p>
            <a:pPr algn="r"/>
            <a:r>
              <a:rPr lang="en-US" altLang="zh-CN" sz="3600" dirty="0"/>
              <a:t>express the model</a:t>
            </a:r>
            <a:r>
              <a:rPr lang="en-US" altLang="zh-CN" sz="3600" dirty="0" smtClean="0"/>
              <a:t>.</a:t>
            </a:r>
          </a:p>
          <a:p>
            <a:pPr algn="r"/>
            <a:endParaRPr lang="en-US" altLang="zh-CN" sz="3600" dirty="0"/>
          </a:p>
          <a:p>
            <a:pPr algn="r"/>
            <a:r>
              <a:rPr lang="en-US" altLang="zh-CN" sz="3600" dirty="0"/>
              <a:t>Intermediate artifacts, diagrams</a:t>
            </a:r>
          </a:p>
          <a:p>
            <a:pPr algn="r"/>
            <a:r>
              <a:rPr lang="en-US" altLang="zh-CN" sz="3600" dirty="0"/>
              <a:t>and docs serve a temporary goal</a:t>
            </a:r>
            <a:r>
              <a:rPr lang="en-US" altLang="zh-CN" sz="3600" dirty="0" smtClean="0"/>
              <a:t>.</a:t>
            </a:r>
          </a:p>
          <a:p>
            <a:pPr algn="r"/>
            <a:endParaRPr lang="en-US" altLang="zh-CN" sz="3600" b="1" dirty="0" smtClean="0">
              <a:latin typeface="仿宋" pitchFamily="49" charset="-122"/>
              <a:ea typeface="仿宋" pitchFamily="49" charset="-122"/>
            </a:endParaRPr>
          </a:p>
          <a:p>
            <a:r>
              <a:rPr lang="en-US" altLang="zh-CN" dirty="0" smtClean="0"/>
              <a:t>                                                                                                   Copyright </a:t>
            </a:r>
            <a:r>
              <a:rPr lang="en-US" altLang="zh-CN" dirty="0"/>
              <a:t>Alberto </a:t>
            </a:r>
            <a:r>
              <a:rPr lang="en-US" altLang="zh-CN" dirty="0" err="1"/>
              <a:t>Brandolini</a:t>
            </a:r>
            <a:r>
              <a:rPr lang="en-US" altLang="zh-CN" dirty="0"/>
              <a:t> 2008</a:t>
            </a:r>
            <a:endParaRPr lang="zh-CN" altLang="en-US" dirty="0">
              <a:latin typeface="华文细黑" pitchFamily="2" charset="-122"/>
              <a:ea typeface="华文细黑" pitchFamily="2" charset="-122"/>
            </a:endParaRPr>
          </a:p>
        </p:txBody>
      </p:sp>
      <p:sp>
        <p:nvSpPr>
          <p:cNvPr id="2" name="剪去同侧角的矩形 1"/>
          <p:cNvSpPr/>
          <p:nvPr/>
        </p:nvSpPr>
        <p:spPr>
          <a:xfrm>
            <a:off x="755576" y="2464296"/>
            <a:ext cx="1656184" cy="914400"/>
          </a:xfrm>
          <a:prstGeom prst="snip2Same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dirty="0"/>
          </a:p>
        </p:txBody>
      </p:sp>
      <p:sp>
        <p:nvSpPr>
          <p:cNvPr id="5" name="剪去同侧角的矩形 4"/>
          <p:cNvSpPr/>
          <p:nvPr/>
        </p:nvSpPr>
        <p:spPr>
          <a:xfrm rot="10800000">
            <a:off x="755576" y="3378696"/>
            <a:ext cx="1656184" cy="914400"/>
          </a:xfrm>
          <a:prstGeom prst="snip2Same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dirty="0"/>
          </a:p>
        </p:txBody>
      </p:sp>
      <p:sp>
        <p:nvSpPr>
          <p:cNvPr id="3" name="TextBox 2"/>
          <p:cNvSpPr txBox="1"/>
          <p:nvPr/>
        </p:nvSpPr>
        <p:spPr>
          <a:xfrm>
            <a:off x="955131" y="3543508"/>
            <a:ext cx="1327608" cy="584775"/>
          </a:xfrm>
          <a:prstGeom prst="rect">
            <a:avLst/>
          </a:prstGeom>
          <a:noFill/>
        </p:spPr>
        <p:txBody>
          <a:bodyPr wrap="none" rtlCol="0">
            <a:spAutoFit/>
          </a:bodyPr>
          <a:lstStyle/>
          <a:p>
            <a:r>
              <a:rPr lang="en-US" altLang="zh-CN" sz="3200" b="1" dirty="0" smtClean="0"/>
              <a:t>Design</a:t>
            </a:r>
            <a:endParaRPr lang="zh-CN" altLang="en-US" sz="3200" b="1" dirty="0"/>
          </a:p>
        </p:txBody>
      </p:sp>
      <p:sp>
        <p:nvSpPr>
          <p:cNvPr id="8" name="TextBox 7"/>
          <p:cNvSpPr txBox="1"/>
          <p:nvPr/>
        </p:nvSpPr>
        <p:spPr>
          <a:xfrm>
            <a:off x="955131" y="2629108"/>
            <a:ext cx="1292341" cy="584775"/>
          </a:xfrm>
          <a:prstGeom prst="rect">
            <a:avLst/>
          </a:prstGeom>
          <a:noFill/>
        </p:spPr>
        <p:txBody>
          <a:bodyPr wrap="none" rtlCol="0">
            <a:spAutoFit/>
          </a:bodyPr>
          <a:lstStyle/>
          <a:p>
            <a:r>
              <a:rPr lang="en-US" altLang="zh-CN" sz="3200" b="1" dirty="0" smtClean="0"/>
              <a:t>Model</a:t>
            </a:r>
            <a:endParaRPr lang="zh-CN" altLang="en-US" sz="3200" b="1" dirty="0"/>
          </a:p>
        </p:txBody>
      </p:sp>
    </p:spTree>
    <p:extLst>
      <p:ext uri="{BB962C8B-B14F-4D97-AF65-F5344CB8AC3E}">
        <p14:creationId xmlns:p14="http://schemas.microsoft.com/office/powerpoint/2010/main" val="182332643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23957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自动代码生成（一）</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8459" y="1608784"/>
            <a:ext cx="6341893" cy="4772544"/>
          </a:xfrm>
          <a:prstGeom prst="rect">
            <a:avLst/>
          </a:prstGeom>
        </p:spPr>
      </p:pic>
      <p:sp>
        <p:nvSpPr>
          <p:cNvPr id="9" name="矩形 8"/>
          <p:cNvSpPr/>
          <p:nvPr/>
        </p:nvSpPr>
        <p:spPr>
          <a:xfrm>
            <a:off x="395536" y="1052736"/>
            <a:ext cx="7848872" cy="369332"/>
          </a:xfrm>
          <a:prstGeom prst="rect">
            <a:avLst/>
          </a:prstGeom>
        </p:spPr>
        <p:txBody>
          <a:bodyPr wrap="square">
            <a:spAutoFit/>
          </a:bodyPr>
          <a:lstStyle/>
          <a:p>
            <a:r>
              <a:rPr lang="zh-CN" altLang="en-US" dirty="0" smtClean="0"/>
              <a:t>自动代码生成工具可以大量减少手工代码量，并且可以增强代码的规范性。</a:t>
            </a:r>
            <a:endParaRPr lang="zh-CN" altLang="en-US" dirty="0"/>
          </a:p>
        </p:txBody>
      </p:sp>
    </p:spTree>
    <p:extLst>
      <p:ext uri="{BB962C8B-B14F-4D97-AF65-F5344CB8AC3E}">
        <p14:creationId xmlns:p14="http://schemas.microsoft.com/office/powerpoint/2010/main" val="194130692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23957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自动代码生成（二）</a:t>
            </a:r>
            <a:endParaRPr lang="zh-CN" altLang="en-US" dirty="0"/>
          </a:p>
        </p:txBody>
      </p:sp>
      <p:pic>
        <p:nvPicPr>
          <p:cNvPr id="40962" name="Picture 2" descr="Sculptors internal de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484784"/>
            <a:ext cx="6019800" cy="477202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349853" y="6309320"/>
            <a:ext cx="2886624" cy="369332"/>
          </a:xfrm>
          <a:prstGeom prst="rect">
            <a:avLst/>
          </a:prstGeom>
        </p:spPr>
        <p:txBody>
          <a:bodyPr wrap="none">
            <a:spAutoFit/>
          </a:bodyPr>
          <a:lstStyle/>
          <a:p>
            <a:r>
              <a:rPr lang="en-US" altLang="zh-CN" dirty="0" smtClean="0">
                <a:hlinkClick r:id="rId3"/>
              </a:rPr>
              <a:t>http://sculptorgenerator.org</a:t>
            </a:r>
            <a:r>
              <a:rPr lang="en-US" altLang="zh-CN" dirty="0" smtClean="0"/>
              <a:t> </a:t>
            </a:r>
            <a:endParaRPr lang="zh-CN" altLang="en-US" dirty="0"/>
          </a:p>
        </p:txBody>
      </p:sp>
      <p:sp>
        <p:nvSpPr>
          <p:cNvPr id="6" name="矩形 5"/>
          <p:cNvSpPr/>
          <p:nvPr/>
        </p:nvSpPr>
        <p:spPr>
          <a:xfrm>
            <a:off x="539552" y="1084080"/>
            <a:ext cx="6466450" cy="369332"/>
          </a:xfrm>
          <a:prstGeom prst="rect">
            <a:avLst/>
          </a:prstGeom>
        </p:spPr>
        <p:txBody>
          <a:bodyPr wrap="none">
            <a:spAutoFit/>
          </a:bodyPr>
          <a:lstStyle/>
          <a:p>
            <a:r>
              <a:rPr lang="en-US" altLang="zh-CN" dirty="0" smtClean="0"/>
              <a:t>Java</a:t>
            </a:r>
            <a:r>
              <a:rPr lang="zh-CN" altLang="en-US" dirty="0" smtClean="0"/>
              <a:t>领域驱动设计自动化代码生成工具：</a:t>
            </a:r>
            <a:r>
              <a:rPr lang="en-US" altLang="zh-CN" dirty="0" err="1" smtClean="0"/>
              <a:t>SculptorGenerator</a:t>
            </a:r>
            <a:r>
              <a:rPr lang="zh-CN" altLang="en-US" dirty="0" smtClean="0"/>
              <a:t>介绍</a:t>
            </a:r>
            <a:endParaRPr lang="zh-CN" altLang="en-US" dirty="0"/>
          </a:p>
        </p:txBody>
      </p:sp>
    </p:spTree>
    <p:extLst>
      <p:ext uri="{BB962C8B-B14F-4D97-AF65-F5344CB8AC3E}">
        <p14:creationId xmlns:p14="http://schemas.microsoft.com/office/powerpoint/2010/main" val="101980456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23957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自动代码生成（三）</a:t>
            </a:r>
            <a:endParaRPr lang="zh-CN" altLang="en-US" dirty="0"/>
          </a:p>
        </p:txBody>
      </p:sp>
      <p:sp>
        <p:nvSpPr>
          <p:cNvPr id="7" name="矩形 6"/>
          <p:cNvSpPr/>
          <p:nvPr/>
        </p:nvSpPr>
        <p:spPr>
          <a:xfrm>
            <a:off x="1835696" y="908720"/>
            <a:ext cx="7200800" cy="5940088"/>
          </a:xfrm>
          <a:prstGeom prst="rect">
            <a:avLst/>
          </a:prstGeom>
          <a:solidFill>
            <a:schemeClr val="bg1"/>
          </a:solidFill>
          <a:ln>
            <a:solidFill>
              <a:schemeClr val="bg1">
                <a:lumMod val="65000"/>
              </a:schemeClr>
            </a:solidFill>
          </a:ln>
        </p:spPr>
        <p:txBody>
          <a:bodyPr wrap="square">
            <a:spAutoFit/>
          </a:bodyPr>
          <a:lstStyle/>
          <a:p>
            <a:r>
              <a:rPr lang="en-US" altLang="zh-CN" sz="1000" b="1" dirty="0"/>
              <a:t>Application Universe {</a:t>
            </a:r>
          </a:p>
          <a:p>
            <a:r>
              <a:rPr lang="en-US" altLang="zh-CN" sz="1000" dirty="0"/>
              <a:t>    </a:t>
            </a:r>
            <a:r>
              <a:rPr lang="en-US" altLang="zh-CN" sz="1000" b="1" dirty="0" err="1"/>
              <a:t>basePackage</a:t>
            </a:r>
            <a:r>
              <a:rPr lang="en-US" altLang="zh-CN" sz="1000" b="1" dirty="0"/>
              <a:t>=</a:t>
            </a:r>
            <a:r>
              <a:rPr lang="en-US" altLang="zh-CN" sz="1000" b="1" dirty="0" err="1"/>
              <a:t>org.sculptor.example.helloworld</a:t>
            </a:r>
            <a:endParaRPr lang="en-US" altLang="zh-CN" sz="1000" b="1" dirty="0"/>
          </a:p>
          <a:p>
            <a:endParaRPr lang="zh-CN" altLang="en-US" sz="1000" dirty="0"/>
          </a:p>
          <a:p>
            <a:r>
              <a:rPr lang="en-US" altLang="zh-CN" sz="1000" dirty="0"/>
              <a:t>    </a:t>
            </a:r>
            <a:r>
              <a:rPr lang="en-US" altLang="zh-CN" sz="1000" b="1" dirty="0"/>
              <a:t>Module </a:t>
            </a:r>
            <a:r>
              <a:rPr lang="en-US" altLang="zh-CN" sz="1000" b="1" dirty="0" err="1"/>
              <a:t>milkyway</a:t>
            </a:r>
            <a:r>
              <a:rPr lang="en-US" altLang="zh-CN" sz="1000" b="1" dirty="0"/>
              <a:t> {</a:t>
            </a:r>
          </a:p>
          <a:p>
            <a:endParaRPr lang="zh-CN" altLang="en-US" sz="1000" dirty="0"/>
          </a:p>
          <a:p>
            <a:r>
              <a:rPr lang="en-US" altLang="zh-CN" sz="1000" dirty="0"/>
              <a:t>        </a:t>
            </a:r>
            <a:r>
              <a:rPr lang="en-US" altLang="zh-CN" sz="1000" b="1" dirty="0"/>
              <a:t>Service </a:t>
            </a:r>
            <a:r>
              <a:rPr lang="en-US" altLang="zh-CN" sz="1000" b="1" dirty="0" err="1"/>
              <a:t>PlanetService</a:t>
            </a:r>
            <a:r>
              <a:rPr lang="en-US" altLang="zh-CN" sz="1000" b="1" dirty="0"/>
              <a:t> {</a:t>
            </a:r>
          </a:p>
          <a:p>
            <a:r>
              <a:rPr lang="en-US" altLang="zh-CN" sz="1000" dirty="0"/>
              <a:t>            </a:t>
            </a:r>
            <a:r>
              <a:rPr lang="en-US" altLang="zh-CN" sz="1000" b="1" dirty="0"/>
              <a:t>String </a:t>
            </a:r>
            <a:r>
              <a:rPr lang="en-US" altLang="zh-CN" sz="1000" b="1" dirty="0" err="1"/>
              <a:t>sayHello</a:t>
            </a:r>
            <a:r>
              <a:rPr lang="en-US" altLang="zh-CN" sz="1000" b="1" dirty="0"/>
              <a:t>(String </a:t>
            </a:r>
            <a:r>
              <a:rPr lang="en-US" altLang="zh-CN" sz="1000" b="1" dirty="0" err="1"/>
              <a:t>planetName</a:t>
            </a:r>
            <a:r>
              <a:rPr lang="en-US" altLang="zh-CN" sz="1000" b="1" dirty="0"/>
              <a:t>) throws </a:t>
            </a:r>
            <a:r>
              <a:rPr lang="en-US" altLang="zh-CN" sz="1000" b="1" dirty="0" err="1"/>
              <a:t>PlanetNotFoundException</a:t>
            </a:r>
            <a:r>
              <a:rPr lang="en-US" altLang="zh-CN" sz="1000" b="1" dirty="0"/>
              <a:t>;</a:t>
            </a:r>
          </a:p>
          <a:p>
            <a:r>
              <a:rPr lang="en-US" altLang="zh-CN" sz="1000" dirty="0"/>
              <a:t>            </a:t>
            </a:r>
            <a:r>
              <a:rPr lang="en-US" altLang="zh-CN" sz="1000" b="1" dirty="0"/>
              <a:t>protected </a:t>
            </a:r>
            <a:r>
              <a:rPr lang="en-US" altLang="zh-CN" sz="1000" b="1" dirty="0" err="1"/>
              <a:t>findByKey</a:t>
            </a:r>
            <a:r>
              <a:rPr lang="en-US" altLang="zh-CN" sz="1000" b="1" dirty="0"/>
              <a:t> =&gt; </a:t>
            </a:r>
            <a:r>
              <a:rPr lang="en-US" altLang="zh-CN" sz="1000" b="1" dirty="0" err="1"/>
              <a:t>PlanetRepository.findByKey</a:t>
            </a:r>
            <a:r>
              <a:rPr lang="en-US" altLang="zh-CN" sz="1000" b="1" dirty="0"/>
              <a:t>;</a:t>
            </a:r>
          </a:p>
          <a:p>
            <a:r>
              <a:rPr lang="en-US" altLang="zh-CN" sz="1000" dirty="0"/>
              <a:t>            @Planet </a:t>
            </a:r>
            <a:r>
              <a:rPr lang="en-US" altLang="zh-CN" sz="1000" dirty="0" err="1"/>
              <a:t>getPlanet</a:t>
            </a:r>
            <a:r>
              <a:rPr lang="en-US" altLang="zh-CN" sz="1000" dirty="0"/>
              <a:t>(</a:t>
            </a:r>
            <a:r>
              <a:rPr lang="en-US" altLang="zh-CN" sz="1000" b="1" dirty="0"/>
              <a:t>String </a:t>
            </a:r>
            <a:r>
              <a:rPr lang="en-US" altLang="zh-CN" sz="1000" b="1" dirty="0" err="1"/>
              <a:t>planetName</a:t>
            </a:r>
            <a:r>
              <a:rPr lang="en-US" altLang="zh-CN" sz="1000" b="1" dirty="0"/>
              <a:t>) throws </a:t>
            </a:r>
            <a:r>
              <a:rPr lang="en-US" altLang="zh-CN" sz="1000" b="1" dirty="0" err="1"/>
              <a:t>PlanetNotFoundException</a:t>
            </a:r>
            <a:r>
              <a:rPr lang="en-US" altLang="zh-CN" sz="1000" b="1" dirty="0"/>
              <a:t>;</a:t>
            </a:r>
          </a:p>
          <a:p>
            <a:r>
              <a:rPr lang="zh-CN" altLang="en-US" sz="1000" dirty="0"/>
              <a:t>        </a:t>
            </a:r>
            <a:r>
              <a:rPr lang="en-US" altLang="zh-CN" sz="1000" dirty="0"/>
              <a:t>}</a:t>
            </a:r>
          </a:p>
          <a:p>
            <a:endParaRPr lang="zh-CN" altLang="en-US" sz="1000" dirty="0"/>
          </a:p>
          <a:p>
            <a:r>
              <a:rPr lang="en-US" altLang="zh-CN" sz="1000" dirty="0"/>
              <a:t>        </a:t>
            </a:r>
            <a:r>
              <a:rPr lang="en-US" altLang="zh-CN" sz="1000" b="1" dirty="0"/>
              <a:t>Entity Planet {</a:t>
            </a:r>
          </a:p>
          <a:p>
            <a:r>
              <a:rPr lang="en-US" altLang="zh-CN" sz="1000" dirty="0"/>
              <a:t>            </a:t>
            </a:r>
            <a:r>
              <a:rPr lang="en-US" altLang="zh-CN" sz="1000" b="1" dirty="0"/>
              <a:t>gap</a:t>
            </a:r>
          </a:p>
          <a:p>
            <a:r>
              <a:rPr lang="en-US" altLang="zh-CN" sz="1000" dirty="0"/>
              <a:t>            </a:t>
            </a:r>
            <a:r>
              <a:rPr lang="en-US" altLang="zh-CN" sz="1000" b="1" dirty="0"/>
              <a:t>scaffold</a:t>
            </a:r>
          </a:p>
          <a:p>
            <a:r>
              <a:rPr lang="en-US" altLang="zh-CN" sz="1000" dirty="0"/>
              <a:t>            </a:t>
            </a:r>
            <a:r>
              <a:rPr lang="en-US" altLang="zh-CN" sz="1000" b="1" dirty="0"/>
              <a:t>String name key;</a:t>
            </a:r>
          </a:p>
          <a:p>
            <a:r>
              <a:rPr lang="en-US" altLang="zh-CN" sz="1000" dirty="0"/>
              <a:t>            </a:t>
            </a:r>
            <a:r>
              <a:rPr lang="en-US" altLang="zh-CN" sz="1000" b="1" dirty="0"/>
              <a:t>String message;</a:t>
            </a:r>
          </a:p>
          <a:p>
            <a:r>
              <a:rPr lang="en-US" altLang="zh-CN" sz="1000" dirty="0"/>
              <a:t>            </a:t>
            </a:r>
            <a:r>
              <a:rPr lang="en-US" altLang="zh-CN" sz="1000" b="1" dirty="0"/>
              <a:t>Integer diameter </a:t>
            </a:r>
            <a:r>
              <a:rPr lang="en-US" altLang="zh-CN" sz="1000" b="1" dirty="0" err="1"/>
              <a:t>nullable</a:t>
            </a:r>
            <a:r>
              <a:rPr lang="en-US" altLang="zh-CN" sz="1000" b="1" dirty="0"/>
              <a:t> min="1";</a:t>
            </a:r>
          </a:p>
          <a:p>
            <a:r>
              <a:rPr lang="en-US" altLang="zh-CN" sz="1000" dirty="0"/>
              <a:t>            </a:t>
            </a:r>
            <a:r>
              <a:rPr lang="en-US" altLang="zh-CN" sz="1000" b="1" dirty="0"/>
              <a:t>Integer population </a:t>
            </a:r>
            <a:r>
              <a:rPr lang="en-US" altLang="zh-CN" sz="1000" b="1" dirty="0" err="1"/>
              <a:t>nullable</a:t>
            </a:r>
            <a:r>
              <a:rPr lang="en-US" altLang="zh-CN" sz="1000" b="1" dirty="0"/>
              <a:t> min="0";</a:t>
            </a:r>
          </a:p>
          <a:p>
            <a:r>
              <a:rPr lang="en-US" altLang="zh-CN" sz="1000" dirty="0"/>
              <a:t>            </a:t>
            </a:r>
            <a:r>
              <a:rPr lang="en-US" altLang="zh-CN" sz="1000" b="1" dirty="0"/>
              <a:t>- Set&lt;@Moon&gt; moons opposite planet;</a:t>
            </a:r>
          </a:p>
          <a:p>
            <a:endParaRPr lang="zh-CN" altLang="en-US" sz="1000" dirty="0"/>
          </a:p>
          <a:p>
            <a:r>
              <a:rPr lang="en-US" altLang="zh-CN" sz="1000" dirty="0"/>
              <a:t>            </a:t>
            </a:r>
            <a:r>
              <a:rPr lang="en-US" altLang="zh-CN" sz="1000" b="1" dirty="0"/>
              <a:t>Repository </a:t>
            </a:r>
            <a:r>
              <a:rPr lang="en-US" altLang="zh-CN" sz="1000" b="1" dirty="0" err="1"/>
              <a:t>PlanetRepository</a:t>
            </a:r>
            <a:r>
              <a:rPr lang="en-US" altLang="zh-CN" sz="1000" b="1" dirty="0"/>
              <a:t> {</a:t>
            </a:r>
          </a:p>
          <a:p>
            <a:r>
              <a:rPr lang="en-US" altLang="zh-CN" sz="1000" dirty="0"/>
              <a:t>                </a:t>
            </a:r>
            <a:r>
              <a:rPr lang="en-US" altLang="zh-CN" sz="1000" dirty="0" err="1"/>
              <a:t>findByKeys</a:t>
            </a:r>
            <a:r>
              <a:rPr lang="en-US" altLang="zh-CN" sz="1000" dirty="0"/>
              <a:t>;</a:t>
            </a:r>
          </a:p>
          <a:p>
            <a:r>
              <a:rPr lang="en-US" altLang="zh-CN" sz="1000" dirty="0"/>
              <a:t>                </a:t>
            </a:r>
            <a:r>
              <a:rPr lang="en-US" altLang="zh-CN" sz="1000" dirty="0" err="1"/>
              <a:t>findByKey</a:t>
            </a:r>
            <a:r>
              <a:rPr lang="en-US" altLang="zh-CN" sz="1000" dirty="0"/>
              <a:t>;</a:t>
            </a:r>
          </a:p>
          <a:p>
            <a:r>
              <a:rPr lang="en-US" altLang="zh-CN" sz="1000" dirty="0"/>
              <a:t>                save;</a:t>
            </a:r>
          </a:p>
          <a:p>
            <a:r>
              <a:rPr lang="en-US" altLang="zh-CN" sz="1000" dirty="0"/>
              <a:t>                </a:t>
            </a:r>
            <a:r>
              <a:rPr lang="en-US" altLang="zh-CN" sz="1000" dirty="0" err="1"/>
              <a:t>findAll</a:t>
            </a:r>
            <a:r>
              <a:rPr lang="en-US" altLang="zh-CN" sz="1000" dirty="0"/>
              <a:t>(</a:t>
            </a:r>
            <a:r>
              <a:rPr lang="en-US" altLang="zh-CN" sz="1000" dirty="0" err="1"/>
              <a:t>PagingParameter</a:t>
            </a:r>
            <a:r>
              <a:rPr lang="en-US" altLang="zh-CN" sz="1000" dirty="0"/>
              <a:t> </a:t>
            </a:r>
            <a:r>
              <a:rPr lang="en-US" altLang="zh-CN" sz="1000" dirty="0" err="1"/>
              <a:t>pagingParameter</a:t>
            </a:r>
            <a:r>
              <a:rPr lang="en-US" altLang="zh-CN" sz="1000" dirty="0"/>
              <a:t>);</a:t>
            </a:r>
          </a:p>
          <a:p>
            <a:r>
              <a:rPr lang="en-US" altLang="zh-CN" sz="1000" dirty="0"/>
              <a:t>                </a:t>
            </a:r>
            <a:r>
              <a:rPr lang="en-US" altLang="zh-CN" sz="1000" dirty="0" err="1"/>
              <a:t>findAll</a:t>
            </a:r>
            <a:r>
              <a:rPr lang="en-US" altLang="zh-CN" sz="1000" dirty="0"/>
              <a:t>;</a:t>
            </a:r>
          </a:p>
          <a:p>
            <a:r>
              <a:rPr lang="zh-CN" altLang="en-US" sz="1000" dirty="0"/>
              <a:t>            </a:t>
            </a:r>
            <a:r>
              <a:rPr lang="en-US" altLang="zh-CN" sz="1000" dirty="0"/>
              <a:t>}</a:t>
            </a:r>
          </a:p>
          <a:p>
            <a:r>
              <a:rPr lang="zh-CN" altLang="en-US" sz="1000" dirty="0"/>
              <a:t>        </a:t>
            </a:r>
            <a:r>
              <a:rPr lang="en-US" altLang="zh-CN" sz="1000" dirty="0"/>
              <a:t>}</a:t>
            </a:r>
          </a:p>
          <a:p>
            <a:endParaRPr lang="zh-CN" altLang="en-US" sz="1000" dirty="0"/>
          </a:p>
          <a:p>
            <a:r>
              <a:rPr lang="en-US" altLang="zh-CN" sz="1000" dirty="0"/>
              <a:t>        </a:t>
            </a:r>
            <a:r>
              <a:rPr lang="en-US" altLang="zh-CN" sz="1000" b="1" dirty="0"/>
              <a:t>Entity Moon {</a:t>
            </a:r>
          </a:p>
          <a:p>
            <a:r>
              <a:rPr lang="en-US" altLang="zh-CN" sz="1000" dirty="0"/>
              <a:t>            </a:t>
            </a:r>
            <a:r>
              <a:rPr lang="en-US" altLang="zh-CN" sz="1000" b="1" dirty="0"/>
              <a:t>not </a:t>
            </a:r>
            <a:r>
              <a:rPr lang="en-US" altLang="zh-CN" sz="1000" b="1" dirty="0" err="1"/>
              <a:t>aggregateRoot</a:t>
            </a:r>
            <a:r>
              <a:rPr lang="en-US" altLang="zh-CN" sz="1000" b="1" dirty="0"/>
              <a:t> // belongs to Planet Aggregate</a:t>
            </a:r>
          </a:p>
          <a:p>
            <a:r>
              <a:rPr lang="en-US" altLang="zh-CN" sz="1000" dirty="0"/>
              <a:t>            </a:t>
            </a:r>
            <a:r>
              <a:rPr lang="en-US" altLang="zh-CN" sz="1000" b="1" dirty="0"/>
              <a:t>String name key;</a:t>
            </a:r>
          </a:p>
          <a:p>
            <a:r>
              <a:rPr lang="en-US" altLang="zh-CN" sz="1000" dirty="0"/>
              <a:t>            </a:t>
            </a:r>
            <a:r>
              <a:rPr lang="en-US" altLang="zh-CN" sz="1000" b="1" dirty="0"/>
              <a:t>Integer diameter </a:t>
            </a:r>
            <a:r>
              <a:rPr lang="en-US" altLang="zh-CN" sz="1000" b="1" dirty="0" err="1"/>
              <a:t>nullable</a:t>
            </a:r>
            <a:r>
              <a:rPr lang="en-US" altLang="zh-CN" sz="1000" b="1" dirty="0"/>
              <a:t>;</a:t>
            </a:r>
          </a:p>
          <a:p>
            <a:r>
              <a:rPr lang="en-US" altLang="zh-CN" sz="1000" dirty="0"/>
              <a:t>            </a:t>
            </a:r>
            <a:r>
              <a:rPr lang="en-US" altLang="zh-CN" sz="1000" b="1" dirty="0"/>
              <a:t>- @Planet </a:t>
            </a:r>
            <a:r>
              <a:rPr lang="en-US" altLang="zh-CN" sz="1000" b="1" dirty="0" err="1"/>
              <a:t>planet</a:t>
            </a:r>
            <a:r>
              <a:rPr lang="en-US" altLang="zh-CN" sz="1000" b="1" dirty="0"/>
              <a:t> opposite moons;</a:t>
            </a:r>
          </a:p>
          <a:p>
            <a:r>
              <a:rPr lang="zh-CN" altLang="en-US" sz="1000" dirty="0"/>
              <a:t>        </a:t>
            </a:r>
            <a:r>
              <a:rPr lang="en-US" altLang="zh-CN" sz="1000" dirty="0"/>
              <a:t>}</a:t>
            </a:r>
          </a:p>
          <a:p>
            <a:r>
              <a:rPr lang="zh-CN" altLang="en-US" sz="1000" dirty="0"/>
              <a:t>    </a:t>
            </a:r>
            <a:r>
              <a:rPr lang="en-US" altLang="zh-CN" sz="1000" dirty="0"/>
              <a:t>}</a:t>
            </a:r>
          </a:p>
          <a:p>
            <a:r>
              <a:rPr lang="en-US" altLang="zh-CN" sz="1000" dirty="0" smtClean="0"/>
              <a:t>}</a:t>
            </a:r>
            <a:endParaRPr lang="en-US" altLang="zh-CN" sz="1000" dirty="0"/>
          </a:p>
        </p:txBody>
      </p:sp>
      <p:sp>
        <p:nvSpPr>
          <p:cNvPr id="6" name="矩形 5"/>
          <p:cNvSpPr/>
          <p:nvPr/>
        </p:nvSpPr>
        <p:spPr>
          <a:xfrm>
            <a:off x="188807" y="908720"/>
            <a:ext cx="1646889" cy="369332"/>
          </a:xfrm>
          <a:prstGeom prst="rect">
            <a:avLst/>
          </a:prstGeom>
        </p:spPr>
        <p:txBody>
          <a:bodyPr wrap="square">
            <a:spAutoFit/>
          </a:bodyPr>
          <a:lstStyle/>
          <a:p>
            <a:r>
              <a:rPr lang="en-US" altLang="zh-CN" dirty="0" smtClean="0"/>
              <a:t>DSL</a:t>
            </a:r>
            <a:r>
              <a:rPr lang="zh-CN" altLang="en-US" dirty="0" smtClean="0"/>
              <a:t>建模示例：</a:t>
            </a:r>
            <a:endParaRPr lang="zh-CN" altLang="en-US" dirty="0"/>
          </a:p>
        </p:txBody>
      </p:sp>
    </p:spTree>
    <p:extLst>
      <p:ext uri="{BB962C8B-B14F-4D97-AF65-F5344CB8AC3E}">
        <p14:creationId xmlns:p14="http://schemas.microsoft.com/office/powerpoint/2010/main" val="24503198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a:t>六边形</a:t>
            </a:r>
            <a:r>
              <a:rPr lang="zh-CN" altLang="en-US" dirty="0" smtClean="0"/>
              <a:t>架构</a:t>
            </a:r>
            <a:endParaRPr lang="zh-CN" altLang="en-US" dirty="0"/>
          </a:p>
        </p:txBody>
      </p:sp>
      <p:sp>
        <p:nvSpPr>
          <p:cNvPr id="7" name="内容占位符 2"/>
          <p:cNvSpPr txBox="1">
            <a:spLocks/>
          </p:cNvSpPr>
          <p:nvPr/>
        </p:nvSpPr>
        <p:spPr>
          <a:xfrm>
            <a:off x="179512" y="1052736"/>
            <a:ext cx="8712968" cy="5688632"/>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b="1" dirty="0" smtClean="0"/>
              <a:t>以领域模型为核心的六边形架构</a:t>
            </a:r>
            <a:endParaRPr lang="en-US" altLang="zh-CN" sz="1800" b="1"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64" y="1632570"/>
            <a:ext cx="7776864" cy="4892774"/>
          </a:xfrm>
          <a:prstGeom prst="rect">
            <a:avLst/>
          </a:prstGeom>
        </p:spPr>
      </p:pic>
    </p:spTree>
    <p:extLst>
      <p:ext uri="{BB962C8B-B14F-4D97-AF65-F5344CB8AC3E}">
        <p14:creationId xmlns:p14="http://schemas.microsoft.com/office/powerpoint/2010/main" val="289306251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23957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自动代码生成（四）</a:t>
            </a:r>
            <a:endParaRPr lang="zh-CN" altLang="en-US" dirty="0"/>
          </a:p>
        </p:txBody>
      </p:sp>
      <p:pic>
        <p:nvPicPr>
          <p:cNvPr id="41986" name="Picture 2" descr="http://fornax.itemis.de/confluence/download/attachments/1139/file-struc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52736"/>
            <a:ext cx="9144000" cy="58052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23528" y="3070701"/>
            <a:ext cx="8568952" cy="646331"/>
          </a:xfrm>
          <a:prstGeom prst="rect">
            <a:avLst/>
          </a:prstGeom>
          <a:noFill/>
        </p:spPr>
        <p:txBody>
          <a:bodyPr wrap="square" rtlCol="0">
            <a:spAutoFit/>
          </a:bodyPr>
          <a:lstStyle/>
          <a:p>
            <a:pPr algn="ctr"/>
            <a:r>
              <a:rPr lang="zh-CN" altLang="en-US" sz="3600" b="1" dirty="0" smtClean="0">
                <a:solidFill>
                  <a:srgbClr val="FF0000"/>
                </a:solidFill>
              </a:rPr>
              <a:t>系统演示</a:t>
            </a:r>
            <a:r>
              <a:rPr lang="en-US" altLang="zh-CN" sz="3600" b="1" dirty="0" smtClean="0">
                <a:solidFill>
                  <a:srgbClr val="FF0000"/>
                </a:solidFill>
              </a:rPr>
              <a:t>…</a:t>
            </a:r>
          </a:p>
        </p:txBody>
      </p:sp>
    </p:spTree>
    <p:extLst>
      <p:ext uri="{BB962C8B-B14F-4D97-AF65-F5344CB8AC3E}">
        <p14:creationId xmlns:p14="http://schemas.microsoft.com/office/powerpoint/2010/main" val="336760233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C:\Users\zhongweijun\AppData\Local\Microsoft\Windows\Temporary Internet Files\Content.IE5\ZNHDT3R3\question-mark-clip-art-01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668" y="1916832"/>
            <a:ext cx="2857500"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98247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领域驱动设计中的设计模式</a:t>
            </a:r>
            <a:endParaRPr lang="zh-CN" altLang="en-US" dirty="0"/>
          </a:p>
        </p:txBody>
      </p:sp>
      <p:sp>
        <p:nvSpPr>
          <p:cNvPr id="7" name="内容占位符 2"/>
          <p:cNvSpPr txBox="1">
            <a:spLocks/>
          </p:cNvSpPr>
          <p:nvPr/>
        </p:nvSpPr>
        <p:spPr>
          <a:xfrm>
            <a:off x="179512" y="1052736"/>
            <a:ext cx="8712968" cy="5688632"/>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b="1" dirty="0" smtClean="0"/>
              <a:t>有助于获得柔性设计的设计模式</a:t>
            </a:r>
            <a:endParaRPr lang="en-US" altLang="zh-CN" sz="1800" b="1"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582" y="1606135"/>
            <a:ext cx="7452828" cy="4610648"/>
          </a:xfrm>
          <a:prstGeom prst="rect">
            <a:avLst/>
          </a:prstGeom>
        </p:spPr>
      </p:pic>
      <p:sp>
        <p:nvSpPr>
          <p:cNvPr id="4" name="矩形标注 3"/>
          <p:cNvSpPr/>
          <p:nvPr/>
        </p:nvSpPr>
        <p:spPr>
          <a:xfrm>
            <a:off x="2051720" y="2888360"/>
            <a:ext cx="1512166" cy="684656"/>
          </a:xfrm>
          <a:prstGeom prst="wedgeRectCallout">
            <a:avLst>
              <a:gd name="adj1" fmla="val 75416"/>
              <a:gd name="adj2" fmla="val 28702"/>
            </a:avLst>
          </a:prstGeom>
        </p:spPr>
        <p:style>
          <a:lnRef idx="2">
            <a:schemeClr val="accent6"/>
          </a:lnRef>
          <a:fillRef idx="1">
            <a:schemeClr val="lt1"/>
          </a:fillRef>
          <a:effectRef idx="0">
            <a:schemeClr val="accent6"/>
          </a:effectRef>
          <a:fontRef idx="minor">
            <a:schemeClr val="dk1"/>
          </a:fontRef>
        </p:style>
        <p:txBody>
          <a:bodyPr rtlCol="0" anchor="ctr"/>
          <a:lstStyle/>
          <a:p>
            <a:r>
              <a:rPr lang="zh-CN" altLang="en-US" sz="1000" dirty="0" smtClean="0">
                <a:solidFill>
                  <a:srgbClr val="FF0000"/>
                </a:solidFill>
              </a:rPr>
              <a:t>每个元素的名称都提供了一次揭示设计意图的机会。站在客户开发人员的角度上来思考它。</a:t>
            </a:r>
            <a:endParaRPr lang="zh-CN" altLang="en-US" sz="1000" dirty="0">
              <a:solidFill>
                <a:srgbClr val="FF0000"/>
              </a:solidFill>
            </a:endParaRPr>
          </a:p>
        </p:txBody>
      </p:sp>
      <p:sp>
        <p:nvSpPr>
          <p:cNvPr id="8" name="矩形标注 7"/>
          <p:cNvSpPr/>
          <p:nvPr/>
        </p:nvSpPr>
        <p:spPr>
          <a:xfrm>
            <a:off x="840267" y="5733256"/>
            <a:ext cx="2651613" cy="1073419"/>
          </a:xfrm>
          <a:prstGeom prst="wedgeRectCallout">
            <a:avLst>
              <a:gd name="adj1" fmla="val 82066"/>
              <a:gd name="adj2" fmla="val -39410"/>
            </a:avLst>
          </a:prstGeom>
        </p:spPr>
        <p:style>
          <a:lnRef idx="2">
            <a:schemeClr val="accent6"/>
          </a:lnRef>
          <a:fillRef idx="1">
            <a:schemeClr val="lt1"/>
          </a:fillRef>
          <a:effectRef idx="0">
            <a:schemeClr val="accent6"/>
          </a:effectRef>
          <a:fontRef idx="minor">
            <a:schemeClr val="dk1"/>
          </a:fontRef>
        </p:style>
        <p:txBody>
          <a:bodyPr rtlCol="0" anchor="ctr"/>
          <a:lstStyle/>
          <a:p>
            <a:r>
              <a:rPr lang="zh-CN" altLang="en-US" sz="1000" dirty="0" smtClean="0">
                <a:solidFill>
                  <a:srgbClr val="FF0000"/>
                </a:solidFill>
              </a:rPr>
              <a:t>人们为了使所有类和操作都具有相似的规模而寻找一种一致的力度。粒度的大小并不是唯一要考虑的问题，我们还要考虑粒度在哪种场合下使用。</a:t>
            </a:r>
            <a:endParaRPr lang="en-US" altLang="zh-CN" sz="1000" dirty="0" smtClean="0">
              <a:solidFill>
                <a:srgbClr val="FF0000"/>
              </a:solidFill>
            </a:endParaRPr>
          </a:p>
          <a:p>
            <a:r>
              <a:rPr lang="zh-CN" altLang="en-US" sz="1000" dirty="0">
                <a:solidFill>
                  <a:srgbClr val="FF0000"/>
                </a:solidFill>
              </a:rPr>
              <a:t>随着</a:t>
            </a:r>
            <a:r>
              <a:rPr lang="zh-CN" altLang="en-US" sz="1000" dirty="0" smtClean="0">
                <a:solidFill>
                  <a:srgbClr val="FF0000"/>
                </a:solidFill>
              </a:rPr>
              <a:t>代码重构不断适合新理解的概念或需求，概念轮廓也就逐渐形成了。搞内聚低耦合原则既适用于代码，也适用于概念。</a:t>
            </a:r>
            <a:endParaRPr lang="zh-CN" altLang="en-US" sz="1000" dirty="0">
              <a:solidFill>
                <a:srgbClr val="FF0000"/>
              </a:solidFill>
            </a:endParaRPr>
          </a:p>
        </p:txBody>
      </p:sp>
      <p:sp>
        <p:nvSpPr>
          <p:cNvPr id="5" name="矩形 4"/>
          <p:cNvSpPr/>
          <p:nvPr/>
        </p:nvSpPr>
        <p:spPr>
          <a:xfrm>
            <a:off x="4220627" y="6474822"/>
            <a:ext cx="4887877" cy="338554"/>
          </a:xfrm>
          <a:prstGeom prst="rect">
            <a:avLst/>
          </a:prstGeom>
        </p:spPr>
        <p:txBody>
          <a:bodyPr wrap="none">
            <a:spAutoFit/>
          </a:bodyPr>
          <a:lstStyle/>
          <a:p>
            <a:r>
              <a:rPr lang="en-US" altLang="zh-CN" sz="1600" dirty="0" smtClean="0"/>
              <a:t>《</a:t>
            </a:r>
            <a:r>
              <a:rPr lang="zh-CN" altLang="en-US" sz="1600" dirty="0" smtClean="0"/>
              <a:t>领域</a:t>
            </a:r>
            <a:r>
              <a:rPr lang="zh-CN" altLang="en-US" sz="1600" dirty="0"/>
              <a:t>驱动设计</a:t>
            </a:r>
            <a:r>
              <a:rPr lang="en-US" altLang="zh-CN" sz="1600" dirty="0"/>
              <a:t>—</a:t>
            </a:r>
            <a:r>
              <a:rPr lang="zh-CN" altLang="en-US" sz="1600" dirty="0"/>
              <a:t>软件核心复杂性应对之</a:t>
            </a:r>
            <a:r>
              <a:rPr lang="zh-CN" altLang="en-US" sz="1600" dirty="0" smtClean="0"/>
              <a:t>道</a:t>
            </a:r>
            <a:r>
              <a:rPr lang="en-US" altLang="zh-CN" sz="1600" dirty="0" smtClean="0"/>
              <a:t>》</a:t>
            </a:r>
            <a:r>
              <a:rPr lang="zh-CN" altLang="en-US" sz="1600" dirty="0" smtClean="0"/>
              <a:t>第</a:t>
            </a:r>
            <a:r>
              <a:rPr lang="en-US" altLang="zh-CN" sz="1600" dirty="0" smtClean="0"/>
              <a:t>10</a:t>
            </a:r>
            <a:r>
              <a:rPr lang="zh-CN" altLang="en-US" sz="1600" dirty="0" smtClean="0"/>
              <a:t>章</a:t>
            </a:r>
            <a:endParaRPr lang="zh-CN" altLang="en-US" sz="1600" dirty="0"/>
          </a:p>
        </p:txBody>
      </p:sp>
      <p:sp>
        <p:nvSpPr>
          <p:cNvPr id="10" name="矩形标注 9"/>
          <p:cNvSpPr/>
          <p:nvPr/>
        </p:nvSpPr>
        <p:spPr>
          <a:xfrm>
            <a:off x="2339752" y="1462119"/>
            <a:ext cx="2016222" cy="958769"/>
          </a:xfrm>
          <a:prstGeom prst="wedgeRectCallout">
            <a:avLst>
              <a:gd name="adj1" fmla="val 76380"/>
              <a:gd name="adj2" fmla="val 27107"/>
            </a:avLst>
          </a:prstGeom>
        </p:spPr>
        <p:style>
          <a:lnRef idx="2">
            <a:schemeClr val="accent6"/>
          </a:lnRef>
          <a:fillRef idx="1">
            <a:schemeClr val="lt1"/>
          </a:fillRef>
          <a:effectRef idx="0">
            <a:schemeClr val="accent6"/>
          </a:effectRef>
          <a:fontRef idx="minor">
            <a:schemeClr val="dk1"/>
          </a:fontRef>
        </p:style>
        <p:txBody>
          <a:bodyPr rtlCol="0" anchor="ctr"/>
          <a:lstStyle/>
          <a:p>
            <a:r>
              <a:rPr lang="zh-CN" altLang="en-US" sz="1000" dirty="0" smtClean="0">
                <a:solidFill>
                  <a:srgbClr val="FF0000"/>
                </a:solidFill>
              </a:rPr>
              <a:t>任何对未来操作产生影响的系统状态的改变都可以成为副作用。</a:t>
            </a:r>
            <a:endParaRPr lang="en-US" altLang="zh-CN" sz="1000" dirty="0" smtClean="0">
              <a:solidFill>
                <a:srgbClr val="FF0000"/>
              </a:solidFill>
            </a:endParaRPr>
          </a:p>
          <a:p>
            <a:r>
              <a:rPr lang="zh-CN" altLang="en-US" sz="1000" dirty="0" smtClean="0">
                <a:solidFill>
                  <a:srgbClr val="FF0000"/>
                </a:solidFill>
              </a:rPr>
              <a:t>把命令和查询严格地放到不同操作中；创建并返回</a:t>
            </a:r>
            <a:r>
              <a:rPr lang="en-US" altLang="zh-CN" sz="1000" dirty="0" smtClean="0">
                <a:solidFill>
                  <a:srgbClr val="FF0000"/>
                </a:solidFill>
              </a:rPr>
              <a:t>Value Object</a:t>
            </a:r>
            <a:r>
              <a:rPr lang="zh-CN" altLang="en-US" sz="1000" dirty="0" smtClean="0">
                <a:solidFill>
                  <a:srgbClr val="FF0000"/>
                </a:solidFill>
              </a:rPr>
              <a:t>。</a:t>
            </a:r>
            <a:endParaRPr lang="en-US" altLang="zh-CN" sz="1000" dirty="0" smtClean="0">
              <a:solidFill>
                <a:srgbClr val="FF0000"/>
              </a:solidFill>
            </a:endParaRPr>
          </a:p>
          <a:p>
            <a:r>
              <a:rPr lang="zh-CN" altLang="en-US" sz="1000" dirty="0">
                <a:solidFill>
                  <a:srgbClr val="FF0000"/>
                </a:solidFill>
              </a:rPr>
              <a:t>允许我们安全</a:t>
            </a:r>
            <a:r>
              <a:rPr lang="zh-CN" altLang="en-US" sz="1000" dirty="0" smtClean="0">
                <a:solidFill>
                  <a:srgbClr val="FF0000"/>
                </a:solidFill>
              </a:rPr>
              <a:t>地对多个操作进行组合。</a:t>
            </a:r>
            <a:endParaRPr lang="en-US" altLang="zh-CN" sz="1000" dirty="0" smtClean="0">
              <a:solidFill>
                <a:srgbClr val="FF0000"/>
              </a:solidFill>
            </a:endParaRPr>
          </a:p>
        </p:txBody>
      </p:sp>
      <p:sp>
        <p:nvSpPr>
          <p:cNvPr id="11" name="矩形标注 10"/>
          <p:cNvSpPr/>
          <p:nvPr/>
        </p:nvSpPr>
        <p:spPr>
          <a:xfrm>
            <a:off x="7668344" y="1052736"/>
            <a:ext cx="1368152" cy="1246801"/>
          </a:xfrm>
          <a:prstGeom prst="wedgeRectCallout">
            <a:avLst>
              <a:gd name="adj1" fmla="val -45570"/>
              <a:gd name="adj2" fmla="val 71630"/>
            </a:avLst>
          </a:prstGeom>
        </p:spPr>
        <p:style>
          <a:lnRef idx="2">
            <a:schemeClr val="accent6"/>
          </a:lnRef>
          <a:fillRef idx="1">
            <a:schemeClr val="lt1"/>
          </a:fillRef>
          <a:effectRef idx="0">
            <a:schemeClr val="accent6"/>
          </a:effectRef>
          <a:fontRef idx="minor">
            <a:schemeClr val="dk1"/>
          </a:fontRef>
        </p:style>
        <p:txBody>
          <a:bodyPr rtlCol="0" anchor="ctr"/>
          <a:lstStyle/>
          <a:p>
            <a:r>
              <a:rPr lang="zh-CN" altLang="en-US" sz="1000" dirty="0" smtClean="0">
                <a:solidFill>
                  <a:srgbClr val="FF0000"/>
                </a:solidFill>
              </a:rPr>
              <a:t>使用断言把副作用明确表示出来，使它们更易于处理。</a:t>
            </a:r>
            <a:endParaRPr lang="en-US" altLang="zh-CN" sz="1000" dirty="0" smtClean="0">
              <a:solidFill>
                <a:srgbClr val="FF0000"/>
              </a:solidFill>
            </a:endParaRPr>
          </a:p>
          <a:p>
            <a:r>
              <a:rPr lang="zh-CN" altLang="en-US" sz="1000" dirty="0" smtClean="0">
                <a:solidFill>
                  <a:srgbClr val="FF0000"/>
                </a:solidFill>
              </a:rPr>
              <a:t>寻找在概念上内聚的模型，更易推出预期</a:t>
            </a:r>
            <a:r>
              <a:rPr lang="en-US" altLang="zh-CN" sz="1000" dirty="0" smtClean="0">
                <a:solidFill>
                  <a:srgbClr val="FF0000"/>
                </a:solidFill>
              </a:rPr>
              <a:t>ASSERTION</a:t>
            </a:r>
            <a:r>
              <a:rPr lang="zh-CN" altLang="en-US" sz="1000" dirty="0" smtClean="0">
                <a:solidFill>
                  <a:srgbClr val="FF0000"/>
                </a:solidFill>
              </a:rPr>
              <a:t>，从而加快学习过程并避免代码矛盾。</a:t>
            </a:r>
            <a:endParaRPr lang="en-US" altLang="zh-CN" sz="1000" dirty="0" smtClean="0">
              <a:solidFill>
                <a:srgbClr val="FF0000"/>
              </a:solidFill>
            </a:endParaRPr>
          </a:p>
        </p:txBody>
      </p:sp>
      <p:sp>
        <p:nvSpPr>
          <p:cNvPr id="12" name="矩形标注 11"/>
          <p:cNvSpPr/>
          <p:nvPr/>
        </p:nvSpPr>
        <p:spPr>
          <a:xfrm>
            <a:off x="5940152" y="5733256"/>
            <a:ext cx="2880320" cy="720080"/>
          </a:xfrm>
          <a:prstGeom prst="wedgeRectCallout">
            <a:avLst>
              <a:gd name="adj1" fmla="val -63473"/>
              <a:gd name="adj2" fmla="val -123421"/>
            </a:avLst>
          </a:prstGeom>
        </p:spPr>
        <p:style>
          <a:lnRef idx="2">
            <a:schemeClr val="accent6"/>
          </a:lnRef>
          <a:fillRef idx="1">
            <a:schemeClr val="lt1"/>
          </a:fillRef>
          <a:effectRef idx="0">
            <a:schemeClr val="accent6"/>
          </a:effectRef>
          <a:fontRef idx="minor">
            <a:schemeClr val="dk1"/>
          </a:fontRef>
        </p:style>
        <p:txBody>
          <a:bodyPr rtlCol="0" anchor="ctr"/>
          <a:lstStyle/>
          <a:p>
            <a:r>
              <a:rPr lang="zh-CN" altLang="en-US" sz="1000" dirty="0" smtClean="0">
                <a:solidFill>
                  <a:srgbClr val="FF0000"/>
                </a:solidFill>
              </a:rPr>
              <a:t>尽一切可能保持低耦合。把所有无关概念提取到对象之外，类就变成完全孤立的了，使得我们可以单独地研究和理解它。每个孤立类都极大减轻了因理解</a:t>
            </a:r>
            <a:r>
              <a:rPr lang="en-US" altLang="zh-CN" sz="1000" dirty="0" smtClean="0">
                <a:solidFill>
                  <a:srgbClr val="FF0000"/>
                </a:solidFill>
              </a:rPr>
              <a:t>Module</a:t>
            </a:r>
            <a:r>
              <a:rPr lang="zh-CN" altLang="en-US" sz="1000" dirty="0" smtClean="0">
                <a:solidFill>
                  <a:srgbClr val="FF0000"/>
                </a:solidFill>
              </a:rPr>
              <a:t>而带来的负担。</a:t>
            </a:r>
            <a:endParaRPr lang="en-US" altLang="zh-CN" sz="1000" dirty="0" smtClean="0">
              <a:solidFill>
                <a:srgbClr val="FF0000"/>
              </a:solidFill>
            </a:endParaRPr>
          </a:p>
        </p:txBody>
      </p:sp>
      <p:sp>
        <p:nvSpPr>
          <p:cNvPr id="13" name="矩形标注 12"/>
          <p:cNvSpPr/>
          <p:nvPr/>
        </p:nvSpPr>
        <p:spPr>
          <a:xfrm>
            <a:off x="7099306" y="4519200"/>
            <a:ext cx="2013508" cy="926024"/>
          </a:xfrm>
          <a:prstGeom prst="wedgeRectCallout">
            <a:avLst>
              <a:gd name="adj1" fmla="val -42930"/>
              <a:gd name="adj2" fmla="val -85517"/>
            </a:avLst>
          </a:prstGeom>
        </p:spPr>
        <p:style>
          <a:lnRef idx="2">
            <a:schemeClr val="accent6"/>
          </a:lnRef>
          <a:fillRef idx="1">
            <a:schemeClr val="lt1"/>
          </a:fillRef>
          <a:effectRef idx="0">
            <a:schemeClr val="accent6"/>
          </a:effectRef>
          <a:fontRef idx="minor">
            <a:schemeClr val="dk1"/>
          </a:fontRef>
        </p:style>
        <p:txBody>
          <a:bodyPr rtlCol="0" anchor="ctr"/>
          <a:lstStyle/>
          <a:p>
            <a:r>
              <a:rPr lang="zh-CN" altLang="en-US" sz="1000" dirty="0" smtClean="0">
                <a:solidFill>
                  <a:srgbClr val="FF0000"/>
                </a:solidFill>
              </a:rPr>
              <a:t>操作闭合：在适当的情况下，在定义操作时让它的返回类型与其参数相同。闭合操作提供了一个高层接口，同时又不会引入对其他概念的任何依赖性。</a:t>
            </a:r>
            <a:endParaRPr lang="en-US" altLang="zh-CN" sz="1000" dirty="0" smtClean="0">
              <a:solidFill>
                <a:srgbClr val="FF0000"/>
              </a:solidFill>
            </a:endParaRPr>
          </a:p>
        </p:txBody>
      </p:sp>
    </p:spTree>
    <p:extLst>
      <p:ext uri="{BB962C8B-B14F-4D97-AF65-F5344CB8AC3E}">
        <p14:creationId xmlns:p14="http://schemas.microsoft.com/office/powerpoint/2010/main" val="11065174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培训内容</a:t>
            </a:r>
            <a:endParaRPr lang="zh-CN" altLang="en-US" dirty="0"/>
          </a:p>
        </p:txBody>
      </p:sp>
      <p:sp>
        <p:nvSpPr>
          <p:cNvPr id="25" name="Text Placeholder 2"/>
          <p:cNvSpPr>
            <a:spLocks noGrp="1"/>
          </p:cNvSpPr>
          <p:nvPr/>
        </p:nvSpPr>
        <p:spPr bwMode="auto">
          <a:xfrm>
            <a:off x="381000" y="1412776"/>
            <a:ext cx="8382000" cy="315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463550" indent="-463550" algn="l" defTabSz="912813" rtl="0" fontAlgn="base">
              <a:lnSpc>
                <a:spcPct val="90000"/>
              </a:lnSpc>
              <a:spcBef>
                <a:spcPct val="20000"/>
              </a:spcBef>
              <a:spcAft>
                <a:spcPct val="0"/>
              </a:spcAft>
              <a:buSzPct val="120000"/>
              <a:buBlip>
                <a:blip r:embed="rId2"/>
              </a:buBlip>
              <a:defRPr sz="3200" kern="1200">
                <a:solidFill>
                  <a:schemeClr val="tx1"/>
                </a:solidFill>
                <a:latin typeface="Calibri" pitchFamily="34" charset="0"/>
                <a:ea typeface="+mn-ea"/>
                <a:cs typeface="+mn-cs"/>
              </a:defRPr>
            </a:lvl1pPr>
            <a:lvl2pPr marL="833438" indent="-369888" algn="l" defTabSz="912813" rtl="0" fontAlgn="base">
              <a:lnSpc>
                <a:spcPct val="90000"/>
              </a:lnSpc>
              <a:spcBef>
                <a:spcPct val="20000"/>
              </a:spcBef>
              <a:spcAft>
                <a:spcPct val="0"/>
              </a:spcAft>
              <a:buBlip>
                <a:blip r:embed="rId2"/>
              </a:buBlip>
              <a:defRPr sz="2800" kern="1200">
                <a:solidFill>
                  <a:schemeClr val="tx1"/>
                </a:solidFill>
                <a:latin typeface="Calibri" pitchFamily="34" charset="0"/>
                <a:ea typeface="+mn-ea"/>
                <a:cs typeface="+mn-cs"/>
              </a:defRPr>
            </a:lvl2pPr>
            <a:lvl3pPr marL="1168400" indent="-346075" algn="l" defTabSz="912813" rtl="0" fontAlgn="base">
              <a:lnSpc>
                <a:spcPct val="90000"/>
              </a:lnSpc>
              <a:spcBef>
                <a:spcPct val="20000"/>
              </a:spcBef>
              <a:spcAft>
                <a:spcPct val="0"/>
              </a:spcAft>
              <a:buBlip>
                <a:blip r:embed="rId2"/>
              </a:buBlip>
              <a:defRPr sz="2400" kern="1200">
                <a:solidFill>
                  <a:schemeClr val="tx1"/>
                </a:solidFill>
                <a:latin typeface="Calibri" pitchFamily="34" charset="0"/>
                <a:ea typeface="+mn-ea"/>
                <a:cs typeface="+mn-cs"/>
              </a:defRPr>
            </a:lvl3pPr>
            <a:lvl4pPr marL="1516063" indent="-347663" algn="l" defTabSz="912813" rtl="0" fontAlgn="base">
              <a:lnSpc>
                <a:spcPct val="90000"/>
              </a:lnSpc>
              <a:spcBef>
                <a:spcPct val="20000"/>
              </a:spcBef>
              <a:spcAft>
                <a:spcPct val="0"/>
              </a:spcAft>
              <a:buBlip>
                <a:blip r:embed="rId2"/>
              </a:buBlip>
              <a:defRPr sz="2400" kern="1200">
                <a:solidFill>
                  <a:schemeClr val="tx1"/>
                </a:solidFill>
                <a:latin typeface="Calibri" pitchFamily="34" charset="0"/>
                <a:ea typeface="+mn-ea"/>
                <a:cs typeface="+mn-cs"/>
              </a:defRPr>
            </a:lvl4pPr>
            <a:lvl5pPr marL="1852613" indent="-325438" algn="l" defTabSz="912813" rtl="0" fontAlgn="base">
              <a:lnSpc>
                <a:spcPct val="90000"/>
              </a:lnSpc>
              <a:spcBef>
                <a:spcPct val="20000"/>
              </a:spcBef>
              <a:spcAft>
                <a:spcPct val="0"/>
              </a:spcAft>
              <a:buBlip>
                <a:blip r:embed="rId2"/>
              </a:buBlip>
              <a:defRPr sz="2400" kern="1200">
                <a:solidFill>
                  <a:schemeClr val="tx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Blip>
                <a:blip r:embed="rId3"/>
              </a:buBlip>
            </a:pPr>
            <a:r>
              <a:rPr lang="zh-CN" altLang="en-US" dirty="0">
                <a:ea typeface="宋体" charset="-122"/>
              </a:rPr>
              <a:t>领域驱动</a:t>
            </a:r>
            <a:r>
              <a:rPr lang="zh-CN" altLang="en-US" dirty="0" smtClean="0">
                <a:ea typeface="宋体" charset="-122"/>
              </a:rPr>
              <a:t>设计简介</a:t>
            </a:r>
            <a:endParaRPr lang="en-US" altLang="zh-CN" dirty="0" smtClean="0">
              <a:ea typeface="宋体" charset="-122"/>
            </a:endParaRPr>
          </a:p>
          <a:p>
            <a:pPr>
              <a:buBlip>
                <a:blip r:embed="rId3"/>
              </a:buBlip>
            </a:pPr>
            <a:r>
              <a:rPr lang="zh-CN" altLang="en-US" dirty="0" smtClean="0">
                <a:solidFill>
                  <a:srgbClr val="FF0000"/>
                </a:solidFill>
                <a:ea typeface="宋体" charset="-122"/>
              </a:rPr>
              <a:t>领域通用语言</a:t>
            </a:r>
            <a:endParaRPr lang="en-US" altLang="zh-CN" dirty="0" smtClean="0">
              <a:solidFill>
                <a:srgbClr val="FF0000"/>
              </a:solidFill>
              <a:ea typeface="宋体" charset="-122"/>
            </a:endParaRPr>
          </a:p>
          <a:p>
            <a:pPr>
              <a:buBlip>
                <a:blip r:embed="rId3"/>
              </a:buBlip>
            </a:pPr>
            <a:r>
              <a:rPr lang="zh-CN" altLang="en-US" dirty="0" smtClean="0">
                <a:ea typeface="宋体" charset="-122"/>
              </a:rPr>
              <a:t>领域驱动设计的构造块</a:t>
            </a:r>
            <a:endParaRPr lang="en-US" altLang="zh-CN" dirty="0" smtClean="0">
              <a:ea typeface="宋体" charset="-122"/>
            </a:endParaRPr>
          </a:p>
          <a:p>
            <a:pPr>
              <a:buBlip>
                <a:blip r:embed="rId3"/>
              </a:buBlip>
            </a:pPr>
            <a:r>
              <a:rPr lang="zh-CN" altLang="en-US" dirty="0">
                <a:ea typeface="宋体" charset="-122"/>
              </a:rPr>
              <a:t>领域驱动设计编程实践</a:t>
            </a:r>
            <a:endParaRPr lang="en-US" altLang="zh-CN" dirty="0">
              <a:ea typeface="宋体" charset="-122"/>
            </a:endParaRPr>
          </a:p>
          <a:p>
            <a:pPr>
              <a:buBlip>
                <a:blip r:embed="rId3"/>
              </a:buBlip>
            </a:pPr>
            <a:r>
              <a:rPr lang="en-US" altLang="zh-CN" dirty="0" smtClean="0">
                <a:ea typeface="宋体" charset="-122"/>
              </a:rPr>
              <a:t>CQRS</a:t>
            </a:r>
            <a:r>
              <a:rPr lang="zh-CN" altLang="en-US" dirty="0" smtClean="0">
                <a:ea typeface="宋体" charset="-122"/>
              </a:rPr>
              <a:t>架构</a:t>
            </a:r>
            <a:endParaRPr lang="en-US" altLang="zh-CN" dirty="0" smtClean="0">
              <a:ea typeface="宋体" charset="-122"/>
            </a:endParaRPr>
          </a:p>
          <a:p>
            <a:pPr>
              <a:buBlip>
                <a:blip r:embed="rId3"/>
              </a:buBlip>
            </a:pPr>
            <a:r>
              <a:rPr lang="zh-CN" altLang="en-US" dirty="0" smtClean="0">
                <a:ea typeface="宋体" charset="-122"/>
              </a:rPr>
              <a:t>模型驱动开发</a:t>
            </a:r>
            <a:endParaRPr lang="en-US" altLang="zh-CN" dirty="0" smtClean="0">
              <a:ea typeface="宋体" charset="-122"/>
            </a:endParaRPr>
          </a:p>
        </p:txBody>
      </p:sp>
    </p:spTree>
    <p:extLst>
      <p:ext uri="{BB962C8B-B14F-4D97-AF65-F5344CB8AC3E}">
        <p14:creationId xmlns:p14="http://schemas.microsoft.com/office/powerpoint/2010/main" val="35713444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85689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使用通用语言的重要性</a:t>
            </a:r>
            <a:endParaRPr lang="zh-CN" altLang="en-US" dirty="0"/>
          </a:p>
        </p:txBody>
      </p:sp>
      <p:sp>
        <p:nvSpPr>
          <p:cNvPr id="7" name="内容占位符 2"/>
          <p:cNvSpPr txBox="1">
            <a:spLocks/>
          </p:cNvSpPr>
          <p:nvPr/>
        </p:nvSpPr>
        <p:spPr>
          <a:xfrm>
            <a:off x="515465" y="936104"/>
            <a:ext cx="8232999" cy="2060848"/>
          </a:xfrm>
          <a:prstGeom prst="rect">
            <a:avLst/>
          </a:prstGeom>
        </p:spPr>
        <p:txBody>
          <a:bodyPr>
            <a:normAutofit fontScale="85000" lnSpcReduction="10000"/>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2000" dirty="0"/>
              <a:t>Talking different </a:t>
            </a:r>
            <a:r>
              <a:rPr lang="en-US" altLang="zh-CN" sz="2000" dirty="0" smtClean="0"/>
              <a:t>languages makes </a:t>
            </a:r>
            <a:r>
              <a:rPr lang="en-US" altLang="zh-CN" sz="2000" dirty="0"/>
              <a:t>projects </a:t>
            </a:r>
            <a:r>
              <a:rPr lang="en-US" altLang="zh-CN" sz="2000" dirty="0">
                <a:solidFill>
                  <a:srgbClr val="FF0000"/>
                </a:solidFill>
              </a:rPr>
              <a:t>fail</a:t>
            </a:r>
            <a:r>
              <a:rPr lang="en-US" altLang="zh-CN" sz="2000" dirty="0" smtClean="0"/>
              <a:t>.</a:t>
            </a:r>
          </a:p>
          <a:p>
            <a:pPr lvl="1">
              <a:lnSpc>
                <a:spcPts val="2700"/>
              </a:lnSpc>
            </a:pPr>
            <a:r>
              <a:rPr lang="en-US" altLang="zh-CN" sz="1800" dirty="0" smtClean="0"/>
              <a:t>Programmers speak using technical jargon (design patterns, acronyms, geeky in-jokes)</a:t>
            </a:r>
          </a:p>
          <a:p>
            <a:pPr lvl="1">
              <a:lnSpc>
                <a:spcPts val="2700"/>
              </a:lnSpc>
            </a:pPr>
            <a:r>
              <a:rPr lang="en-US" altLang="zh-CN" sz="1800" dirty="0" smtClean="0"/>
              <a:t>Domain </a:t>
            </a:r>
            <a:r>
              <a:rPr lang="en-US" altLang="zh-CN" sz="1800" dirty="0"/>
              <a:t>experts use terminology specific to their field of expertise </a:t>
            </a:r>
          </a:p>
          <a:p>
            <a:pPr lvl="1">
              <a:lnSpc>
                <a:spcPts val="2700"/>
              </a:lnSpc>
            </a:pPr>
            <a:r>
              <a:rPr lang="en-US" altLang="zh-CN" sz="1800" dirty="0" smtClean="0"/>
              <a:t>Computers </a:t>
            </a:r>
            <a:r>
              <a:rPr lang="en-US" altLang="zh-CN" sz="1800" dirty="0"/>
              <a:t>speak programming </a:t>
            </a:r>
            <a:r>
              <a:rPr lang="en-US" altLang="zh-CN" sz="1800" dirty="0" smtClean="0"/>
              <a:t>languages</a:t>
            </a:r>
          </a:p>
          <a:p>
            <a:pPr lvl="1">
              <a:lnSpc>
                <a:spcPts val="2700"/>
              </a:lnSpc>
            </a:pPr>
            <a:r>
              <a:rPr lang="zh-CN" altLang="en-US" sz="1800" dirty="0" smtClean="0"/>
              <a:t>大家必须妥协</a:t>
            </a:r>
            <a:endParaRPr lang="en-US" altLang="zh-CN" sz="2000" dirty="0" smtClean="0"/>
          </a:p>
          <a:p>
            <a:pPr marL="0" indent="0">
              <a:lnSpc>
                <a:spcPts val="2700"/>
              </a:lnSpc>
              <a:buNone/>
            </a:pPr>
            <a:endParaRPr lang="en-US" altLang="zh-CN" sz="2000" dirty="0" smtClean="0">
              <a:latin typeface="微软雅黑" pitchFamily="34" charset="-122"/>
              <a:ea typeface="微软雅黑"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8867" y="2996952"/>
            <a:ext cx="5446193" cy="3600400"/>
          </a:xfrm>
          <a:prstGeom prst="rect">
            <a:avLst/>
          </a:prstGeom>
        </p:spPr>
      </p:pic>
    </p:spTree>
    <p:extLst>
      <p:ext uri="{BB962C8B-B14F-4D97-AF65-F5344CB8AC3E}">
        <p14:creationId xmlns:p14="http://schemas.microsoft.com/office/powerpoint/2010/main" val="14021620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领域驱动设计的关键点</a:t>
            </a:r>
            <a:endParaRPr lang="zh-CN" altLang="en-US" dirty="0"/>
          </a:p>
        </p:txBody>
      </p:sp>
      <p:sp>
        <p:nvSpPr>
          <p:cNvPr id="7" name="内容占位符 2"/>
          <p:cNvSpPr txBox="1">
            <a:spLocks/>
          </p:cNvSpPr>
          <p:nvPr/>
        </p:nvSpPr>
        <p:spPr>
          <a:xfrm>
            <a:off x="179512" y="1052736"/>
            <a:ext cx="8712968" cy="5688632"/>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b="1" dirty="0" smtClean="0"/>
              <a:t>关注核心领域</a:t>
            </a:r>
            <a:r>
              <a:rPr lang="en-US" altLang="zh-CN" sz="1800" b="1" dirty="0" smtClean="0"/>
              <a:t>(Core Domain)</a:t>
            </a:r>
          </a:p>
          <a:p>
            <a:pPr>
              <a:lnSpc>
                <a:spcPts val="2700"/>
              </a:lnSpc>
            </a:pPr>
            <a:r>
              <a:rPr lang="zh-CN" altLang="en-US" sz="1800" b="1" dirty="0" smtClean="0"/>
              <a:t>领域专家和软件从业者共同开发模型</a:t>
            </a:r>
            <a:endParaRPr lang="en-US" altLang="zh-CN" sz="1800" b="1" dirty="0" smtClean="0"/>
          </a:p>
          <a:p>
            <a:pPr>
              <a:lnSpc>
                <a:spcPts val="2700"/>
              </a:lnSpc>
            </a:pPr>
            <a:r>
              <a:rPr lang="zh-CN" altLang="en-US" sz="1800" b="1" dirty="0" smtClean="0"/>
              <a:t>在一个明确的限界上下文</a:t>
            </a:r>
            <a:r>
              <a:rPr lang="en-US" altLang="zh-CN" sz="1800" b="1" dirty="0" smtClean="0"/>
              <a:t>(Bounded Context)</a:t>
            </a:r>
            <a:r>
              <a:rPr lang="zh-CN" altLang="en-US" sz="1800" b="1" dirty="0" smtClean="0"/>
              <a:t>中使用领域通用语言</a:t>
            </a:r>
            <a:r>
              <a:rPr lang="en-US" altLang="zh-CN" sz="1800" b="1" dirty="0"/>
              <a:t>(ubiquitous language)</a:t>
            </a:r>
          </a:p>
        </p:txBody>
      </p:sp>
    </p:spTree>
    <p:extLst>
      <p:ext uri="{BB962C8B-B14F-4D97-AF65-F5344CB8AC3E}">
        <p14:creationId xmlns:p14="http://schemas.microsoft.com/office/powerpoint/2010/main" val="20170255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85689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通用语言（一）</a:t>
            </a:r>
            <a:endParaRPr lang="zh-CN" altLang="en-US" dirty="0"/>
          </a:p>
        </p:txBody>
      </p:sp>
      <p:sp>
        <p:nvSpPr>
          <p:cNvPr id="7" name="内容占位符 2"/>
          <p:cNvSpPr txBox="1">
            <a:spLocks/>
          </p:cNvSpPr>
          <p:nvPr/>
        </p:nvSpPr>
        <p:spPr>
          <a:xfrm>
            <a:off x="179512" y="908720"/>
            <a:ext cx="8712968" cy="5949280"/>
          </a:xfrm>
          <a:prstGeom prst="rect">
            <a:avLst/>
          </a:prstGeom>
        </p:spPr>
        <p:txBody>
          <a:bodyPr>
            <a:normAutofit fontScale="70000" lnSpcReduction="20000"/>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dirty="0" smtClean="0">
                <a:latin typeface="微软雅黑" pitchFamily="34" charset="-122"/>
                <a:ea typeface="微软雅黑" pitchFamily="34" charset="-122"/>
              </a:rPr>
              <a:t>通用语言（</a:t>
            </a:r>
            <a:r>
              <a:rPr lang="en-US" altLang="zh-CN" sz="2000" dirty="0" smtClean="0"/>
              <a:t>UBIQUITOUS LANGUAGE</a:t>
            </a:r>
            <a:r>
              <a:rPr lang="zh-CN" altLang="en-US" sz="2000" dirty="0" smtClean="0">
                <a:latin typeface="微软雅黑" pitchFamily="34" charset="-122"/>
                <a:ea typeface="微软雅黑" pitchFamily="34" charset="-122"/>
              </a:rPr>
              <a:t>）是团队共享的语言。领域专家和开发者使用相同的通用语言进行交流。事实上，团队中每个人都使用相同的通用语言。不管你在团队中的角色如何，只要你是团队的一员，你都将使用通用语言。</a:t>
            </a:r>
            <a:endParaRPr lang="en-US" altLang="zh-CN" sz="2000" dirty="0" smtClean="0">
              <a:latin typeface="微软雅黑" pitchFamily="34" charset="-122"/>
              <a:ea typeface="微软雅黑" pitchFamily="34" charset="-122"/>
            </a:endParaRPr>
          </a:p>
          <a:p>
            <a:pPr lvl="1">
              <a:lnSpc>
                <a:spcPts val="2700"/>
              </a:lnSpc>
            </a:pPr>
            <a:r>
              <a:rPr lang="zh-CN" altLang="en-US" sz="1800" dirty="0">
                <a:latin typeface="微软雅黑" pitchFamily="34" charset="-122"/>
                <a:ea typeface="微软雅黑" pitchFamily="34" charset="-122"/>
              </a:rPr>
              <a:t>通用语言是</a:t>
            </a:r>
            <a:r>
              <a:rPr lang="zh-CN" altLang="en-US" sz="1800" dirty="0" smtClean="0">
                <a:latin typeface="微软雅黑" pitchFamily="34" charset="-122"/>
                <a:ea typeface="微软雅黑" pitchFamily="34" charset="-122"/>
              </a:rPr>
              <a:t>团队自己创建的公用语言。团队中同时包含领域专家和软件开发人员。</a:t>
            </a:r>
            <a:endParaRPr lang="en-US" altLang="zh-CN" sz="1800" dirty="0" smtClean="0">
              <a:latin typeface="微软雅黑" pitchFamily="34" charset="-122"/>
              <a:ea typeface="微软雅黑" pitchFamily="34" charset="-122"/>
            </a:endParaRPr>
          </a:p>
          <a:p>
            <a:pPr lvl="1">
              <a:lnSpc>
                <a:spcPts val="2700"/>
              </a:lnSpc>
            </a:pPr>
            <a:r>
              <a:rPr lang="zh-CN" altLang="en-US" sz="1800" dirty="0">
                <a:latin typeface="微软雅黑" pitchFamily="34" charset="-122"/>
                <a:ea typeface="微软雅黑" pitchFamily="34" charset="-122"/>
              </a:rPr>
              <a:t>通用语言更多</a:t>
            </a:r>
            <a:r>
              <a:rPr lang="zh-CN" altLang="en-US" sz="1800" dirty="0" smtClean="0">
                <a:latin typeface="微软雅黑" pitchFamily="34" charset="-122"/>
                <a:ea typeface="微软雅黑" pitchFamily="34" charset="-122"/>
              </a:rPr>
              <a:t>地是关于业务本身如何思考和运作的，领域专家对通用语言有很大影响。不同领域专家会在概念和术语上产生分歧，甚至也会犯错，当领域专家和开发者一起创建领域模型的时候，他们有时会达成一致，有时会做一些妥协，但最终目的都是为了创造最适合项目的通用语言。团队成员们妥协的绝对不应是通用语言的质量，而是概念、术语和含义。最初的一致并不表示始终一致，通用语言也会随着时间推移而不断演化改变。</a:t>
            </a:r>
            <a:endParaRPr lang="en-US" altLang="zh-CN" sz="1800" dirty="0" smtClean="0">
              <a:latin typeface="微软雅黑" pitchFamily="34" charset="-122"/>
              <a:ea typeface="微软雅黑" pitchFamily="34" charset="-122"/>
            </a:endParaRPr>
          </a:p>
          <a:p>
            <a:pPr lvl="1">
              <a:lnSpc>
                <a:spcPts val="2700"/>
              </a:lnSpc>
            </a:pPr>
            <a:r>
              <a:rPr lang="zh-CN" altLang="en-US" sz="1800" dirty="0">
                <a:latin typeface="微软雅黑" pitchFamily="34" charset="-122"/>
                <a:ea typeface="微软雅黑" pitchFamily="34" charset="-122"/>
              </a:rPr>
              <a:t>领域驱动</a:t>
            </a:r>
            <a:r>
              <a:rPr lang="zh-CN" altLang="en-US" sz="1800" dirty="0" smtClean="0">
                <a:latin typeface="微软雅黑" pitchFamily="34" charset="-122"/>
                <a:ea typeface="微软雅黑" pitchFamily="34" charset="-122"/>
              </a:rPr>
              <a:t>设计的一个核心思想就是</a:t>
            </a:r>
            <a:r>
              <a:rPr lang="zh-CN" altLang="en-US" sz="1800" dirty="0" smtClean="0">
                <a:solidFill>
                  <a:srgbClr val="FF0000"/>
                </a:solidFill>
                <a:latin typeface="微软雅黑" pitchFamily="34" charset="-122"/>
                <a:ea typeface="微软雅黑" pitchFamily="34" charset="-122"/>
              </a:rPr>
              <a:t>使用基于模型的共同语言</a:t>
            </a:r>
            <a:r>
              <a:rPr lang="zh-CN" altLang="en-US" sz="1800" dirty="0" smtClean="0">
                <a:latin typeface="微软雅黑" pitchFamily="34" charset="-122"/>
                <a:ea typeface="微软雅黑" pitchFamily="34" charset="-122"/>
              </a:rPr>
              <a:t>。</a:t>
            </a:r>
            <a:r>
              <a:rPr lang="zh-CN" altLang="en-US" sz="1800" dirty="0"/>
              <a:t>因为模型是软件满足领域的共同点，它很适合作为这种通用语言的构造基础。使用模型作为语言的核心骨架，要求团队在进行所有的交流都是使用一致的语言，在代码中也是这样。在共享知识和推敲模型时，团队会</a:t>
            </a:r>
            <a:r>
              <a:rPr lang="zh-CN" altLang="en-US" sz="1800" dirty="0" smtClean="0"/>
              <a:t>使用</a:t>
            </a:r>
            <a:r>
              <a:rPr lang="zh-CN" altLang="en-US" sz="1800" dirty="0"/>
              <a:t>语言</a:t>
            </a:r>
            <a:r>
              <a:rPr lang="zh-CN" altLang="en-US" sz="1800" dirty="0" smtClean="0"/>
              <a:t>、</a:t>
            </a:r>
            <a:r>
              <a:rPr lang="zh-CN" altLang="en-US" sz="1800" dirty="0"/>
              <a:t>文字和图形。这儿需要确保团队使用的语言在所有的交流形式中看上去都是一致的，这种语言被称为“通用语言（</a:t>
            </a:r>
            <a:r>
              <a:rPr lang="en-US" altLang="zh-CN" sz="1800" dirty="0"/>
              <a:t>Ubiquitous Language</a:t>
            </a:r>
            <a:r>
              <a:rPr lang="zh-CN" altLang="en-US" sz="1800" dirty="0"/>
              <a:t>）”。</a:t>
            </a:r>
            <a:endParaRPr lang="en-US" altLang="zh-CN" sz="1800" dirty="0"/>
          </a:p>
          <a:p>
            <a:pPr lvl="1">
              <a:lnSpc>
                <a:spcPts val="2700"/>
              </a:lnSpc>
            </a:pPr>
            <a:r>
              <a:rPr lang="zh-CN" altLang="en-US" sz="1800" dirty="0">
                <a:latin typeface="微软雅黑" pitchFamily="34" charset="-122"/>
                <a:ea typeface="微软雅黑" pitchFamily="34" charset="-122"/>
              </a:rPr>
              <a:t>通用语言的</a:t>
            </a:r>
            <a:r>
              <a:rPr lang="zh-CN" altLang="en-US" sz="1800" dirty="0">
                <a:solidFill>
                  <a:srgbClr val="FF0000"/>
                </a:solidFill>
                <a:latin typeface="微软雅黑" pitchFamily="34" charset="-122"/>
                <a:ea typeface="微软雅黑" pitchFamily="34" charset="-122"/>
              </a:rPr>
              <a:t>词汇表</a:t>
            </a:r>
            <a:r>
              <a:rPr lang="zh-CN" altLang="en-US" sz="1800" dirty="0">
                <a:latin typeface="微软雅黑" pitchFamily="34" charset="-122"/>
                <a:ea typeface="微软雅黑" pitchFamily="34" charset="-122"/>
              </a:rPr>
              <a:t>包括类名称和主要操作。</a:t>
            </a:r>
            <a:r>
              <a:rPr lang="zh-CN" altLang="en-US" sz="1800" dirty="0"/>
              <a:t>语言中包含术语，有些术语用来讨论模型中已经明确的规则，还有一些术语则来自施加于模型上的高级组织原则。最后，团队一致应用于领域模型的模式名称使这种语言更为丰富。模型之间的关系成为所有语言都具有的组合规则，词和短语的意义反映了模型的语义</a:t>
            </a:r>
            <a:r>
              <a:rPr lang="zh-CN" altLang="en-US" sz="1800" dirty="0" smtClean="0"/>
              <a:t>。</a:t>
            </a:r>
            <a:endParaRPr lang="en-US" altLang="zh-CN" sz="1800" dirty="0">
              <a:latin typeface="微软雅黑" pitchFamily="34" charset="-122"/>
              <a:ea typeface="微软雅黑" pitchFamily="34" charset="-122"/>
            </a:endParaRPr>
          </a:p>
        </p:txBody>
      </p:sp>
    </p:spTree>
    <p:extLst>
      <p:ext uri="{BB962C8B-B14F-4D97-AF65-F5344CB8AC3E}">
        <p14:creationId xmlns:p14="http://schemas.microsoft.com/office/powerpoint/2010/main" val="4069414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11560" y="2128788"/>
            <a:ext cx="7848872" cy="1892826"/>
          </a:xfrm>
          <a:prstGeom prst="rect">
            <a:avLst/>
          </a:prstGeom>
          <a:noFill/>
        </p:spPr>
        <p:txBody>
          <a:bodyPr wrap="square" rtlCol="0">
            <a:spAutoFit/>
          </a:bodyPr>
          <a:lstStyle/>
          <a:p>
            <a:pPr>
              <a:lnSpc>
                <a:spcPct val="150000"/>
              </a:lnSpc>
            </a:pPr>
            <a:r>
              <a:rPr lang="zh-CN" altLang="en-US" sz="2400" dirty="0" smtClean="0">
                <a:latin typeface="华文细黑" pitchFamily="2" charset="-122"/>
                <a:ea typeface="华文细黑" pitchFamily="2" charset="-122"/>
              </a:rPr>
              <a:t>致谢：</a:t>
            </a:r>
            <a:endParaRPr lang="en-US" altLang="zh-CN" sz="2400" dirty="0" smtClean="0">
              <a:latin typeface="华文细黑" pitchFamily="2" charset="-122"/>
              <a:ea typeface="华文细黑" pitchFamily="2" charset="-122"/>
            </a:endParaRPr>
          </a:p>
          <a:p>
            <a:pPr>
              <a:lnSpc>
                <a:spcPct val="150000"/>
              </a:lnSpc>
            </a:pPr>
            <a:r>
              <a:rPr lang="en-US" altLang="zh-CN" dirty="0" smtClean="0">
                <a:latin typeface="华文细黑" pitchFamily="2" charset="-122"/>
                <a:ea typeface="华文细黑" pitchFamily="2" charset="-122"/>
              </a:rPr>
              <a:t>        </a:t>
            </a:r>
            <a:r>
              <a:rPr lang="zh-CN" altLang="en-US" dirty="0" smtClean="0">
                <a:latin typeface="华文细黑" pitchFamily="2" charset="-122"/>
                <a:ea typeface="华文细黑" pitchFamily="2" charset="-122"/>
              </a:rPr>
              <a:t>此培训材料借鉴了来自参考文献以及互联网的大量资料，</a:t>
            </a:r>
            <a:r>
              <a:rPr lang="zh-CN" altLang="en-US" dirty="0">
                <a:latin typeface="华文细黑" pitchFamily="2" charset="-122"/>
                <a:ea typeface="华文细黑" pitchFamily="2" charset="-122"/>
              </a:rPr>
              <a:t>部分</a:t>
            </a:r>
            <a:r>
              <a:rPr lang="zh-CN" altLang="en-US" dirty="0" smtClean="0">
                <a:latin typeface="华文细黑" pitchFamily="2" charset="-122"/>
                <a:ea typeface="华文细黑" pitchFamily="2" charset="-122"/>
              </a:rPr>
              <a:t>资料的参考来源未能尽数列举，谨在此对那些在网络中无私分享自己知识的</a:t>
            </a:r>
            <a:r>
              <a:rPr lang="zh-CN" altLang="en-US" dirty="0">
                <a:latin typeface="华文细黑" pitchFamily="2" charset="-122"/>
                <a:ea typeface="华文细黑" pitchFamily="2" charset="-122"/>
              </a:rPr>
              <a:t>人表达我</a:t>
            </a:r>
            <a:r>
              <a:rPr lang="zh-CN" altLang="en-US" dirty="0" smtClean="0">
                <a:latin typeface="华文细黑" pitchFamily="2" charset="-122"/>
                <a:ea typeface="华文细黑" pitchFamily="2" charset="-122"/>
              </a:rPr>
              <a:t>的衷心感谢！</a:t>
            </a:r>
            <a:endParaRPr lang="en-US" altLang="zh-CN" dirty="0">
              <a:latin typeface="华文细黑" pitchFamily="2" charset="-122"/>
              <a:ea typeface="华文细黑" pitchFamily="2" charset="-122"/>
            </a:endParaRPr>
          </a:p>
        </p:txBody>
      </p:sp>
    </p:spTree>
    <p:extLst>
      <p:ext uri="{BB962C8B-B14F-4D97-AF65-F5344CB8AC3E}">
        <p14:creationId xmlns:p14="http://schemas.microsoft.com/office/powerpoint/2010/main" val="3462711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85689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通用语言（二）</a:t>
            </a:r>
            <a:endParaRPr lang="zh-CN" altLang="en-US" dirty="0"/>
          </a:p>
        </p:txBody>
      </p:sp>
      <p:sp>
        <p:nvSpPr>
          <p:cNvPr id="7" name="内容占位符 2"/>
          <p:cNvSpPr txBox="1">
            <a:spLocks/>
          </p:cNvSpPr>
          <p:nvPr/>
        </p:nvSpPr>
        <p:spPr>
          <a:xfrm>
            <a:off x="179512" y="908720"/>
            <a:ext cx="8712968" cy="5949280"/>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dirty="0" smtClean="0">
                <a:latin typeface="微软雅黑" pitchFamily="34" charset="-122"/>
                <a:ea typeface="微软雅黑" pitchFamily="34" charset="-122"/>
              </a:rPr>
              <a:t>在应用通用语言时，应注意：</a:t>
            </a:r>
            <a:endParaRPr lang="en-US" altLang="zh-CN" sz="2000" dirty="0" smtClean="0">
              <a:latin typeface="微软雅黑" pitchFamily="34" charset="-122"/>
              <a:ea typeface="微软雅黑" pitchFamily="34" charset="-122"/>
            </a:endParaRPr>
          </a:p>
          <a:p>
            <a:pPr lvl="1">
              <a:lnSpc>
                <a:spcPts val="2700"/>
              </a:lnSpc>
            </a:pPr>
            <a:r>
              <a:rPr lang="zh-CN" altLang="en-US" sz="1800" dirty="0" smtClean="0">
                <a:latin typeface="微软雅黑" pitchFamily="34" charset="-122"/>
                <a:ea typeface="微软雅黑" pitchFamily="34" charset="-122"/>
              </a:rPr>
              <a:t>将模型作为语言的中心。确保团队在所有交流活动和代码中坚持使用这种语言。在画图、写东西特别是讲话时也要使用这种语言。</a:t>
            </a:r>
            <a:endParaRPr lang="en-US" altLang="zh-CN" sz="1800" dirty="0" smtClean="0">
              <a:latin typeface="微软雅黑" pitchFamily="34" charset="-122"/>
              <a:ea typeface="微软雅黑" pitchFamily="34" charset="-122"/>
            </a:endParaRPr>
          </a:p>
          <a:p>
            <a:pPr lvl="1">
              <a:lnSpc>
                <a:spcPts val="2700"/>
              </a:lnSpc>
            </a:pPr>
            <a:r>
              <a:rPr lang="zh-CN" altLang="en-US" sz="1800" dirty="0">
                <a:latin typeface="微软雅黑" pitchFamily="34" charset="-122"/>
                <a:ea typeface="微软雅黑" pitchFamily="34" charset="-122"/>
              </a:rPr>
              <a:t>通过</a:t>
            </a:r>
            <a:r>
              <a:rPr lang="zh-CN" altLang="en-US" sz="1800" dirty="0" smtClean="0">
                <a:latin typeface="微软雅黑" pitchFamily="34" charset="-122"/>
                <a:ea typeface="微软雅黑" pitchFamily="34" charset="-122"/>
              </a:rPr>
              <a:t>尝试不同的表示方法（它们反映了不同模型）来消除难点。然后重构代码，并对类、方法和模块重新命名，以便与新模型相一致。解决交谈中的术语混淆问题，就像我们对普通词汇形成一个公认的理解一样。</a:t>
            </a:r>
            <a:endParaRPr lang="en-US" altLang="zh-CN" sz="1800" dirty="0" smtClean="0">
              <a:latin typeface="微软雅黑" pitchFamily="34" charset="-122"/>
              <a:ea typeface="微软雅黑" pitchFamily="34" charset="-122"/>
            </a:endParaRPr>
          </a:p>
          <a:p>
            <a:pPr lvl="1">
              <a:lnSpc>
                <a:spcPts val="2700"/>
              </a:lnSpc>
            </a:pPr>
            <a:r>
              <a:rPr lang="zh-CN" altLang="en-US" sz="1800" dirty="0">
                <a:latin typeface="微软雅黑" pitchFamily="34" charset="-122"/>
                <a:ea typeface="微软雅黑" pitchFamily="34" charset="-122"/>
              </a:rPr>
              <a:t>要认识</a:t>
            </a:r>
            <a:r>
              <a:rPr lang="zh-CN" altLang="en-US" sz="1800" dirty="0" smtClean="0">
                <a:latin typeface="微软雅黑" pitchFamily="34" charset="-122"/>
                <a:ea typeface="微软雅黑" pitchFamily="34" charset="-122"/>
              </a:rPr>
              <a:t>到</a:t>
            </a:r>
            <a:r>
              <a:rPr lang="en-US" altLang="zh-CN" sz="1800" dirty="0" smtClean="0">
                <a:latin typeface="微软雅黑" pitchFamily="34" charset="-122"/>
                <a:ea typeface="微软雅黑" pitchFamily="34" charset="-122"/>
              </a:rPr>
              <a:t>UBIQUITOUS LANGUAGE</a:t>
            </a:r>
            <a:r>
              <a:rPr lang="zh-CN" altLang="en-US" sz="1800" dirty="0" smtClean="0">
                <a:latin typeface="微软雅黑" pitchFamily="34" charset="-122"/>
                <a:ea typeface="微软雅黑" pitchFamily="34" charset="-122"/>
              </a:rPr>
              <a:t>中的更改就是对模型的更改。</a:t>
            </a:r>
            <a:endParaRPr lang="en-US" altLang="zh-CN" sz="1800" dirty="0" smtClean="0">
              <a:latin typeface="微软雅黑" pitchFamily="34" charset="-122"/>
              <a:ea typeface="微软雅黑" pitchFamily="34" charset="-122"/>
            </a:endParaRPr>
          </a:p>
          <a:p>
            <a:pPr lvl="1">
              <a:lnSpc>
                <a:spcPts val="2700"/>
              </a:lnSpc>
            </a:pPr>
            <a:r>
              <a:rPr lang="zh-CN" altLang="en-US" sz="1800" dirty="0">
                <a:latin typeface="微软雅黑" pitchFamily="34" charset="-122"/>
                <a:ea typeface="微软雅黑" pitchFamily="34" charset="-122"/>
              </a:rPr>
              <a:t>领域</a:t>
            </a:r>
            <a:r>
              <a:rPr lang="zh-CN" altLang="en-US" sz="1800" dirty="0" smtClean="0">
                <a:latin typeface="微软雅黑" pitchFamily="34" charset="-122"/>
                <a:ea typeface="微软雅黑" pitchFamily="34" charset="-122"/>
              </a:rPr>
              <a:t>专家应该避免使用拗口或无法表达领域理解的术语或结构，开发人员应该密切监视那些将会妨碍设计的有歧义和不一致的地方</a:t>
            </a:r>
            <a:endParaRPr lang="en-US" altLang="zh-CN" sz="1800" dirty="0" smtClean="0">
              <a:latin typeface="微软雅黑" pitchFamily="34" charset="-122"/>
              <a:ea typeface="微软雅黑" pitchFamily="34" charset="-122"/>
            </a:endParaRPr>
          </a:p>
          <a:p>
            <a:pPr>
              <a:lnSpc>
                <a:spcPts val="2700"/>
              </a:lnSpc>
            </a:pPr>
            <a:r>
              <a:rPr lang="zh-CN" altLang="en-US" sz="2000" dirty="0" smtClean="0">
                <a:latin typeface="微软雅黑" pitchFamily="34" charset="-122"/>
                <a:ea typeface="微软雅黑" pitchFamily="34" charset="-122"/>
              </a:rPr>
              <a:t>有了通用语言，模型就不仅仅是一个设计工作了。它成为开发人员和领域专家共同完成的每项工作中的不可或缺的部分。语言以动态形式传递知识。使用这种语言进行讨论能够更清楚地表达图和代码背后的真实含义。</a:t>
            </a:r>
            <a:endParaRPr lang="en-US" altLang="zh-CN" sz="2000" dirty="0" smtClean="0">
              <a:latin typeface="微软雅黑" pitchFamily="34" charset="-122"/>
              <a:ea typeface="微软雅黑" pitchFamily="34" charset="-122"/>
            </a:endParaRPr>
          </a:p>
          <a:p>
            <a:pPr>
              <a:lnSpc>
                <a:spcPts val="2700"/>
              </a:lnSpc>
            </a:pPr>
            <a:r>
              <a:rPr lang="zh-CN" altLang="en-US" sz="2000" dirty="0" smtClean="0">
                <a:latin typeface="微软雅黑" pitchFamily="34" charset="-122"/>
                <a:ea typeface="微软雅黑" pitchFamily="34" charset="-122"/>
              </a:rPr>
              <a:t>通用语言是那些不以代码形式出现的设计方面的主要载体，这些方面包括把整个系统组织在一起的比例结构、定义了不同系统和模型之间关系的</a:t>
            </a:r>
            <a:r>
              <a:rPr lang="en-US" altLang="zh-CN" sz="2000" dirty="0" smtClean="0">
                <a:latin typeface="微软雅黑" pitchFamily="34" charset="-122"/>
                <a:ea typeface="微软雅黑" pitchFamily="34" charset="-122"/>
              </a:rPr>
              <a:t>Bounded Context</a:t>
            </a:r>
            <a:r>
              <a:rPr lang="zh-CN" altLang="en-US" sz="2000" dirty="0" smtClean="0">
                <a:latin typeface="微软雅黑" pitchFamily="34" charset="-122"/>
                <a:ea typeface="微软雅黑" pitchFamily="34" charset="-122"/>
              </a:rPr>
              <a:t>，以及在模型和设计中使用的其他模式。</a:t>
            </a:r>
            <a:endParaRPr lang="en-US" altLang="zh-CN" sz="2000" dirty="0">
              <a:latin typeface="微软雅黑" pitchFamily="34" charset="-122"/>
              <a:ea typeface="微软雅黑" pitchFamily="34" charset="-122"/>
            </a:endParaRPr>
          </a:p>
          <a:p>
            <a:pPr lvl="1">
              <a:lnSpc>
                <a:spcPts val="2700"/>
              </a:lnSpc>
            </a:pPr>
            <a:endParaRPr lang="en-US" altLang="zh-CN" sz="18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38363523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85689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通用语言的应用</a:t>
            </a:r>
            <a:endParaRPr lang="zh-CN" altLang="en-US" dirty="0"/>
          </a:p>
        </p:txBody>
      </p:sp>
      <p:sp>
        <p:nvSpPr>
          <p:cNvPr id="7" name="内容占位符 2"/>
          <p:cNvSpPr txBox="1">
            <a:spLocks/>
          </p:cNvSpPr>
          <p:nvPr/>
        </p:nvSpPr>
        <p:spPr>
          <a:xfrm>
            <a:off x="179512" y="908720"/>
            <a:ext cx="8712968" cy="5949280"/>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dirty="0" smtClean="0"/>
              <a:t>通用语言贯穿于项目的各个环节</a:t>
            </a:r>
            <a:endParaRPr lang="en-US" altLang="zh-CN" sz="2000" dirty="0" smtClean="0"/>
          </a:p>
          <a:p>
            <a:pPr lvl="1">
              <a:lnSpc>
                <a:spcPts val="2700"/>
              </a:lnSpc>
            </a:pPr>
            <a:r>
              <a:rPr lang="en-US" altLang="zh-CN" sz="1800" dirty="0" smtClean="0"/>
              <a:t>User Stories</a:t>
            </a:r>
          </a:p>
          <a:p>
            <a:pPr lvl="1">
              <a:lnSpc>
                <a:spcPts val="2700"/>
              </a:lnSpc>
            </a:pPr>
            <a:r>
              <a:rPr lang="en-US" altLang="zh-CN" sz="1800" dirty="0" smtClean="0"/>
              <a:t>Project Meetings</a:t>
            </a:r>
          </a:p>
          <a:p>
            <a:pPr lvl="1">
              <a:lnSpc>
                <a:spcPts val="2700"/>
              </a:lnSpc>
            </a:pPr>
            <a:r>
              <a:rPr lang="en-US" altLang="zh-CN" sz="1800" dirty="0" smtClean="0"/>
              <a:t>Team Emails</a:t>
            </a:r>
          </a:p>
          <a:p>
            <a:pPr lvl="1">
              <a:lnSpc>
                <a:spcPts val="2700"/>
              </a:lnSpc>
            </a:pPr>
            <a:r>
              <a:rPr lang="en-US" altLang="zh-CN" sz="1800" dirty="0" smtClean="0"/>
              <a:t>Instant Messages</a:t>
            </a:r>
          </a:p>
          <a:p>
            <a:pPr lvl="1">
              <a:lnSpc>
                <a:spcPts val="2700"/>
              </a:lnSpc>
            </a:pPr>
            <a:r>
              <a:rPr lang="en-US" altLang="zh-CN" sz="1800" dirty="0" smtClean="0"/>
              <a:t>Schedule Plan</a:t>
            </a:r>
          </a:p>
          <a:p>
            <a:pPr lvl="1">
              <a:lnSpc>
                <a:spcPts val="2700"/>
              </a:lnSpc>
            </a:pPr>
            <a:r>
              <a:rPr lang="en-US" altLang="zh-CN" sz="1800" dirty="0" smtClean="0"/>
              <a:t>Software Documents</a:t>
            </a:r>
          </a:p>
          <a:p>
            <a:pPr>
              <a:lnSpc>
                <a:spcPts val="2700"/>
              </a:lnSpc>
            </a:pPr>
            <a:r>
              <a:rPr lang="zh-CN" altLang="en-US" sz="2000" dirty="0" smtClean="0"/>
              <a:t>在限界上下文中，保持语言的一致性（如口语、图形（如</a:t>
            </a:r>
            <a:r>
              <a:rPr lang="en-US" altLang="zh-CN" sz="2000" dirty="0" smtClean="0"/>
              <a:t>UML</a:t>
            </a:r>
            <a:r>
              <a:rPr lang="zh-CN" altLang="en-US" sz="2000" dirty="0" smtClean="0"/>
              <a:t>图等）、文字、代码等）。</a:t>
            </a:r>
            <a:endParaRPr lang="en-US" altLang="zh-CN" sz="2000" dirty="0"/>
          </a:p>
          <a:p>
            <a:pPr lvl="1">
              <a:lnSpc>
                <a:spcPts val="2700"/>
              </a:lnSpc>
            </a:pPr>
            <a:endParaRPr lang="en-US" altLang="zh-CN" sz="1800" dirty="0"/>
          </a:p>
        </p:txBody>
      </p:sp>
    </p:spTree>
    <p:extLst>
      <p:ext uri="{BB962C8B-B14F-4D97-AF65-F5344CB8AC3E}">
        <p14:creationId xmlns:p14="http://schemas.microsoft.com/office/powerpoint/2010/main" val="1174238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85689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通用语言的应用示例（一）</a:t>
            </a:r>
            <a:endParaRPr lang="zh-CN" altLang="en-US" dirty="0"/>
          </a:p>
        </p:txBody>
      </p:sp>
      <p:sp>
        <p:nvSpPr>
          <p:cNvPr id="7" name="内容占位符 2"/>
          <p:cNvSpPr txBox="1">
            <a:spLocks/>
          </p:cNvSpPr>
          <p:nvPr/>
        </p:nvSpPr>
        <p:spPr>
          <a:xfrm>
            <a:off x="179512" y="908720"/>
            <a:ext cx="8712968" cy="5949280"/>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2000" dirty="0" smtClean="0"/>
              <a:t>User Stories</a:t>
            </a:r>
          </a:p>
        </p:txBody>
      </p:sp>
      <p:sp>
        <p:nvSpPr>
          <p:cNvPr id="4" name="Text Box 5"/>
          <p:cNvSpPr txBox="1">
            <a:spLocks noChangeArrowheads="1"/>
          </p:cNvSpPr>
          <p:nvPr/>
        </p:nvSpPr>
        <p:spPr bwMode="auto">
          <a:xfrm>
            <a:off x="456976" y="1412776"/>
            <a:ext cx="6491288" cy="2301875"/>
          </a:xfrm>
          <a:prstGeom prst="rect">
            <a:avLst/>
          </a:prstGeom>
          <a:noFill/>
          <a:ln w="9525">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a:lstStyle>
          <a:p>
            <a:pPr>
              <a:lnSpc>
                <a:spcPct val="95000"/>
              </a:lnSpc>
            </a:pPr>
            <a:r>
              <a:rPr lang="en-US" altLang="zh-CN" sz="3100" b="1" dirty="0">
                <a:solidFill>
                  <a:srgbClr val="FF0000"/>
                </a:solidFill>
                <a:latin typeface="Arial" charset="0"/>
                <a:ea typeface="宋体" charset="-122"/>
              </a:rPr>
              <a:t>NO</a:t>
            </a:r>
            <a:r>
              <a:rPr lang="en-US" altLang="zh-CN" sz="2200" b="1" dirty="0">
                <a:solidFill>
                  <a:srgbClr val="FF0000"/>
                </a:solidFill>
                <a:latin typeface="Arial" charset="0"/>
                <a:ea typeface="宋体" charset="-122"/>
              </a:rPr>
              <a:t/>
            </a:r>
            <a:br>
              <a:rPr lang="en-US" altLang="zh-CN" sz="2200" b="1" dirty="0">
                <a:solidFill>
                  <a:srgbClr val="FF0000"/>
                </a:solidFill>
                <a:latin typeface="Arial" charset="0"/>
                <a:ea typeface="宋体" charset="-122"/>
              </a:rPr>
            </a:br>
            <a:r>
              <a:rPr lang="en-US" altLang="zh-CN" sz="2200" b="1" dirty="0">
                <a:solidFill>
                  <a:srgbClr val="FF0000"/>
                </a:solidFill>
                <a:latin typeface="Arial" charset="0"/>
                <a:ea typeface="宋体" charset="-122"/>
              </a:rPr>
              <a:t/>
            </a:r>
            <a:br>
              <a:rPr lang="en-US" altLang="zh-CN" sz="2200" b="1" dirty="0">
                <a:solidFill>
                  <a:srgbClr val="FF0000"/>
                </a:solidFill>
                <a:latin typeface="Arial" charset="0"/>
                <a:ea typeface="宋体" charset="-122"/>
              </a:rPr>
            </a:br>
            <a:r>
              <a:rPr lang="en-US" altLang="zh-CN" sz="2000" b="1" dirty="0">
                <a:solidFill>
                  <a:srgbClr val="000000"/>
                </a:solidFill>
                <a:latin typeface="Arial" charset="0"/>
                <a:ea typeface="宋体" charset="-122"/>
              </a:rPr>
              <a:t>When </a:t>
            </a:r>
            <a:r>
              <a:rPr lang="en-US" altLang="zh-CN" sz="2000" b="1" dirty="0">
                <a:solidFill>
                  <a:srgbClr val="FF0000"/>
                </a:solidFill>
                <a:latin typeface="Arial" charset="0"/>
                <a:ea typeface="宋体" charset="-122"/>
              </a:rPr>
              <a:t>User</a:t>
            </a:r>
            <a:r>
              <a:rPr lang="en-US" altLang="zh-CN" sz="2000" b="1" dirty="0">
                <a:solidFill>
                  <a:srgbClr val="000000"/>
                </a:solidFill>
                <a:latin typeface="Arial" charset="0"/>
                <a:ea typeface="宋体" charset="-122"/>
              </a:rPr>
              <a:t> logs on with valid credentials, an empty</a:t>
            </a:r>
            <a:r>
              <a:rPr lang="en-US" altLang="zh-CN" sz="2000" b="1" dirty="0">
                <a:solidFill>
                  <a:srgbClr val="FF0000"/>
                </a:solidFill>
                <a:latin typeface="Arial" charset="0"/>
                <a:ea typeface="宋体" charset="-122"/>
              </a:rPr>
              <a:t> panel</a:t>
            </a:r>
            <a:r>
              <a:rPr lang="en-US" altLang="zh-CN" sz="2000" b="1" dirty="0">
                <a:solidFill>
                  <a:srgbClr val="000000"/>
                </a:solidFill>
                <a:latin typeface="Arial" charset="0"/>
                <a:ea typeface="宋体" charset="-122"/>
              </a:rPr>
              <a:t> is displayed.</a:t>
            </a:r>
          </a:p>
        </p:txBody>
      </p:sp>
      <p:sp>
        <p:nvSpPr>
          <p:cNvPr id="5" name="Text Box 8"/>
          <p:cNvSpPr txBox="1">
            <a:spLocks noChangeArrowheads="1"/>
          </p:cNvSpPr>
          <p:nvPr/>
        </p:nvSpPr>
        <p:spPr bwMode="auto">
          <a:xfrm>
            <a:off x="2313310" y="3858667"/>
            <a:ext cx="6507162" cy="2362200"/>
          </a:xfrm>
          <a:prstGeom prst="rect">
            <a:avLst/>
          </a:prstGeom>
          <a:noFill/>
          <a:ln w="9525">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a:lstStyle>
          <a:p>
            <a:pPr>
              <a:lnSpc>
                <a:spcPct val="95000"/>
              </a:lnSpc>
            </a:pPr>
            <a:r>
              <a:rPr lang="en-US" altLang="zh-CN" sz="2900" b="1">
                <a:solidFill>
                  <a:srgbClr val="00AE00"/>
                </a:solidFill>
                <a:latin typeface="Arial" charset="0"/>
                <a:ea typeface="宋体" charset="-122"/>
              </a:rPr>
              <a:t>YES</a:t>
            </a:r>
            <a:r>
              <a:rPr lang="en-US" altLang="zh-CN" sz="2200" b="1">
                <a:solidFill>
                  <a:srgbClr val="00AE00"/>
                </a:solidFill>
                <a:latin typeface="Arial" charset="0"/>
                <a:ea typeface="宋体" charset="-122"/>
              </a:rPr>
              <a:t/>
            </a:r>
            <a:br>
              <a:rPr lang="en-US" altLang="zh-CN" sz="2200" b="1">
                <a:solidFill>
                  <a:srgbClr val="00AE00"/>
                </a:solidFill>
                <a:latin typeface="Arial" charset="0"/>
                <a:ea typeface="宋体" charset="-122"/>
              </a:rPr>
            </a:br>
            <a:r>
              <a:rPr lang="en-US" altLang="zh-CN" sz="2200" b="1">
                <a:solidFill>
                  <a:srgbClr val="00AE00"/>
                </a:solidFill>
                <a:latin typeface="Arial" charset="0"/>
                <a:ea typeface="宋体" charset="-122"/>
              </a:rPr>
              <a:t/>
            </a:r>
            <a:br>
              <a:rPr lang="en-US" altLang="zh-CN" sz="2200" b="1">
                <a:solidFill>
                  <a:srgbClr val="00AE00"/>
                </a:solidFill>
                <a:latin typeface="Arial" charset="0"/>
                <a:ea typeface="宋体" charset="-122"/>
              </a:rPr>
            </a:br>
            <a:r>
              <a:rPr lang="en-US" altLang="zh-CN" sz="2000" b="1">
                <a:solidFill>
                  <a:srgbClr val="00AE00"/>
                </a:solidFill>
                <a:latin typeface="Arial" charset="0"/>
                <a:ea typeface="宋体" charset="-122"/>
              </a:rPr>
              <a:t>When </a:t>
            </a:r>
            <a:r>
              <a:rPr lang="en-US" altLang="zh-CN" sz="2000" b="1">
                <a:solidFill>
                  <a:srgbClr val="FF0000"/>
                </a:solidFill>
                <a:latin typeface="Arial" charset="0"/>
                <a:ea typeface="宋体" charset="-122"/>
              </a:rPr>
              <a:t>Player</a:t>
            </a:r>
            <a:r>
              <a:rPr lang="en-US" altLang="zh-CN" sz="2000" b="1">
                <a:solidFill>
                  <a:srgbClr val="00AE00"/>
                </a:solidFill>
                <a:latin typeface="Arial" charset="0"/>
                <a:ea typeface="宋体" charset="-122"/>
              </a:rPr>
              <a:t> logs on with valid credentials, an empty </a:t>
            </a:r>
            <a:r>
              <a:rPr lang="en-US" altLang="zh-CN" sz="2000" b="1">
                <a:solidFill>
                  <a:srgbClr val="FF0000"/>
                </a:solidFill>
                <a:latin typeface="Arial" charset="0"/>
                <a:ea typeface="宋体" charset="-122"/>
              </a:rPr>
              <a:t>board game</a:t>
            </a:r>
            <a:r>
              <a:rPr lang="en-US" altLang="zh-CN" sz="2000" b="1">
                <a:solidFill>
                  <a:srgbClr val="00AE00"/>
                </a:solidFill>
                <a:latin typeface="Arial" charset="0"/>
                <a:ea typeface="宋体" charset="-122"/>
              </a:rPr>
              <a:t> is displayed. </a:t>
            </a:r>
            <a:r>
              <a:rPr lang="en-US" altLang="zh-CN" sz="1800" b="1">
                <a:solidFill>
                  <a:srgbClr val="00AE00"/>
                </a:solidFill>
                <a:latin typeface="Arial" charset="0"/>
                <a:ea typeface="宋体" charset="-122"/>
              </a:rPr>
              <a:t/>
            </a:r>
            <a:br>
              <a:rPr lang="en-US" altLang="zh-CN" sz="1800" b="1">
                <a:solidFill>
                  <a:srgbClr val="00AE00"/>
                </a:solidFill>
                <a:latin typeface="Arial" charset="0"/>
                <a:ea typeface="宋体" charset="-122"/>
              </a:rPr>
            </a:br>
            <a:r>
              <a:rPr lang="en-US" altLang="zh-CN" sz="1800" b="1">
                <a:solidFill>
                  <a:srgbClr val="00AE00"/>
                </a:solidFill>
                <a:latin typeface="Arial" charset="0"/>
                <a:ea typeface="宋体" charset="-122"/>
              </a:rPr>
              <a:t/>
            </a:r>
            <a:br>
              <a:rPr lang="en-US" altLang="zh-CN" sz="1800" b="1">
                <a:solidFill>
                  <a:srgbClr val="00AE00"/>
                </a:solidFill>
                <a:latin typeface="Arial" charset="0"/>
                <a:ea typeface="宋体" charset="-122"/>
              </a:rPr>
            </a:br>
            <a:r>
              <a:rPr lang="en-US" altLang="zh-CN" sz="1800" b="1">
                <a:solidFill>
                  <a:srgbClr val="00AE00"/>
                </a:solidFill>
                <a:latin typeface="Arial" charset="0"/>
                <a:ea typeface="宋体" charset="-122"/>
              </a:rPr>
              <a:t>(from a Tic Tac Toe Game software example)</a:t>
            </a:r>
          </a:p>
        </p:txBody>
      </p:sp>
    </p:spTree>
    <p:extLst>
      <p:ext uri="{BB962C8B-B14F-4D97-AF65-F5344CB8AC3E}">
        <p14:creationId xmlns:p14="http://schemas.microsoft.com/office/powerpoint/2010/main" val="37584314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85689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通用语言的应用示例（二）</a:t>
            </a:r>
            <a:endParaRPr lang="zh-CN" altLang="en-US" dirty="0"/>
          </a:p>
        </p:txBody>
      </p:sp>
      <p:sp>
        <p:nvSpPr>
          <p:cNvPr id="7" name="内容占位符 2"/>
          <p:cNvSpPr txBox="1">
            <a:spLocks/>
          </p:cNvSpPr>
          <p:nvPr/>
        </p:nvSpPr>
        <p:spPr>
          <a:xfrm>
            <a:off x="179512" y="908720"/>
            <a:ext cx="8712968" cy="5949280"/>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2000" dirty="0" smtClean="0"/>
              <a:t>Code Example</a:t>
            </a: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5" y="1398215"/>
            <a:ext cx="5705475" cy="2485145"/>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5"/>
          <p:cNvSpPr txBox="1">
            <a:spLocks noChangeArrowheads="1"/>
          </p:cNvSpPr>
          <p:nvPr/>
        </p:nvSpPr>
        <p:spPr bwMode="auto">
          <a:xfrm>
            <a:off x="89471" y="1458540"/>
            <a:ext cx="3827463" cy="267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a:lstStyle>
          <a:p>
            <a:pPr>
              <a:lnSpc>
                <a:spcPct val="95000"/>
              </a:lnSpc>
            </a:pPr>
            <a:r>
              <a:rPr lang="en-US" altLang="zh-CN" sz="3100" b="1">
                <a:solidFill>
                  <a:srgbClr val="FF0000"/>
                </a:solidFill>
                <a:latin typeface="Arial" charset="0"/>
                <a:ea typeface="宋体" charset="-122"/>
              </a:rPr>
              <a:t>NO</a:t>
            </a:r>
            <a:r>
              <a:rPr lang="en-US" altLang="zh-CN" sz="2200" b="1">
                <a:solidFill>
                  <a:srgbClr val="FF0000"/>
                </a:solidFill>
                <a:latin typeface="Arial" charset="0"/>
                <a:ea typeface="宋体" charset="-122"/>
              </a:rPr>
              <a:t/>
            </a:r>
            <a:br>
              <a:rPr lang="en-US" altLang="zh-CN" sz="2200" b="1">
                <a:solidFill>
                  <a:srgbClr val="FF0000"/>
                </a:solidFill>
                <a:latin typeface="Arial" charset="0"/>
                <a:ea typeface="宋体" charset="-122"/>
              </a:rPr>
            </a:br>
            <a:r>
              <a:rPr lang="en-US" altLang="zh-CN" sz="1800" b="1">
                <a:solidFill>
                  <a:srgbClr val="000000"/>
                </a:solidFill>
                <a:latin typeface="Arial" charset="0"/>
                <a:ea typeface="宋体" charset="-122"/>
              </a:rPr>
              <a:t>. Integer i = new Integer();</a:t>
            </a:r>
            <a:br>
              <a:rPr lang="en-US" altLang="zh-CN" sz="1800" b="1">
                <a:solidFill>
                  <a:srgbClr val="000000"/>
                </a:solidFill>
                <a:latin typeface="Arial" charset="0"/>
                <a:ea typeface="宋体" charset="-122"/>
              </a:rPr>
            </a:br>
            <a:r>
              <a:rPr lang="en-US" altLang="zh-CN" sz="1800" b="1">
                <a:solidFill>
                  <a:srgbClr val="000000"/>
                </a:solidFill>
                <a:latin typeface="Arial" charset="0"/>
                <a:ea typeface="宋体" charset="-122"/>
              </a:rPr>
              <a:t>. String char1 = new String();</a:t>
            </a:r>
            <a:br>
              <a:rPr lang="en-US" altLang="zh-CN" sz="1800" b="1">
                <a:solidFill>
                  <a:srgbClr val="000000"/>
                </a:solidFill>
                <a:latin typeface="Arial" charset="0"/>
                <a:ea typeface="宋体" charset="-122"/>
              </a:rPr>
            </a:br>
            <a:r>
              <a:rPr lang="en-US" altLang="zh-CN" sz="1800" b="1">
                <a:solidFill>
                  <a:srgbClr val="000000"/>
                </a:solidFill>
                <a:latin typeface="Arial" charset="0"/>
                <a:ea typeface="宋体" charset="-122"/>
              </a:rPr>
              <a:t>. public class GameDAO() { }</a:t>
            </a:r>
            <a:br>
              <a:rPr lang="en-US" altLang="zh-CN" sz="1800" b="1">
                <a:solidFill>
                  <a:srgbClr val="000000"/>
                </a:solidFill>
                <a:latin typeface="Arial" charset="0"/>
                <a:ea typeface="宋体" charset="-122"/>
              </a:rPr>
            </a:br>
            <a:r>
              <a:rPr lang="en-US" altLang="zh-CN" sz="1800" b="1">
                <a:solidFill>
                  <a:srgbClr val="000000"/>
                </a:solidFill>
                <a:latin typeface="Arial" charset="0"/>
                <a:ea typeface="宋体" charset="-122"/>
              </a:rPr>
              <a:t>. catch (Exception e)</a:t>
            </a:r>
          </a:p>
        </p:txBody>
      </p:sp>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3997151"/>
            <a:ext cx="5705475" cy="2816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8"/>
          <p:cNvSpPr txBox="1">
            <a:spLocks noChangeArrowheads="1"/>
          </p:cNvSpPr>
          <p:nvPr/>
        </p:nvSpPr>
        <p:spPr bwMode="auto">
          <a:xfrm>
            <a:off x="89471" y="4058493"/>
            <a:ext cx="5594350" cy="268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a:lstStyle>
          <a:p>
            <a:pPr>
              <a:lnSpc>
                <a:spcPct val="95000"/>
              </a:lnSpc>
            </a:pPr>
            <a:r>
              <a:rPr lang="en-US" altLang="zh-CN" sz="2900" b="1">
                <a:solidFill>
                  <a:srgbClr val="00AE00"/>
                </a:solidFill>
                <a:latin typeface="Arial" charset="0"/>
                <a:ea typeface="宋体" charset="-122"/>
              </a:rPr>
              <a:t>YES</a:t>
            </a:r>
            <a:r>
              <a:rPr lang="en-US" altLang="zh-CN" sz="2200" b="1">
                <a:solidFill>
                  <a:srgbClr val="00AE00"/>
                </a:solidFill>
                <a:latin typeface="Arial" charset="0"/>
                <a:ea typeface="宋体" charset="-122"/>
              </a:rPr>
              <a:t/>
            </a:r>
            <a:br>
              <a:rPr lang="en-US" altLang="zh-CN" sz="2200" b="1">
                <a:solidFill>
                  <a:srgbClr val="00AE00"/>
                </a:solidFill>
                <a:latin typeface="Arial" charset="0"/>
                <a:ea typeface="宋体" charset="-122"/>
              </a:rPr>
            </a:br>
            <a:r>
              <a:rPr lang="en-US" altLang="zh-CN" sz="2200" b="1">
                <a:solidFill>
                  <a:srgbClr val="00AE00"/>
                </a:solidFill>
                <a:latin typeface="Arial" charset="0"/>
                <a:ea typeface="宋体" charset="-122"/>
              </a:rPr>
              <a:t/>
            </a:r>
            <a:br>
              <a:rPr lang="en-US" altLang="zh-CN" sz="2200" b="1">
                <a:solidFill>
                  <a:srgbClr val="00AE00"/>
                </a:solidFill>
                <a:latin typeface="Arial" charset="0"/>
                <a:ea typeface="宋体" charset="-122"/>
              </a:rPr>
            </a:br>
            <a:r>
              <a:rPr lang="en-US" altLang="zh-CN" sz="1800" b="1">
                <a:solidFill>
                  <a:srgbClr val="000000"/>
                </a:solidFill>
                <a:latin typeface="Arial" charset="0"/>
                <a:ea typeface="宋体" charset="-122"/>
              </a:rPr>
              <a:t>. String realMeaningOfMyString = new String();</a:t>
            </a:r>
            <a:endParaRPr lang="en-US" altLang="zh-CN">
              <a:ea typeface="宋体" charset="-122"/>
            </a:endParaRPr>
          </a:p>
          <a:p>
            <a:pPr>
              <a:lnSpc>
                <a:spcPct val="95000"/>
              </a:lnSpc>
            </a:pPr>
            <a:endParaRPr lang="en-US" altLang="zh-CN" sz="1800" b="1">
              <a:solidFill>
                <a:srgbClr val="000000"/>
              </a:solidFill>
              <a:latin typeface="Arial" charset="0"/>
              <a:ea typeface="宋体" charset="-122"/>
            </a:endParaRPr>
          </a:p>
          <a:p>
            <a:pPr>
              <a:lnSpc>
                <a:spcPct val="95000"/>
              </a:lnSpc>
            </a:pPr>
            <a:r>
              <a:rPr lang="en-US" altLang="zh-CN" sz="1800" b="1">
                <a:solidFill>
                  <a:srgbClr val="000000"/>
                </a:solidFill>
                <a:latin typeface="Arial" charset="0"/>
                <a:ea typeface="宋体" charset="-122"/>
              </a:rPr>
              <a:t>. public class ScoreDataLoader() { }</a:t>
            </a:r>
            <a:br>
              <a:rPr lang="en-US" altLang="zh-CN" sz="1800" b="1">
                <a:solidFill>
                  <a:srgbClr val="000000"/>
                </a:solidFill>
                <a:latin typeface="Arial" charset="0"/>
                <a:ea typeface="宋体" charset="-122"/>
              </a:rPr>
            </a:br>
            <a:r>
              <a:rPr lang="en-US" altLang="zh-CN" sz="1800" b="1">
                <a:solidFill>
                  <a:srgbClr val="000000"/>
                </a:solidFill>
                <a:latin typeface="Arial" charset="0"/>
                <a:ea typeface="宋体" charset="-122"/>
              </a:rPr>
              <a:t/>
            </a:r>
            <a:br>
              <a:rPr lang="en-US" altLang="zh-CN" sz="1800" b="1">
                <a:solidFill>
                  <a:srgbClr val="000000"/>
                </a:solidFill>
                <a:latin typeface="Arial" charset="0"/>
                <a:ea typeface="宋体" charset="-122"/>
              </a:rPr>
            </a:br>
            <a:r>
              <a:rPr lang="en-US" altLang="zh-CN" sz="1800" b="1">
                <a:solidFill>
                  <a:srgbClr val="000000"/>
                </a:solidFill>
                <a:latin typeface="Arial" charset="0"/>
                <a:ea typeface="宋体" charset="-122"/>
              </a:rPr>
              <a:t>. catch (Exception NotLoggedInException)</a:t>
            </a:r>
            <a:endParaRPr lang="en-US" altLang="zh-CN" sz="2200" b="1">
              <a:solidFill>
                <a:srgbClr val="000000"/>
              </a:solidFill>
              <a:latin typeface="Arial" charset="0"/>
              <a:ea typeface="宋体" charset="-122"/>
            </a:endParaRPr>
          </a:p>
        </p:txBody>
      </p:sp>
      <p:pic>
        <p:nvPicPr>
          <p:cNvPr id="1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4279" y="1375990"/>
            <a:ext cx="3324225" cy="250737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0"/>
          <p:cNvSpPr txBox="1">
            <a:spLocks noChangeArrowheads="1"/>
          </p:cNvSpPr>
          <p:nvPr/>
        </p:nvSpPr>
        <p:spPr bwMode="auto">
          <a:xfrm>
            <a:off x="5846192" y="1439490"/>
            <a:ext cx="3113087"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a:lstStyle>
          <a:p>
            <a:pPr>
              <a:lnSpc>
                <a:spcPct val="95000"/>
              </a:lnSpc>
            </a:pPr>
            <a:r>
              <a:rPr lang="en-US" altLang="zh-CN" sz="3100" b="1">
                <a:solidFill>
                  <a:srgbClr val="FF0000"/>
                </a:solidFill>
                <a:latin typeface="Arial" charset="0"/>
                <a:ea typeface="宋体" charset="-122"/>
              </a:rPr>
              <a:t>NO</a:t>
            </a:r>
            <a:r>
              <a:rPr lang="en-US" altLang="zh-CN" sz="2200" b="1">
                <a:solidFill>
                  <a:srgbClr val="FF0000"/>
                </a:solidFill>
                <a:latin typeface="Arial" charset="0"/>
                <a:ea typeface="宋体" charset="-122"/>
              </a:rPr>
              <a:t/>
            </a:r>
            <a:br>
              <a:rPr lang="en-US" altLang="zh-CN" sz="2200" b="1">
                <a:solidFill>
                  <a:srgbClr val="FF0000"/>
                </a:solidFill>
                <a:latin typeface="Arial" charset="0"/>
                <a:ea typeface="宋体" charset="-122"/>
              </a:rPr>
            </a:br>
            <a:r>
              <a:rPr lang="en-US" altLang="zh-CN" sz="1800" b="1">
                <a:solidFill>
                  <a:srgbClr val="000000"/>
                </a:solidFill>
                <a:latin typeface="Arial" charset="0"/>
                <a:ea typeface="宋体" charset="-122"/>
              </a:rPr>
              <a:t>. Ambiguities</a:t>
            </a:r>
            <a:br>
              <a:rPr lang="en-US" altLang="zh-CN" sz="1800" b="1">
                <a:solidFill>
                  <a:srgbClr val="000000"/>
                </a:solidFill>
                <a:latin typeface="Arial" charset="0"/>
                <a:ea typeface="宋体" charset="-122"/>
              </a:rPr>
            </a:br>
            <a:r>
              <a:rPr lang="en-US" altLang="zh-CN" sz="1800" b="1">
                <a:solidFill>
                  <a:srgbClr val="000000"/>
                </a:solidFill>
                <a:latin typeface="Arial" charset="0"/>
                <a:ea typeface="宋体" charset="-122"/>
              </a:rPr>
              <a:t>. Inconsistencies</a:t>
            </a:r>
            <a:br>
              <a:rPr lang="en-US" altLang="zh-CN" sz="1800" b="1">
                <a:solidFill>
                  <a:srgbClr val="000000"/>
                </a:solidFill>
                <a:latin typeface="Arial" charset="0"/>
                <a:ea typeface="宋体" charset="-122"/>
              </a:rPr>
            </a:br>
            <a:r>
              <a:rPr lang="en-US" altLang="zh-CN" sz="1800" b="1">
                <a:solidFill>
                  <a:srgbClr val="000000"/>
                </a:solidFill>
                <a:latin typeface="Arial" charset="0"/>
                <a:ea typeface="宋体" charset="-122"/>
              </a:rPr>
              <a:t>. Synonyms</a:t>
            </a:r>
            <a:br>
              <a:rPr lang="en-US" altLang="zh-CN" sz="1800" b="1">
                <a:solidFill>
                  <a:srgbClr val="000000"/>
                </a:solidFill>
                <a:latin typeface="Arial" charset="0"/>
                <a:ea typeface="宋体" charset="-122"/>
              </a:rPr>
            </a:br>
            <a:r>
              <a:rPr lang="en-US" altLang="zh-CN" sz="1800" b="1">
                <a:solidFill>
                  <a:srgbClr val="000000"/>
                </a:solidFill>
                <a:latin typeface="Arial" charset="0"/>
                <a:ea typeface="宋体" charset="-122"/>
              </a:rPr>
              <a:t>. Abbreviations</a:t>
            </a:r>
          </a:p>
        </p:txBody>
      </p:sp>
      <p:pic>
        <p:nvPicPr>
          <p:cNvPr id="13"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6136" y="3986039"/>
            <a:ext cx="3324225" cy="2827337"/>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12"/>
          <p:cNvSpPr txBox="1">
            <a:spLocks noChangeArrowheads="1"/>
          </p:cNvSpPr>
          <p:nvPr/>
        </p:nvSpPr>
        <p:spPr bwMode="auto">
          <a:xfrm>
            <a:off x="5851699" y="4051126"/>
            <a:ext cx="3160712" cy="268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a:lstStyle>
          <a:p>
            <a:pPr>
              <a:lnSpc>
                <a:spcPct val="95000"/>
              </a:lnSpc>
            </a:pPr>
            <a:r>
              <a:rPr lang="en-US" altLang="zh-CN" sz="2900" b="1">
                <a:solidFill>
                  <a:srgbClr val="00AE00"/>
                </a:solidFill>
                <a:latin typeface="Arial" charset="0"/>
                <a:ea typeface="宋体" charset="-122"/>
              </a:rPr>
              <a:t>YES</a:t>
            </a:r>
            <a:r>
              <a:rPr lang="en-US" altLang="zh-CN" sz="2200" b="1">
                <a:solidFill>
                  <a:srgbClr val="00AE00"/>
                </a:solidFill>
                <a:latin typeface="Arial" charset="0"/>
                <a:ea typeface="宋体" charset="-122"/>
              </a:rPr>
              <a:t/>
            </a:r>
            <a:br>
              <a:rPr lang="en-US" altLang="zh-CN" sz="2200" b="1">
                <a:solidFill>
                  <a:srgbClr val="00AE00"/>
                </a:solidFill>
                <a:latin typeface="Arial" charset="0"/>
                <a:ea typeface="宋体" charset="-122"/>
              </a:rPr>
            </a:br>
            <a:r>
              <a:rPr lang="en-US" altLang="zh-CN" sz="1800" b="1">
                <a:solidFill>
                  <a:srgbClr val="000000"/>
                </a:solidFill>
                <a:latin typeface="Arial" charset="0"/>
                <a:ea typeface="宋体" charset="-122"/>
              </a:rPr>
              <a:t>. Clarity</a:t>
            </a:r>
            <a:br>
              <a:rPr lang="en-US" altLang="zh-CN" sz="1800" b="1">
                <a:solidFill>
                  <a:srgbClr val="000000"/>
                </a:solidFill>
                <a:latin typeface="Arial" charset="0"/>
                <a:ea typeface="宋体" charset="-122"/>
              </a:rPr>
            </a:br>
            <a:r>
              <a:rPr lang="en-US" altLang="zh-CN" sz="1800" b="1">
                <a:solidFill>
                  <a:srgbClr val="000000"/>
                </a:solidFill>
                <a:latin typeface="Arial" charset="0"/>
                <a:ea typeface="宋体" charset="-122"/>
              </a:rPr>
              <a:t>. Precision</a:t>
            </a:r>
            <a:br>
              <a:rPr lang="en-US" altLang="zh-CN" sz="1800" b="1">
                <a:solidFill>
                  <a:srgbClr val="000000"/>
                </a:solidFill>
                <a:latin typeface="Arial" charset="0"/>
                <a:ea typeface="宋体" charset="-122"/>
              </a:rPr>
            </a:br>
            <a:r>
              <a:rPr lang="en-US" altLang="zh-CN" sz="1800" b="1">
                <a:solidFill>
                  <a:srgbClr val="000000"/>
                </a:solidFill>
                <a:latin typeface="Arial" charset="0"/>
                <a:ea typeface="宋体" charset="-122"/>
              </a:rPr>
              <a:t>. Reuse</a:t>
            </a:r>
            <a:br>
              <a:rPr lang="en-US" altLang="zh-CN" sz="1800" b="1">
                <a:solidFill>
                  <a:srgbClr val="000000"/>
                </a:solidFill>
                <a:latin typeface="Arial" charset="0"/>
                <a:ea typeface="宋体" charset="-122"/>
              </a:rPr>
            </a:br>
            <a:r>
              <a:rPr lang="en-US" altLang="zh-CN" sz="1800" b="1">
                <a:solidFill>
                  <a:srgbClr val="000000"/>
                </a:solidFill>
                <a:latin typeface="Arial" charset="0"/>
                <a:ea typeface="宋体" charset="-122"/>
              </a:rPr>
              <a:t>. Full Names</a:t>
            </a:r>
          </a:p>
        </p:txBody>
      </p:sp>
    </p:spTree>
    <p:extLst>
      <p:ext uri="{BB962C8B-B14F-4D97-AF65-F5344CB8AC3E}">
        <p14:creationId xmlns:p14="http://schemas.microsoft.com/office/powerpoint/2010/main" val="7554866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828675"/>
            <a:ext cx="4143375" cy="5706428"/>
          </a:xfrm>
          <a:prstGeom prst="rect">
            <a:avLst/>
          </a:prstGeom>
          <a:noFill/>
          <a:extLst>
            <a:ext uri="{909E8E84-426E-40DD-AFC4-6F175D3DCCD1}">
              <a14:hiddenFill xmlns:a14="http://schemas.microsoft.com/office/drawing/2010/main">
                <a:solidFill>
                  <a:srgbClr val="FFFFFF"/>
                </a:solidFill>
              </a14:hiddenFill>
            </a:ext>
          </a:extLst>
        </p:spPr>
      </p:pic>
      <p:sp>
        <p:nvSpPr>
          <p:cNvPr id="15365" name="Text Box 5"/>
          <p:cNvSpPr txBox="1">
            <a:spLocks noChangeArrowheads="1"/>
          </p:cNvSpPr>
          <p:nvPr/>
        </p:nvSpPr>
        <p:spPr bwMode="auto">
          <a:xfrm>
            <a:off x="222885" y="1415169"/>
            <a:ext cx="4039077" cy="4532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sz="2400">
                <a:solidFill>
                  <a:schemeClr val="tx1"/>
                </a:solidFill>
                <a:latin typeface="Times New Roman" charset="0"/>
              </a:defRPr>
            </a:lvl1pPr>
            <a:lvl2pPr indent="-342900">
              <a:defRPr sz="2400">
                <a:solidFill>
                  <a:schemeClr val="tx1"/>
                </a:solidFill>
                <a:latin typeface="Times New Roman" charset="0"/>
              </a:defRPr>
            </a:lvl2pPr>
            <a:lvl3pPr marL="857250" indent="-285750">
              <a:defRPr sz="2400">
                <a:solidFill>
                  <a:schemeClr val="tx1"/>
                </a:solidFill>
                <a:latin typeface="Times New Roman" charset="0"/>
              </a:defRPr>
            </a:lvl3pPr>
            <a:lvl4pPr marL="1257300" indent="-228600">
              <a:defRPr sz="2400">
                <a:solidFill>
                  <a:schemeClr val="tx1"/>
                </a:solidFill>
                <a:latin typeface="Times New Roman" charset="0"/>
              </a:defRPr>
            </a:lvl4pPr>
            <a:lvl5pPr marL="1714500" indent="-228600">
              <a:defRPr sz="2400">
                <a:solidFill>
                  <a:schemeClr val="tx1"/>
                </a:solidFill>
                <a:latin typeface="Times New Roman" charset="0"/>
              </a:defRPr>
            </a:lvl5pPr>
            <a:lvl6pPr marL="2171700" indent="-228600" fontAlgn="base">
              <a:spcBef>
                <a:spcPct val="0"/>
              </a:spcBef>
              <a:spcAft>
                <a:spcPct val="0"/>
              </a:spcAft>
              <a:defRPr sz="2400">
                <a:solidFill>
                  <a:schemeClr val="tx1"/>
                </a:solidFill>
                <a:latin typeface="Times New Roman" charset="0"/>
              </a:defRPr>
            </a:lvl6pPr>
            <a:lvl7pPr marL="2628900" indent="-228600" fontAlgn="base">
              <a:spcBef>
                <a:spcPct val="0"/>
              </a:spcBef>
              <a:spcAft>
                <a:spcPct val="0"/>
              </a:spcAft>
              <a:defRPr sz="2400">
                <a:solidFill>
                  <a:schemeClr val="tx1"/>
                </a:solidFill>
                <a:latin typeface="Times New Roman" charset="0"/>
              </a:defRPr>
            </a:lvl7pPr>
            <a:lvl8pPr marL="3086100" indent="-228600" fontAlgn="base">
              <a:spcBef>
                <a:spcPct val="0"/>
              </a:spcBef>
              <a:spcAft>
                <a:spcPct val="0"/>
              </a:spcAft>
              <a:defRPr sz="2400">
                <a:solidFill>
                  <a:schemeClr val="tx1"/>
                </a:solidFill>
                <a:latin typeface="Times New Roman" charset="0"/>
              </a:defRPr>
            </a:lvl8pPr>
            <a:lvl9pPr marL="3543300" indent="-228600" fontAlgn="base">
              <a:spcBef>
                <a:spcPct val="0"/>
              </a:spcBef>
              <a:spcAft>
                <a:spcPct val="0"/>
              </a:spcAft>
              <a:defRPr sz="2400">
                <a:solidFill>
                  <a:schemeClr val="tx1"/>
                </a:solidFill>
                <a:latin typeface="Times New Roman" charset="0"/>
              </a:defRPr>
            </a:lvl9pPr>
          </a:lstStyle>
          <a:p>
            <a:pPr>
              <a:lnSpc>
                <a:spcPct val="95000"/>
              </a:lnSpc>
            </a:pPr>
            <a:r>
              <a:rPr lang="en-US" altLang="zh-CN" sz="1000" dirty="0">
                <a:solidFill>
                  <a:srgbClr val="000000"/>
                </a:solidFill>
                <a:latin typeface="Arial" charset="0"/>
                <a:ea typeface="宋体" charset="-122"/>
              </a:rPr>
              <a:t>package </a:t>
            </a:r>
            <a:r>
              <a:rPr lang="en-US" altLang="zh-CN" sz="1000" dirty="0" err="1">
                <a:solidFill>
                  <a:srgbClr val="000000"/>
                </a:solidFill>
                <a:latin typeface="Arial" charset="0"/>
                <a:ea typeface="宋体" charset="-122"/>
              </a:rPr>
              <a:t>tictactoe.client.userInterface</a:t>
            </a:r>
            <a:r>
              <a:rPr lang="en-US" altLang="zh-CN" sz="1000" dirty="0">
                <a:solidFill>
                  <a:srgbClr val="000000"/>
                </a:solidFill>
                <a:latin typeface="Arial" charset="0"/>
                <a:ea typeface="宋体" charset="-122"/>
              </a:rPr>
              <a:t>;</a:t>
            </a:r>
            <a:endParaRPr lang="en-US" altLang="zh-CN" dirty="0">
              <a:ea typeface="宋体" charset="-122"/>
            </a:endParaRPr>
          </a:p>
          <a:p>
            <a:pPr>
              <a:lnSpc>
                <a:spcPct val="95000"/>
              </a:lnSpc>
            </a:pPr>
            <a:endParaRPr lang="en-US" altLang="zh-CN" sz="1000" dirty="0">
              <a:solidFill>
                <a:srgbClr val="000000"/>
              </a:solidFill>
              <a:latin typeface="Arial" charset="0"/>
              <a:ea typeface="宋体" charset="-122"/>
            </a:endParaRPr>
          </a:p>
          <a:p>
            <a:pPr>
              <a:lnSpc>
                <a:spcPct val="95000"/>
              </a:lnSpc>
            </a:pPr>
            <a:r>
              <a:rPr lang="en-US" altLang="zh-CN" sz="1000" dirty="0">
                <a:solidFill>
                  <a:srgbClr val="3333CC"/>
                </a:solidFill>
                <a:latin typeface="Arial" charset="0"/>
                <a:ea typeface="宋体" charset="-122"/>
              </a:rPr>
              <a:t>/**</a:t>
            </a:r>
            <a:endParaRPr lang="en-US" altLang="zh-CN" dirty="0">
              <a:ea typeface="宋体" charset="-122"/>
            </a:endParaRPr>
          </a:p>
          <a:p>
            <a:pPr>
              <a:lnSpc>
                <a:spcPct val="95000"/>
              </a:lnSpc>
            </a:pPr>
            <a:r>
              <a:rPr lang="en-US" altLang="zh-CN" sz="1000" dirty="0">
                <a:solidFill>
                  <a:srgbClr val="3333CC"/>
                </a:solidFill>
                <a:latin typeface="Arial" charset="0"/>
                <a:ea typeface="宋体" charset="-122"/>
              </a:rPr>
              <a:t>* Add the string O or X to a cell in the grid.</a:t>
            </a:r>
            <a:endParaRPr lang="en-US" altLang="zh-CN" dirty="0">
              <a:ea typeface="宋体" charset="-122"/>
            </a:endParaRPr>
          </a:p>
          <a:p>
            <a:pPr>
              <a:lnSpc>
                <a:spcPct val="95000"/>
              </a:lnSpc>
            </a:pPr>
            <a:r>
              <a:rPr lang="en-US" altLang="zh-CN" sz="1000" dirty="0">
                <a:solidFill>
                  <a:srgbClr val="3333CC"/>
                </a:solidFill>
                <a:latin typeface="Arial" charset="0"/>
                <a:ea typeface="宋体" charset="-122"/>
              </a:rPr>
              <a:t>*/</a:t>
            </a:r>
            <a:endParaRPr lang="en-US" altLang="zh-CN" dirty="0">
              <a:ea typeface="宋体" charset="-122"/>
            </a:endParaRPr>
          </a:p>
          <a:p>
            <a:pPr>
              <a:lnSpc>
                <a:spcPct val="95000"/>
              </a:lnSpc>
            </a:pPr>
            <a:r>
              <a:rPr lang="en-US" altLang="zh-CN" sz="1000" dirty="0">
                <a:solidFill>
                  <a:srgbClr val="000000"/>
                </a:solidFill>
                <a:latin typeface="Arial" charset="0"/>
                <a:ea typeface="宋体" charset="-122"/>
              </a:rPr>
              <a:t>public class </a:t>
            </a:r>
            <a:r>
              <a:rPr lang="en-US" altLang="zh-CN" sz="1000" b="1" dirty="0" err="1">
                <a:solidFill>
                  <a:srgbClr val="C00000"/>
                </a:solidFill>
                <a:latin typeface="Arial" charset="0"/>
                <a:ea typeface="宋体" charset="-122"/>
              </a:rPr>
              <a:t>ShowCellGrid</a:t>
            </a:r>
            <a:r>
              <a:rPr lang="en-US" altLang="zh-CN" sz="1000" dirty="0">
                <a:solidFill>
                  <a:srgbClr val="000000"/>
                </a:solidFill>
                <a:latin typeface="Arial" charset="0"/>
                <a:ea typeface="宋体" charset="-122"/>
              </a:rPr>
              <a:t>{</a:t>
            </a:r>
            <a:endParaRPr lang="en-US" altLang="zh-CN" dirty="0">
              <a:ea typeface="宋体" charset="-122"/>
            </a:endParaRPr>
          </a:p>
          <a:p>
            <a:pPr>
              <a:lnSpc>
                <a:spcPct val="95000"/>
              </a:lnSpc>
            </a:pPr>
            <a:endParaRPr lang="en-US" altLang="zh-CN" sz="1000" dirty="0">
              <a:solidFill>
                <a:srgbClr val="000000"/>
              </a:solidFill>
              <a:latin typeface="Arial" charset="0"/>
              <a:ea typeface="宋体" charset="-122"/>
            </a:endParaRPr>
          </a:p>
          <a:p>
            <a:pPr>
              <a:lnSpc>
                <a:spcPct val="95000"/>
              </a:lnSpc>
            </a:pPr>
            <a:r>
              <a:rPr lang="en-US" altLang="zh-CN" sz="1000" dirty="0">
                <a:solidFill>
                  <a:srgbClr val="000000"/>
                </a:solidFill>
                <a:latin typeface="Arial" charset="0"/>
                <a:ea typeface="宋体" charset="-122"/>
              </a:rPr>
              <a:t>public static void </a:t>
            </a:r>
            <a:r>
              <a:rPr lang="en-US" altLang="zh-CN" sz="1000" b="1" dirty="0" err="1">
                <a:solidFill>
                  <a:srgbClr val="C00000"/>
                </a:solidFill>
                <a:latin typeface="Arial" charset="0"/>
                <a:ea typeface="宋体" charset="-122"/>
              </a:rPr>
              <a:t>displayUser</a:t>
            </a:r>
            <a:r>
              <a:rPr lang="en-US" altLang="zh-CN" sz="1000" b="1" dirty="0">
                <a:solidFill>
                  <a:srgbClr val="C00000"/>
                </a:solidFill>
                <a:latin typeface="Arial" charset="0"/>
                <a:ea typeface="宋体" charset="-122"/>
              </a:rPr>
              <a:t> </a:t>
            </a:r>
            <a:r>
              <a:rPr lang="en-US" altLang="zh-CN" sz="1000" dirty="0">
                <a:solidFill>
                  <a:srgbClr val="000000"/>
                </a:solidFill>
                <a:latin typeface="Arial" charset="0"/>
                <a:ea typeface="宋体" charset="-122"/>
              </a:rPr>
              <a:t>(Grid </a:t>
            </a:r>
            <a:r>
              <a:rPr lang="en-US" altLang="zh-CN" sz="1000" dirty="0" err="1">
                <a:solidFill>
                  <a:srgbClr val="C00000"/>
                </a:solidFill>
                <a:latin typeface="Arial" charset="0"/>
                <a:ea typeface="宋体" charset="-122"/>
              </a:rPr>
              <a:t>grid</a:t>
            </a:r>
            <a:r>
              <a:rPr lang="en-US" altLang="zh-CN" sz="1000" dirty="0">
                <a:solidFill>
                  <a:srgbClr val="000000"/>
                </a:solidFill>
                <a:latin typeface="Arial" charset="0"/>
                <a:ea typeface="宋体" charset="-122"/>
              </a:rPr>
              <a:t>, Cell cell) {</a:t>
            </a:r>
            <a:endParaRPr lang="en-US" altLang="zh-CN" dirty="0">
              <a:ea typeface="宋体" charset="-122"/>
            </a:endParaRPr>
          </a:p>
          <a:p>
            <a:pPr>
              <a:lnSpc>
                <a:spcPct val="95000"/>
              </a:lnSpc>
            </a:pPr>
            <a:endParaRPr lang="en-US" altLang="zh-CN" sz="1000" dirty="0">
              <a:solidFill>
                <a:srgbClr val="000000"/>
              </a:solidFill>
              <a:latin typeface="Arial" charset="0"/>
              <a:ea typeface="宋体" charset="-122"/>
            </a:endParaRPr>
          </a:p>
          <a:p>
            <a:pPr lvl="1">
              <a:lnSpc>
                <a:spcPct val="95000"/>
              </a:lnSpc>
              <a:buClr>
                <a:srgbClr val="000000"/>
              </a:buClr>
              <a:buSzPct val="100000"/>
              <a:buFontTx/>
              <a:buChar char=" "/>
            </a:pPr>
            <a:r>
              <a:rPr lang="en-US" altLang="zh-CN" sz="1000" dirty="0">
                <a:solidFill>
                  <a:srgbClr val="000000"/>
                </a:solidFill>
                <a:latin typeface="Arial" charset="0"/>
                <a:ea typeface="宋体" charset="-122"/>
              </a:rPr>
              <a:t>if (!</a:t>
            </a:r>
            <a:r>
              <a:rPr lang="en-US" altLang="zh-CN" sz="1000" dirty="0" err="1">
                <a:solidFill>
                  <a:srgbClr val="C00000"/>
                </a:solidFill>
                <a:latin typeface="Arial" charset="0"/>
                <a:ea typeface="宋体" charset="-122"/>
              </a:rPr>
              <a:t>Initialization</a:t>
            </a:r>
            <a:r>
              <a:rPr lang="en-US" altLang="zh-CN" sz="1000" dirty="0" err="1">
                <a:solidFill>
                  <a:srgbClr val="000000"/>
                </a:solidFill>
                <a:latin typeface="Arial" charset="0"/>
                <a:ea typeface="宋体" charset="-122"/>
              </a:rPr>
              <a:t>.</a:t>
            </a:r>
            <a:r>
              <a:rPr lang="en-US" altLang="zh-CN" sz="1000" i="1" dirty="0" err="1">
                <a:solidFill>
                  <a:srgbClr val="C00000"/>
                </a:solidFill>
                <a:latin typeface="Arial" charset="0"/>
                <a:ea typeface="宋体" charset="-122"/>
              </a:rPr>
              <a:t>flag</a:t>
            </a:r>
            <a:endParaRPr lang="en-US" altLang="zh-CN" dirty="0">
              <a:ea typeface="宋体" charset="-122"/>
            </a:endParaRPr>
          </a:p>
          <a:p>
            <a:pPr lvl="1">
              <a:lnSpc>
                <a:spcPct val="95000"/>
              </a:lnSpc>
              <a:buClr>
                <a:srgbClr val="000000"/>
              </a:buClr>
              <a:buSzPct val="100000"/>
              <a:buFontTx/>
              <a:buChar char=" "/>
            </a:pPr>
            <a:r>
              <a:rPr lang="en-US" altLang="zh-CN" sz="1000" dirty="0">
                <a:solidFill>
                  <a:srgbClr val="000000"/>
                </a:solidFill>
                <a:latin typeface="Arial" charset="0"/>
                <a:ea typeface="宋体" charset="-122"/>
              </a:rPr>
              <a:t>&amp;&amp; </a:t>
            </a:r>
            <a:r>
              <a:rPr lang="en-US" altLang="zh-CN" sz="1000" dirty="0" err="1">
                <a:solidFill>
                  <a:srgbClr val="000000"/>
                </a:solidFill>
                <a:latin typeface="Arial" charset="0"/>
                <a:ea typeface="宋体" charset="-122"/>
              </a:rPr>
              <a:t>Initialization.</a:t>
            </a:r>
            <a:r>
              <a:rPr lang="en-US" altLang="zh-CN" sz="1000" i="1" dirty="0" err="1">
                <a:solidFill>
                  <a:srgbClr val="C00000"/>
                </a:solidFill>
                <a:latin typeface="Arial" charset="0"/>
                <a:ea typeface="宋体" charset="-122"/>
              </a:rPr>
              <a:t>gameStatus</a:t>
            </a:r>
            <a:r>
              <a:rPr lang="en-US" altLang="zh-CN" sz="1000" i="1" dirty="0" err="1">
                <a:solidFill>
                  <a:srgbClr val="000000"/>
                </a:solidFill>
                <a:latin typeface="Arial" charset="0"/>
                <a:ea typeface="宋体" charset="-122"/>
              </a:rPr>
              <a:t>.get</a:t>
            </a:r>
            <a:r>
              <a:rPr lang="en-US" altLang="zh-CN" sz="1000" i="1" dirty="0" err="1">
                <a:solidFill>
                  <a:srgbClr val="C00000"/>
                </a:solidFill>
                <a:latin typeface="Arial" charset="0"/>
                <a:ea typeface="宋体" charset="-122"/>
              </a:rPr>
              <a:t>Sequence</a:t>
            </a:r>
            <a:r>
              <a:rPr lang="en-US" altLang="zh-CN" sz="1000" i="1" dirty="0">
                <a:solidFill>
                  <a:srgbClr val="000000"/>
                </a:solidFill>
                <a:latin typeface="Arial" charset="0"/>
                <a:ea typeface="宋体" charset="-122"/>
              </a:rPr>
              <a:t>() == null</a:t>
            </a:r>
            <a:endParaRPr lang="en-US" altLang="zh-CN" dirty="0">
              <a:ea typeface="宋体" charset="-122"/>
            </a:endParaRPr>
          </a:p>
          <a:p>
            <a:pPr lvl="1">
              <a:lnSpc>
                <a:spcPct val="95000"/>
              </a:lnSpc>
              <a:buClr>
                <a:srgbClr val="000000"/>
              </a:buClr>
              <a:buSzPct val="100000"/>
              <a:buFontTx/>
              <a:buChar char=" "/>
            </a:pPr>
            <a:r>
              <a:rPr lang="en-US" altLang="zh-CN" sz="1000" dirty="0">
                <a:solidFill>
                  <a:srgbClr val="000000"/>
                </a:solidFill>
                <a:latin typeface="Arial" charset="0"/>
                <a:ea typeface="宋体" charset="-122"/>
              </a:rPr>
              <a:t>&amp;&amp; </a:t>
            </a:r>
            <a:r>
              <a:rPr lang="en-US" altLang="zh-CN" sz="1000" i="1" dirty="0" err="1">
                <a:solidFill>
                  <a:srgbClr val="C00000"/>
                </a:solidFill>
                <a:latin typeface="Arial" charset="0"/>
                <a:ea typeface="宋体" charset="-122"/>
              </a:rPr>
              <a:t>isEmpty</a:t>
            </a:r>
            <a:r>
              <a:rPr lang="en-US" altLang="zh-CN" sz="1000" i="1" dirty="0">
                <a:solidFill>
                  <a:srgbClr val="000000"/>
                </a:solidFill>
                <a:latin typeface="Arial" charset="0"/>
                <a:ea typeface="宋体" charset="-122"/>
              </a:rPr>
              <a:t>(grid, cell)) {</a:t>
            </a:r>
            <a:endParaRPr lang="en-US" altLang="zh-CN" dirty="0">
              <a:ea typeface="宋体" charset="-122"/>
            </a:endParaRPr>
          </a:p>
          <a:p>
            <a:pPr lvl="1">
              <a:lnSpc>
                <a:spcPct val="95000"/>
              </a:lnSpc>
              <a:buClr>
                <a:srgbClr val="000000"/>
              </a:buClr>
              <a:buSzPct val="100000"/>
              <a:buFontTx/>
              <a:buChar char=" "/>
            </a:pPr>
            <a:endParaRPr lang="en-US" altLang="zh-CN" sz="1000" dirty="0">
              <a:solidFill>
                <a:srgbClr val="000000"/>
              </a:solidFill>
              <a:latin typeface="Arial" charset="0"/>
              <a:ea typeface="宋体" charset="-122"/>
            </a:endParaRPr>
          </a:p>
          <a:p>
            <a:pPr lvl="1">
              <a:lnSpc>
                <a:spcPct val="95000"/>
              </a:lnSpc>
              <a:buClr>
                <a:srgbClr val="000000"/>
              </a:buClr>
              <a:buSzPct val="100000"/>
              <a:buFontTx/>
              <a:buChar char=" "/>
            </a:pPr>
            <a:r>
              <a:rPr lang="en-US" altLang="zh-CN" sz="1000" dirty="0" err="1">
                <a:solidFill>
                  <a:srgbClr val="000000"/>
                </a:solidFill>
                <a:latin typeface="Arial" charset="0"/>
                <a:ea typeface="宋体" charset="-122"/>
              </a:rPr>
              <a:t>Initialization.</a:t>
            </a:r>
            <a:r>
              <a:rPr lang="en-US" altLang="zh-CN" sz="1000" i="1" dirty="0" err="1">
                <a:solidFill>
                  <a:srgbClr val="C00000"/>
                </a:solidFill>
                <a:latin typeface="Arial" charset="0"/>
                <a:ea typeface="宋体" charset="-122"/>
              </a:rPr>
              <a:t>flag</a:t>
            </a:r>
            <a:r>
              <a:rPr lang="en-US" altLang="zh-CN" sz="1000" i="1" dirty="0">
                <a:solidFill>
                  <a:srgbClr val="000000"/>
                </a:solidFill>
                <a:latin typeface="Arial" charset="0"/>
                <a:ea typeface="宋体" charset="-122"/>
              </a:rPr>
              <a:t> = true;</a:t>
            </a:r>
            <a:endParaRPr lang="en-US" altLang="zh-CN" dirty="0">
              <a:ea typeface="宋体" charset="-122"/>
            </a:endParaRPr>
          </a:p>
          <a:p>
            <a:pPr lvl="1">
              <a:lnSpc>
                <a:spcPct val="95000"/>
              </a:lnSpc>
              <a:buClr>
                <a:srgbClr val="000000"/>
              </a:buClr>
              <a:buSzPct val="100000"/>
              <a:buFontTx/>
              <a:buChar char=" "/>
            </a:pPr>
            <a:endParaRPr lang="en-US" altLang="zh-CN" sz="1000" dirty="0">
              <a:solidFill>
                <a:srgbClr val="000000"/>
              </a:solidFill>
              <a:latin typeface="Arial" charset="0"/>
              <a:ea typeface="宋体" charset="-122"/>
            </a:endParaRPr>
          </a:p>
          <a:p>
            <a:pPr lvl="1">
              <a:lnSpc>
                <a:spcPct val="95000"/>
              </a:lnSpc>
              <a:buClr>
                <a:srgbClr val="000000"/>
              </a:buClr>
              <a:buSzPct val="100000"/>
              <a:buFontTx/>
              <a:buChar char=" "/>
            </a:pPr>
            <a:r>
              <a:rPr lang="en-US" altLang="zh-CN" sz="1000" dirty="0">
                <a:solidFill>
                  <a:srgbClr val="000000"/>
                </a:solidFill>
                <a:latin typeface="Arial" charset="0"/>
                <a:ea typeface="宋体" charset="-122"/>
              </a:rPr>
              <a:t>String </a:t>
            </a:r>
            <a:r>
              <a:rPr lang="en-US" altLang="zh-CN" sz="1000" dirty="0" err="1">
                <a:solidFill>
                  <a:srgbClr val="C00000"/>
                </a:solidFill>
                <a:latin typeface="Arial" charset="0"/>
                <a:ea typeface="宋体" charset="-122"/>
              </a:rPr>
              <a:t>mk</a:t>
            </a:r>
            <a:r>
              <a:rPr lang="en-US" altLang="zh-CN" sz="1000" dirty="0">
                <a:solidFill>
                  <a:srgbClr val="000000"/>
                </a:solidFill>
                <a:latin typeface="Arial" charset="0"/>
                <a:ea typeface="宋体" charset="-122"/>
              </a:rPr>
              <a:t>= </a:t>
            </a:r>
            <a:r>
              <a:rPr lang="en-US" altLang="zh-CN" sz="1000" i="1" dirty="0" err="1">
                <a:solidFill>
                  <a:srgbClr val="C00000"/>
                </a:solidFill>
                <a:latin typeface="Arial" charset="0"/>
                <a:ea typeface="宋体" charset="-122"/>
              </a:rPr>
              <a:t>showString</a:t>
            </a:r>
            <a:r>
              <a:rPr lang="en-US" altLang="zh-CN" sz="1000" i="1" dirty="0">
                <a:solidFill>
                  <a:srgbClr val="000000"/>
                </a:solidFill>
                <a:latin typeface="Arial" charset="0"/>
                <a:ea typeface="宋体" charset="-122"/>
              </a:rPr>
              <a:t>(</a:t>
            </a:r>
            <a:r>
              <a:rPr lang="en-US" altLang="zh-CN" sz="1000" i="1" dirty="0" err="1">
                <a:solidFill>
                  <a:srgbClr val="000000"/>
                </a:solidFill>
                <a:latin typeface="Arial" charset="0"/>
                <a:ea typeface="宋体" charset="-122"/>
              </a:rPr>
              <a:t>Initialization.gameStatus</a:t>
            </a:r>
            <a:endParaRPr lang="en-US" altLang="zh-CN" dirty="0">
              <a:ea typeface="宋体" charset="-122"/>
            </a:endParaRPr>
          </a:p>
          <a:p>
            <a:pPr lvl="1">
              <a:lnSpc>
                <a:spcPct val="95000"/>
              </a:lnSpc>
              <a:buClr>
                <a:srgbClr val="000000"/>
              </a:buClr>
              <a:buSzPct val="100000"/>
              <a:buFontTx/>
              <a:buChar char=" "/>
            </a:pPr>
            <a:r>
              <a:rPr lang="en-US" altLang="zh-CN" sz="1000" dirty="0">
                <a:solidFill>
                  <a:srgbClr val="000000"/>
                </a:solidFill>
                <a:latin typeface="Arial" charset="0"/>
                <a:ea typeface="宋体" charset="-122"/>
              </a:rPr>
              <a:t>.</a:t>
            </a:r>
            <a:r>
              <a:rPr lang="en-US" altLang="zh-CN" sz="1000" dirty="0" err="1">
                <a:solidFill>
                  <a:srgbClr val="000000"/>
                </a:solidFill>
                <a:latin typeface="Arial" charset="0"/>
                <a:ea typeface="宋体" charset="-122"/>
              </a:rPr>
              <a:t>get</a:t>
            </a:r>
            <a:r>
              <a:rPr lang="en-US" altLang="zh-CN" sz="1000" dirty="0" err="1">
                <a:solidFill>
                  <a:srgbClr val="C00000"/>
                </a:solidFill>
                <a:latin typeface="Arial" charset="0"/>
                <a:ea typeface="宋体" charset="-122"/>
              </a:rPr>
              <a:t>CurrentUser</a:t>
            </a:r>
            <a:r>
              <a:rPr lang="en-US" altLang="zh-CN" sz="1000" dirty="0">
                <a:solidFill>
                  <a:srgbClr val="000000"/>
                </a:solidFill>
                <a:latin typeface="Arial" charset="0"/>
                <a:ea typeface="宋体" charset="-122"/>
              </a:rPr>
              <a:t>().</a:t>
            </a:r>
            <a:r>
              <a:rPr lang="en-US" altLang="zh-CN" sz="1000" dirty="0" err="1">
                <a:solidFill>
                  <a:srgbClr val="000000"/>
                </a:solidFill>
                <a:latin typeface="Arial" charset="0"/>
                <a:ea typeface="宋体" charset="-122"/>
              </a:rPr>
              <a:t>ge</a:t>
            </a:r>
            <a:r>
              <a:rPr lang="en-US" altLang="zh-CN" sz="1000" dirty="0" err="1">
                <a:solidFill>
                  <a:srgbClr val="C00000"/>
                </a:solidFill>
                <a:latin typeface="Arial" charset="0"/>
                <a:ea typeface="宋体" charset="-122"/>
              </a:rPr>
              <a:t>tUserString</a:t>
            </a:r>
            <a:r>
              <a:rPr lang="en-US" altLang="zh-CN" sz="1000" dirty="0">
                <a:solidFill>
                  <a:srgbClr val="000000"/>
                </a:solidFill>
                <a:latin typeface="Arial" charset="0"/>
                <a:ea typeface="宋体" charset="-122"/>
              </a:rPr>
              <a:t>());</a:t>
            </a:r>
            <a:endParaRPr lang="en-US" altLang="zh-CN" dirty="0">
              <a:ea typeface="宋体" charset="-122"/>
            </a:endParaRPr>
          </a:p>
          <a:p>
            <a:pPr lvl="1">
              <a:lnSpc>
                <a:spcPct val="95000"/>
              </a:lnSpc>
              <a:buClr>
                <a:srgbClr val="000000"/>
              </a:buClr>
              <a:buSzPct val="100000"/>
              <a:buFontTx/>
              <a:buChar char=" "/>
            </a:pPr>
            <a:endParaRPr lang="en-US" altLang="zh-CN" sz="1000" dirty="0">
              <a:solidFill>
                <a:srgbClr val="000000"/>
              </a:solidFill>
              <a:latin typeface="Arial" charset="0"/>
              <a:ea typeface="宋体" charset="-122"/>
            </a:endParaRPr>
          </a:p>
          <a:p>
            <a:pPr lvl="1">
              <a:lnSpc>
                <a:spcPct val="95000"/>
              </a:lnSpc>
              <a:buClr>
                <a:srgbClr val="C00000"/>
              </a:buClr>
              <a:buSzPct val="100000"/>
              <a:buFontTx/>
              <a:buChar char=" "/>
            </a:pPr>
            <a:r>
              <a:rPr lang="en-US" altLang="zh-CN" sz="1000" dirty="0" err="1">
                <a:solidFill>
                  <a:srgbClr val="C00000"/>
                </a:solidFill>
                <a:latin typeface="Arial" charset="0"/>
                <a:ea typeface="宋体" charset="-122"/>
              </a:rPr>
              <a:t>grid</a:t>
            </a:r>
            <a:r>
              <a:rPr lang="en-US" altLang="zh-CN" sz="1000" dirty="0" err="1">
                <a:solidFill>
                  <a:srgbClr val="000000"/>
                </a:solidFill>
                <a:latin typeface="Arial" charset="0"/>
                <a:ea typeface="宋体" charset="-122"/>
              </a:rPr>
              <a:t>.setHTML</a:t>
            </a:r>
            <a:r>
              <a:rPr lang="en-US" altLang="zh-CN" sz="1000" dirty="0">
                <a:solidFill>
                  <a:srgbClr val="000000"/>
                </a:solidFill>
                <a:latin typeface="Arial" charset="0"/>
                <a:ea typeface="宋体" charset="-122"/>
              </a:rPr>
              <a:t>(</a:t>
            </a:r>
            <a:r>
              <a:rPr lang="en-US" altLang="zh-CN" sz="1000" dirty="0" err="1">
                <a:solidFill>
                  <a:srgbClr val="000000"/>
                </a:solidFill>
                <a:latin typeface="Arial" charset="0"/>
                <a:ea typeface="宋体" charset="-122"/>
              </a:rPr>
              <a:t>cell.getRowIndex</a:t>
            </a:r>
            <a:r>
              <a:rPr lang="en-US" altLang="zh-CN" sz="1000" dirty="0">
                <a:solidFill>
                  <a:srgbClr val="000000"/>
                </a:solidFill>
                <a:latin typeface="Arial" charset="0"/>
                <a:ea typeface="宋体" charset="-122"/>
              </a:rPr>
              <a:t>(), </a:t>
            </a:r>
            <a:r>
              <a:rPr lang="en-US" altLang="zh-CN" sz="1000" dirty="0" err="1">
                <a:solidFill>
                  <a:srgbClr val="000000"/>
                </a:solidFill>
                <a:latin typeface="Arial" charset="0"/>
                <a:ea typeface="宋体" charset="-122"/>
              </a:rPr>
              <a:t>cell.getCellIndex</a:t>
            </a:r>
            <a:r>
              <a:rPr lang="en-US" altLang="zh-CN" sz="1000" dirty="0">
                <a:solidFill>
                  <a:srgbClr val="000000"/>
                </a:solidFill>
                <a:latin typeface="Arial" charset="0"/>
                <a:ea typeface="宋体" charset="-122"/>
              </a:rPr>
              <a:t>(), </a:t>
            </a:r>
            <a:r>
              <a:rPr lang="en-US" altLang="zh-CN" sz="1000" dirty="0" err="1">
                <a:solidFill>
                  <a:srgbClr val="C00000"/>
                </a:solidFill>
                <a:latin typeface="Arial" charset="0"/>
                <a:ea typeface="宋体" charset="-122"/>
              </a:rPr>
              <a:t>mk</a:t>
            </a:r>
            <a:r>
              <a:rPr lang="en-US" altLang="zh-CN" sz="1000" dirty="0">
                <a:solidFill>
                  <a:srgbClr val="000000"/>
                </a:solidFill>
                <a:latin typeface="Arial" charset="0"/>
                <a:ea typeface="宋体" charset="-122"/>
              </a:rPr>
              <a:t>);</a:t>
            </a:r>
            <a:endParaRPr lang="en-US" altLang="zh-CN" dirty="0">
              <a:ea typeface="宋体" charset="-122"/>
            </a:endParaRPr>
          </a:p>
          <a:p>
            <a:pPr lvl="1">
              <a:lnSpc>
                <a:spcPct val="95000"/>
              </a:lnSpc>
              <a:buClr>
                <a:srgbClr val="000000"/>
              </a:buClr>
              <a:buSzPct val="100000"/>
              <a:buFontTx/>
              <a:buChar char=" "/>
            </a:pPr>
            <a:endParaRPr lang="en-US" altLang="zh-CN" sz="1000" dirty="0">
              <a:solidFill>
                <a:srgbClr val="000000"/>
              </a:solidFill>
              <a:latin typeface="Arial" charset="0"/>
              <a:ea typeface="宋体" charset="-122"/>
            </a:endParaRPr>
          </a:p>
          <a:p>
            <a:pPr lvl="1">
              <a:lnSpc>
                <a:spcPct val="95000"/>
              </a:lnSpc>
              <a:buClr>
                <a:srgbClr val="000000"/>
              </a:buClr>
              <a:buSzPct val="100000"/>
              <a:buFontTx/>
              <a:buChar char=" "/>
            </a:pPr>
            <a:r>
              <a:rPr lang="en-US" altLang="zh-CN" sz="1000" dirty="0" err="1">
                <a:solidFill>
                  <a:srgbClr val="000000"/>
                </a:solidFill>
                <a:latin typeface="Arial" charset="0"/>
                <a:ea typeface="宋体" charset="-122"/>
              </a:rPr>
              <a:t>Initialization.</a:t>
            </a:r>
            <a:r>
              <a:rPr lang="en-US" altLang="zh-CN" sz="1000" i="1" dirty="0" err="1">
                <a:solidFill>
                  <a:srgbClr val="C00000"/>
                </a:solidFill>
                <a:latin typeface="Arial" charset="0"/>
                <a:ea typeface="宋体" charset="-122"/>
              </a:rPr>
              <a:t>gameStatus</a:t>
            </a:r>
            <a:r>
              <a:rPr lang="en-US" altLang="zh-CN" sz="1000" i="1" dirty="0" err="1">
                <a:solidFill>
                  <a:srgbClr val="000000"/>
                </a:solidFill>
                <a:latin typeface="Arial" charset="0"/>
                <a:ea typeface="宋体" charset="-122"/>
              </a:rPr>
              <a:t>.get</a:t>
            </a:r>
            <a:r>
              <a:rPr lang="en-US" altLang="zh-CN" sz="1000" i="1" dirty="0" err="1">
                <a:solidFill>
                  <a:srgbClr val="C00000"/>
                </a:solidFill>
                <a:latin typeface="Arial" charset="0"/>
                <a:ea typeface="宋体" charset="-122"/>
              </a:rPr>
              <a:t>Status</a:t>
            </a:r>
            <a:r>
              <a:rPr lang="en-US" altLang="zh-CN" sz="1000" i="1" dirty="0">
                <a:solidFill>
                  <a:srgbClr val="000000"/>
                </a:solidFill>
                <a:latin typeface="Arial" charset="0"/>
                <a:ea typeface="宋体" charset="-122"/>
              </a:rPr>
              <a:t>()[</a:t>
            </a:r>
            <a:r>
              <a:rPr lang="en-US" altLang="zh-CN" sz="1000" i="1" dirty="0" err="1">
                <a:solidFill>
                  <a:srgbClr val="000000"/>
                </a:solidFill>
                <a:latin typeface="Arial" charset="0"/>
                <a:ea typeface="宋体" charset="-122"/>
              </a:rPr>
              <a:t>cell.getRowIndex</a:t>
            </a:r>
            <a:r>
              <a:rPr lang="en-US" altLang="zh-CN" sz="1000" i="1" dirty="0">
                <a:solidFill>
                  <a:srgbClr val="000000"/>
                </a:solidFill>
                <a:latin typeface="Arial" charset="0"/>
                <a:ea typeface="宋体" charset="-122"/>
              </a:rPr>
              <a:t>()][cell</a:t>
            </a:r>
            <a:endParaRPr lang="en-US" altLang="zh-CN" dirty="0">
              <a:ea typeface="宋体" charset="-122"/>
            </a:endParaRPr>
          </a:p>
          <a:p>
            <a:pPr lvl="1">
              <a:lnSpc>
                <a:spcPct val="95000"/>
              </a:lnSpc>
              <a:buClr>
                <a:srgbClr val="000000"/>
              </a:buClr>
              <a:buSzPct val="100000"/>
              <a:buFontTx/>
              <a:buChar char=" "/>
            </a:pPr>
            <a:r>
              <a:rPr lang="en-US" altLang="zh-CN" sz="1000" dirty="0">
                <a:solidFill>
                  <a:srgbClr val="000000"/>
                </a:solidFill>
                <a:latin typeface="Arial" charset="0"/>
                <a:ea typeface="宋体" charset="-122"/>
              </a:rPr>
              <a:t>.</a:t>
            </a:r>
            <a:r>
              <a:rPr lang="en-US" altLang="zh-CN" sz="1000" dirty="0" err="1">
                <a:solidFill>
                  <a:srgbClr val="000000"/>
                </a:solidFill>
                <a:latin typeface="Arial" charset="0"/>
                <a:ea typeface="宋体" charset="-122"/>
              </a:rPr>
              <a:t>getCellIndex</a:t>
            </a:r>
            <a:r>
              <a:rPr lang="en-US" altLang="zh-CN" sz="1000" dirty="0">
                <a:solidFill>
                  <a:srgbClr val="000000"/>
                </a:solidFill>
                <a:latin typeface="Arial" charset="0"/>
                <a:ea typeface="宋体" charset="-122"/>
              </a:rPr>
              <a:t>()] = </a:t>
            </a:r>
            <a:r>
              <a:rPr lang="en-US" altLang="zh-CN" sz="1000" dirty="0" err="1">
                <a:solidFill>
                  <a:srgbClr val="000000"/>
                </a:solidFill>
                <a:latin typeface="Arial" charset="0"/>
                <a:ea typeface="宋体" charset="-122"/>
              </a:rPr>
              <a:t>Initialization</a:t>
            </a:r>
            <a:r>
              <a:rPr lang="en-US" altLang="zh-CN" sz="1000" dirty="0" err="1">
                <a:solidFill>
                  <a:srgbClr val="C00000"/>
                </a:solidFill>
                <a:latin typeface="Arial" charset="0"/>
                <a:ea typeface="宋体" charset="-122"/>
              </a:rPr>
              <a:t>.</a:t>
            </a:r>
            <a:r>
              <a:rPr lang="en-US" altLang="zh-CN" sz="1000" i="1" dirty="0" err="1">
                <a:solidFill>
                  <a:srgbClr val="C00000"/>
                </a:solidFill>
                <a:latin typeface="Arial" charset="0"/>
                <a:ea typeface="宋体" charset="-122"/>
              </a:rPr>
              <a:t>gameStatus</a:t>
            </a:r>
            <a:endParaRPr lang="en-US" altLang="zh-CN" dirty="0">
              <a:ea typeface="宋体" charset="-122"/>
            </a:endParaRPr>
          </a:p>
          <a:p>
            <a:pPr lvl="1">
              <a:lnSpc>
                <a:spcPct val="95000"/>
              </a:lnSpc>
              <a:buClr>
                <a:srgbClr val="000000"/>
              </a:buClr>
              <a:buSzPct val="100000"/>
              <a:buFontTx/>
              <a:buChar char=" "/>
            </a:pPr>
            <a:r>
              <a:rPr lang="en-US" altLang="zh-CN" sz="1000" dirty="0">
                <a:solidFill>
                  <a:srgbClr val="000000"/>
                </a:solidFill>
                <a:latin typeface="Arial" charset="0"/>
                <a:ea typeface="宋体" charset="-122"/>
              </a:rPr>
              <a:t>.</a:t>
            </a:r>
            <a:r>
              <a:rPr lang="en-US" altLang="zh-CN" sz="1000" dirty="0" err="1">
                <a:solidFill>
                  <a:srgbClr val="000000"/>
                </a:solidFill>
                <a:latin typeface="Arial" charset="0"/>
                <a:ea typeface="宋体" charset="-122"/>
              </a:rPr>
              <a:t>get</a:t>
            </a:r>
            <a:r>
              <a:rPr lang="en-US" altLang="zh-CN" sz="1000" dirty="0" err="1">
                <a:solidFill>
                  <a:srgbClr val="C00000"/>
                </a:solidFill>
                <a:latin typeface="Arial" charset="0"/>
                <a:ea typeface="宋体" charset="-122"/>
              </a:rPr>
              <a:t>CurrentUser</a:t>
            </a:r>
            <a:r>
              <a:rPr lang="en-US" altLang="zh-CN" sz="1000" dirty="0">
                <a:solidFill>
                  <a:srgbClr val="000000"/>
                </a:solidFill>
                <a:latin typeface="Arial" charset="0"/>
                <a:ea typeface="宋体" charset="-122"/>
              </a:rPr>
              <a:t>();</a:t>
            </a:r>
            <a:endParaRPr lang="en-US" altLang="zh-CN" dirty="0">
              <a:ea typeface="宋体" charset="-122"/>
            </a:endParaRPr>
          </a:p>
          <a:p>
            <a:pPr lvl="1">
              <a:lnSpc>
                <a:spcPct val="95000"/>
              </a:lnSpc>
              <a:buClr>
                <a:srgbClr val="000000"/>
              </a:buClr>
              <a:buSzPct val="100000"/>
              <a:buFontTx/>
              <a:buChar char=" "/>
            </a:pPr>
            <a:endParaRPr lang="en-US" altLang="zh-CN" sz="1000" dirty="0">
              <a:solidFill>
                <a:srgbClr val="000000"/>
              </a:solidFill>
              <a:latin typeface="Arial" charset="0"/>
              <a:ea typeface="宋体" charset="-122"/>
            </a:endParaRPr>
          </a:p>
          <a:p>
            <a:pPr lvl="1">
              <a:lnSpc>
                <a:spcPct val="95000"/>
              </a:lnSpc>
              <a:buClr>
                <a:srgbClr val="C00000"/>
              </a:buClr>
              <a:buSzPct val="100000"/>
              <a:buFontTx/>
              <a:buChar char=" "/>
            </a:pPr>
            <a:r>
              <a:rPr lang="en-US" altLang="zh-CN" sz="1000" dirty="0" err="1">
                <a:solidFill>
                  <a:srgbClr val="C00000"/>
                </a:solidFill>
                <a:latin typeface="Arial" charset="0"/>
                <a:ea typeface="宋体" charset="-122"/>
              </a:rPr>
              <a:t>GameEnd.</a:t>
            </a:r>
            <a:r>
              <a:rPr lang="en-US" altLang="zh-CN" sz="1000" i="1" dirty="0" err="1">
                <a:solidFill>
                  <a:srgbClr val="C00000"/>
                </a:solidFill>
                <a:latin typeface="Arial" charset="0"/>
                <a:ea typeface="宋体" charset="-122"/>
              </a:rPr>
              <a:t>checkEnd</a:t>
            </a:r>
            <a:r>
              <a:rPr lang="en-US" altLang="zh-CN" sz="1000" i="1" dirty="0">
                <a:solidFill>
                  <a:srgbClr val="000000"/>
                </a:solidFill>
                <a:latin typeface="Arial" charset="0"/>
                <a:ea typeface="宋体" charset="-122"/>
              </a:rPr>
              <a:t>(</a:t>
            </a:r>
            <a:r>
              <a:rPr lang="en-US" altLang="zh-CN" sz="1000" i="1" dirty="0" err="1">
                <a:solidFill>
                  <a:srgbClr val="000000"/>
                </a:solidFill>
                <a:latin typeface="Arial" charset="0"/>
                <a:ea typeface="宋体" charset="-122"/>
              </a:rPr>
              <a:t>Initialization.</a:t>
            </a:r>
            <a:r>
              <a:rPr lang="en-US" altLang="zh-CN" sz="1000" i="1" dirty="0" err="1">
                <a:solidFill>
                  <a:srgbClr val="C00000"/>
                </a:solidFill>
                <a:latin typeface="Arial" charset="0"/>
                <a:ea typeface="宋体" charset="-122"/>
              </a:rPr>
              <a:t>gameStatus</a:t>
            </a:r>
            <a:r>
              <a:rPr lang="en-US" altLang="zh-CN" sz="1000" i="1" dirty="0">
                <a:solidFill>
                  <a:srgbClr val="000000"/>
                </a:solidFill>
                <a:latin typeface="Arial" charset="0"/>
                <a:ea typeface="宋体" charset="-122"/>
              </a:rPr>
              <a:t>,</a:t>
            </a:r>
            <a:endParaRPr lang="en-US" altLang="zh-CN" dirty="0">
              <a:ea typeface="宋体" charset="-122"/>
            </a:endParaRPr>
          </a:p>
          <a:p>
            <a:pPr lvl="1">
              <a:lnSpc>
                <a:spcPct val="95000"/>
              </a:lnSpc>
              <a:buClr>
                <a:srgbClr val="000000"/>
              </a:buClr>
              <a:buSzPct val="100000"/>
              <a:buFontTx/>
              <a:buChar char=" "/>
            </a:pPr>
            <a:r>
              <a:rPr lang="en-US" altLang="zh-CN" sz="1000" dirty="0" err="1">
                <a:solidFill>
                  <a:srgbClr val="000000"/>
                </a:solidFill>
                <a:latin typeface="Arial" charset="0"/>
                <a:ea typeface="宋体" charset="-122"/>
              </a:rPr>
              <a:t>cell.getRowIndex</a:t>
            </a:r>
            <a:r>
              <a:rPr lang="en-US" altLang="zh-CN" sz="1000" dirty="0">
                <a:solidFill>
                  <a:srgbClr val="000000"/>
                </a:solidFill>
                <a:latin typeface="Arial" charset="0"/>
                <a:ea typeface="宋体" charset="-122"/>
              </a:rPr>
              <a:t>(), </a:t>
            </a:r>
            <a:r>
              <a:rPr lang="en-US" altLang="zh-CN" sz="1000" dirty="0" err="1">
                <a:solidFill>
                  <a:srgbClr val="000000"/>
                </a:solidFill>
                <a:latin typeface="Arial" charset="0"/>
                <a:ea typeface="宋体" charset="-122"/>
              </a:rPr>
              <a:t>cell.getCellIndex</a:t>
            </a:r>
            <a:r>
              <a:rPr lang="en-US" altLang="zh-CN" sz="1000" dirty="0">
                <a:solidFill>
                  <a:srgbClr val="000000"/>
                </a:solidFill>
                <a:latin typeface="Arial" charset="0"/>
                <a:ea typeface="宋体" charset="-122"/>
              </a:rPr>
              <a:t>());</a:t>
            </a:r>
            <a:endParaRPr lang="en-US" altLang="zh-CN" dirty="0">
              <a:ea typeface="宋体" charset="-122"/>
            </a:endParaRPr>
          </a:p>
          <a:p>
            <a:pPr lvl="1">
              <a:lnSpc>
                <a:spcPct val="95000"/>
              </a:lnSpc>
              <a:buClr>
                <a:srgbClr val="000000"/>
              </a:buClr>
              <a:buSzPct val="100000"/>
              <a:buFontTx/>
              <a:buChar char=" "/>
            </a:pPr>
            <a:r>
              <a:rPr lang="en-US" altLang="zh-CN" sz="1000" dirty="0">
                <a:solidFill>
                  <a:srgbClr val="000000"/>
                </a:solidFill>
                <a:latin typeface="Arial" charset="0"/>
                <a:ea typeface="宋体" charset="-122"/>
              </a:rPr>
              <a:t>}</a:t>
            </a:r>
            <a:endParaRPr lang="en-US" altLang="zh-CN" dirty="0">
              <a:ea typeface="宋体" charset="-122"/>
            </a:endParaRPr>
          </a:p>
          <a:p>
            <a:pPr lvl="1">
              <a:lnSpc>
                <a:spcPct val="95000"/>
              </a:lnSpc>
              <a:buClr>
                <a:srgbClr val="000000"/>
              </a:buClr>
              <a:buSzPct val="100000"/>
              <a:buFontTx/>
              <a:buChar char=" "/>
            </a:pPr>
            <a:endParaRPr lang="en-US" altLang="zh-CN" sz="1000" dirty="0">
              <a:solidFill>
                <a:srgbClr val="000000"/>
              </a:solidFill>
              <a:latin typeface="Arial" charset="0"/>
              <a:ea typeface="宋体" charset="-122"/>
            </a:endParaRPr>
          </a:p>
          <a:p>
            <a:pPr>
              <a:lnSpc>
                <a:spcPct val="95000"/>
              </a:lnSpc>
            </a:pPr>
            <a:r>
              <a:rPr lang="en-US" altLang="zh-CN" sz="1000" dirty="0">
                <a:solidFill>
                  <a:srgbClr val="000000"/>
                </a:solidFill>
                <a:latin typeface="Arial" charset="0"/>
                <a:ea typeface="宋体" charset="-122"/>
              </a:rPr>
              <a:t>(...)</a:t>
            </a:r>
            <a:endParaRPr lang="en-US" altLang="zh-CN" dirty="0">
              <a:ea typeface="宋体" charset="-122"/>
            </a:endParaRPr>
          </a:p>
          <a:p>
            <a:pPr>
              <a:lnSpc>
                <a:spcPct val="95000"/>
              </a:lnSpc>
            </a:pPr>
            <a:r>
              <a:rPr lang="en-US" altLang="zh-CN" sz="1000" dirty="0">
                <a:solidFill>
                  <a:srgbClr val="000000"/>
                </a:solidFill>
                <a:latin typeface="Arial" charset="0"/>
                <a:ea typeface="宋体" charset="-122"/>
              </a:rPr>
              <a:t>}</a:t>
            </a:r>
            <a:endParaRPr lang="en-US" altLang="zh-CN" dirty="0">
              <a:ea typeface="宋体" charset="-122"/>
            </a:endParaRPr>
          </a:p>
          <a:p>
            <a:pPr>
              <a:lnSpc>
                <a:spcPct val="95000"/>
              </a:lnSpc>
            </a:pPr>
            <a:endParaRPr lang="en-US" altLang="zh-CN" sz="1000" dirty="0">
              <a:solidFill>
                <a:srgbClr val="000000"/>
              </a:solidFill>
              <a:latin typeface="Arial" charset="0"/>
              <a:ea typeface="宋体" charset="-122"/>
            </a:endParaRPr>
          </a:p>
        </p:txBody>
      </p:sp>
      <p:sp>
        <p:nvSpPr>
          <p:cNvPr id="15366" name="Text Box 6"/>
          <p:cNvSpPr txBox="1">
            <a:spLocks noChangeArrowheads="1"/>
          </p:cNvSpPr>
          <p:nvPr/>
        </p:nvSpPr>
        <p:spPr bwMode="auto">
          <a:xfrm>
            <a:off x="362903" y="283196"/>
            <a:ext cx="8492490" cy="35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sz="2400">
                <a:solidFill>
                  <a:schemeClr val="tx1"/>
                </a:solidFill>
                <a:latin typeface="Times New Roman" charset="0"/>
              </a:defRPr>
            </a:lvl1pPr>
            <a:lvl2pPr indent="-342900">
              <a:defRPr sz="2400">
                <a:solidFill>
                  <a:schemeClr val="tx1"/>
                </a:solidFill>
                <a:latin typeface="Times New Roman" charset="0"/>
              </a:defRPr>
            </a:lvl2pPr>
            <a:lvl3pPr marL="857250" indent="-285750">
              <a:defRPr sz="2400">
                <a:solidFill>
                  <a:schemeClr val="tx1"/>
                </a:solidFill>
                <a:latin typeface="Times New Roman" charset="0"/>
              </a:defRPr>
            </a:lvl3pPr>
            <a:lvl4pPr marL="1257300" indent="-228600">
              <a:defRPr sz="2400">
                <a:solidFill>
                  <a:schemeClr val="tx1"/>
                </a:solidFill>
                <a:latin typeface="Times New Roman" charset="0"/>
              </a:defRPr>
            </a:lvl4pPr>
            <a:lvl5pPr marL="1714500" indent="-228600">
              <a:defRPr sz="2400">
                <a:solidFill>
                  <a:schemeClr val="tx1"/>
                </a:solidFill>
                <a:latin typeface="Times New Roman" charset="0"/>
              </a:defRPr>
            </a:lvl5pPr>
            <a:lvl6pPr marL="2171700" indent="-228600" fontAlgn="base">
              <a:spcBef>
                <a:spcPct val="0"/>
              </a:spcBef>
              <a:spcAft>
                <a:spcPct val="0"/>
              </a:spcAft>
              <a:defRPr sz="2400">
                <a:solidFill>
                  <a:schemeClr val="tx1"/>
                </a:solidFill>
                <a:latin typeface="Times New Roman" charset="0"/>
              </a:defRPr>
            </a:lvl6pPr>
            <a:lvl7pPr marL="2628900" indent="-228600" fontAlgn="base">
              <a:spcBef>
                <a:spcPct val="0"/>
              </a:spcBef>
              <a:spcAft>
                <a:spcPct val="0"/>
              </a:spcAft>
              <a:defRPr sz="2400">
                <a:solidFill>
                  <a:schemeClr val="tx1"/>
                </a:solidFill>
                <a:latin typeface="Times New Roman" charset="0"/>
              </a:defRPr>
            </a:lvl7pPr>
            <a:lvl8pPr marL="3086100" indent="-228600" fontAlgn="base">
              <a:spcBef>
                <a:spcPct val="0"/>
              </a:spcBef>
              <a:spcAft>
                <a:spcPct val="0"/>
              </a:spcAft>
              <a:defRPr sz="2400">
                <a:solidFill>
                  <a:schemeClr val="tx1"/>
                </a:solidFill>
                <a:latin typeface="Times New Roman" charset="0"/>
              </a:defRPr>
            </a:lvl8pPr>
            <a:lvl9pPr marL="3543300" indent="-228600" fontAlgn="base">
              <a:spcBef>
                <a:spcPct val="0"/>
              </a:spcBef>
              <a:spcAft>
                <a:spcPct val="0"/>
              </a:spcAft>
              <a:defRPr sz="2400">
                <a:solidFill>
                  <a:schemeClr val="tx1"/>
                </a:solidFill>
                <a:latin typeface="Times New Roman" charset="0"/>
              </a:defRPr>
            </a:lvl9pPr>
          </a:lstStyle>
          <a:p>
            <a:pPr algn="ctr">
              <a:lnSpc>
                <a:spcPct val="95000"/>
              </a:lnSpc>
            </a:pPr>
            <a:r>
              <a:rPr lang="en-US" altLang="zh-CN" b="1">
                <a:solidFill>
                  <a:srgbClr val="000000"/>
                </a:solidFill>
                <a:latin typeface="Arial" charset="0"/>
                <a:ea typeface="宋体" charset="-122"/>
              </a:rPr>
              <a:t>A class </a:t>
            </a:r>
            <a:r>
              <a:rPr lang="en-US" altLang="zh-CN" b="1">
                <a:solidFill>
                  <a:srgbClr val="C00000"/>
                </a:solidFill>
                <a:latin typeface="Arial" charset="0"/>
                <a:ea typeface="宋体" charset="-122"/>
              </a:rPr>
              <a:t>BEFORE</a:t>
            </a:r>
            <a:r>
              <a:rPr lang="en-US" altLang="zh-CN" b="1">
                <a:solidFill>
                  <a:srgbClr val="000000"/>
                </a:solidFill>
                <a:latin typeface="Arial" charset="0"/>
                <a:ea typeface="宋体" charset="-122"/>
              </a:rPr>
              <a:t> and </a:t>
            </a:r>
            <a:r>
              <a:rPr lang="en-US" altLang="zh-CN" b="1">
                <a:solidFill>
                  <a:srgbClr val="009973"/>
                </a:solidFill>
                <a:latin typeface="Arial" charset="0"/>
                <a:ea typeface="宋体" charset="-122"/>
              </a:rPr>
              <a:t>AFTER</a:t>
            </a:r>
            <a:r>
              <a:rPr lang="en-US" altLang="zh-CN" b="1">
                <a:solidFill>
                  <a:srgbClr val="000000"/>
                </a:solidFill>
                <a:latin typeface="Arial" charset="0"/>
                <a:ea typeface="宋体" charset="-122"/>
              </a:rPr>
              <a:t> Ubiquitous Language</a:t>
            </a:r>
          </a:p>
        </p:txBody>
      </p:sp>
      <p:sp>
        <p:nvSpPr>
          <p:cNvPr id="15368" name="Text Box 8"/>
          <p:cNvSpPr txBox="1">
            <a:spLocks noChangeArrowheads="1"/>
          </p:cNvSpPr>
          <p:nvPr/>
        </p:nvSpPr>
        <p:spPr bwMode="auto">
          <a:xfrm>
            <a:off x="4614863" y="1049685"/>
            <a:ext cx="4306253"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sz="2400">
                <a:solidFill>
                  <a:schemeClr val="tx1"/>
                </a:solidFill>
                <a:latin typeface="Times New Roman" charset="0"/>
              </a:defRPr>
            </a:lvl1pPr>
            <a:lvl2pPr indent="-342900">
              <a:defRPr sz="2400">
                <a:solidFill>
                  <a:schemeClr val="tx1"/>
                </a:solidFill>
                <a:latin typeface="Times New Roman" charset="0"/>
              </a:defRPr>
            </a:lvl2pPr>
            <a:lvl3pPr marL="857250" indent="-285750">
              <a:defRPr sz="2400">
                <a:solidFill>
                  <a:schemeClr val="tx1"/>
                </a:solidFill>
                <a:latin typeface="Times New Roman" charset="0"/>
              </a:defRPr>
            </a:lvl3pPr>
            <a:lvl4pPr marL="1257300" indent="-228600">
              <a:defRPr sz="2400">
                <a:solidFill>
                  <a:schemeClr val="tx1"/>
                </a:solidFill>
                <a:latin typeface="Times New Roman" charset="0"/>
              </a:defRPr>
            </a:lvl4pPr>
            <a:lvl5pPr marL="1714500" indent="-228600">
              <a:defRPr sz="2400">
                <a:solidFill>
                  <a:schemeClr val="tx1"/>
                </a:solidFill>
                <a:latin typeface="Times New Roman" charset="0"/>
              </a:defRPr>
            </a:lvl5pPr>
            <a:lvl6pPr marL="2171700" indent="-228600" fontAlgn="base">
              <a:spcBef>
                <a:spcPct val="0"/>
              </a:spcBef>
              <a:spcAft>
                <a:spcPct val="0"/>
              </a:spcAft>
              <a:defRPr sz="2400">
                <a:solidFill>
                  <a:schemeClr val="tx1"/>
                </a:solidFill>
                <a:latin typeface="Times New Roman" charset="0"/>
              </a:defRPr>
            </a:lvl6pPr>
            <a:lvl7pPr marL="2628900" indent="-228600" fontAlgn="base">
              <a:spcBef>
                <a:spcPct val="0"/>
              </a:spcBef>
              <a:spcAft>
                <a:spcPct val="0"/>
              </a:spcAft>
              <a:defRPr sz="2400">
                <a:solidFill>
                  <a:schemeClr val="tx1"/>
                </a:solidFill>
                <a:latin typeface="Times New Roman" charset="0"/>
              </a:defRPr>
            </a:lvl7pPr>
            <a:lvl8pPr marL="3086100" indent="-228600" fontAlgn="base">
              <a:spcBef>
                <a:spcPct val="0"/>
              </a:spcBef>
              <a:spcAft>
                <a:spcPct val="0"/>
              </a:spcAft>
              <a:defRPr sz="2400">
                <a:solidFill>
                  <a:schemeClr val="tx1"/>
                </a:solidFill>
                <a:latin typeface="Times New Roman" charset="0"/>
              </a:defRPr>
            </a:lvl8pPr>
            <a:lvl9pPr marL="3543300" indent="-228600" fontAlgn="base">
              <a:spcBef>
                <a:spcPct val="0"/>
              </a:spcBef>
              <a:spcAft>
                <a:spcPct val="0"/>
              </a:spcAft>
              <a:defRPr sz="2400">
                <a:solidFill>
                  <a:schemeClr val="tx1"/>
                </a:solidFill>
                <a:latin typeface="Times New Roman" charset="0"/>
              </a:defRPr>
            </a:lvl9pPr>
          </a:lstStyle>
          <a:p>
            <a:pPr>
              <a:lnSpc>
                <a:spcPct val="95000"/>
              </a:lnSpc>
            </a:pPr>
            <a:r>
              <a:rPr lang="en-US" altLang="zh-CN" sz="1000" dirty="0">
                <a:solidFill>
                  <a:srgbClr val="000000"/>
                </a:solidFill>
                <a:latin typeface="Arial" charset="0"/>
                <a:ea typeface="宋体" charset="-122"/>
              </a:rPr>
              <a:t>package </a:t>
            </a:r>
            <a:r>
              <a:rPr lang="en-US" altLang="zh-CN" sz="1000" dirty="0" err="1">
                <a:solidFill>
                  <a:srgbClr val="000000"/>
                </a:solidFill>
                <a:latin typeface="Arial" charset="0"/>
                <a:ea typeface="宋体" charset="-122"/>
              </a:rPr>
              <a:t>tictactoe.client.userInterface</a:t>
            </a:r>
            <a:r>
              <a:rPr lang="en-US" altLang="zh-CN" sz="1000" dirty="0">
                <a:solidFill>
                  <a:srgbClr val="000000"/>
                </a:solidFill>
                <a:latin typeface="Arial" charset="0"/>
                <a:ea typeface="宋体" charset="-122"/>
              </a:rPr>
              <a:t>;</a:t>
            </a:r>
            <a:endParaRPr lang="en-US" altLang="zh-CN" dirty="0">
              <a:ea typeface="宋体" charset="-122"/>
            </a:endParaRPr>
          </a:p>
          <a:p>
            <a:pPr>
              <a:lnSpc>
                <a:spcPct val="95000"/>
              </a:lnSpc>
            </a:pPr>
            <a:endParaRPr lang="en-US" altLang="zh-CN" sz="1000" dirty="0">
              <a:solidFill>
                <a:srgbClr val="000000"/>
              </a:solidFill>
              <a:latin typeface="Arial" charset="0"/>
              <a:ea typeface="宋体" charset="-122"/>
            </a:endParaRPr>
          </a:p>
          <a:p>
            <a:pPr>
              <a:lnSpc>
                <a:spcPct val="95000"/>
              </a:lnSpc>
            </a:pPr>
            <a:r>
              <a:rPr lang="en-US" altLang="zh-CN" sz="1000" dirty="0">
                <a:solidFill>
                  <a:srgbClr val="3333CC"/>
                </a:solidFill>
                <a:latin typeface="Arial" charset="0"/>
                <a:ea typeface="宋体" charset="-122"/>
              </a:rPr>
              <a:t>/**</a:t>
            </a:r>
            <a:endParaRPr lang="en-US" altLang="zh-CN" dirty="0">
              <a:ea typeface="宋体" charset="-122"/>
            </a:endParaRPr>
          </a:p>
          <a:p>
            <a:pPr>
              <a:lnSpc>
                <a:spcPct val="95000"/>
              </a:lnSpc>
            </a:pPr>
            <a:r>
              <a:rPr lang="en-US" altLang="zh-CN" sz="1000" dirty="0">
                <a:solidFill>
                  <a:srgbClr val="3333CC"/>
                </a:solidFill>
                <a:latin typeface="Arial" charset="0"/>
                <a:ea typeface="宋体" charset="-122"/>
              </a:rPr>
              <a:t>* Performs a move in the game.</a:t>
            </a:r>
            <a:endParaRPr lang="en-US" altLang="zh-CN" dirty="0">
              <a:ea typeface="宋体" charset="-122"/>
            </a:endParaRPr>
          </a:p>
          <a:p>
            <a:pPr>
              <a:lnSpc>
                <a:spcPct val="95000"/>
              </a:lnSpc>
            </a:pPr>
            <a:r>
              <a:rPr lang="en-US" altLang="zh-CN" sz="1000" dirty="0">
                <a:solidFill>
                  <a:srgbClr val="3333CC"/>
                </a:solidFill>
                <a:latin typeface="Arial" charset="0"/>
                <a:ea typeface="宋体" charset="-122"/>
              </a:rPr>
              <a:t>*/</a:t>
            </a:r>
            <a:endParaRPr lang="en-US" altLang="zh-CN" dirty="0">
              <a:ea typeface="宋体" charset="-122"/>
            </a:endParaRPr>
          </a:p>
          <a:p>
            <a:pPr>
              <a:lnSpc>
                <a:spcPct val="95000"/>
              </a:lnSpc>
            </a:pPr>
            <a:r>
              <a:rPr lang="en-US" altLang="zh-CN" sz="1000" dirty="0">
                <a:solidFill>
                  <a:srgbClr val="000000"/>
                </a:solidFill>
                <a:latin typeface="Arial" charset="0"/>
                <a:ea typeface="宋体" charset="-122"/>
              </a:rPr>
              <a:t>public class </a:t>
            </a:r>
            <a:r>
              <a:rPr lang="en-US" altLang="zh-CN" sz="1000" b="1" dirty="0" err="1">
                <a:solidFill>
                  <a:srgbClr val="009973"/>
                </a:solidFill>
                <a:latin typeface="Arial" charset="0"/>
                <a:ea typeface="宋体" charset="-122"/>
              </a:rPr>
              <a:t>PlayerMove</a:t>
            </a:r>
            <a:r>
              <a:rPr lang="en-US" altLang="zh-CN" sz="1000" dirty="0">
                <a:solidFill>
                  <a:srgbClr val="000000"/>
                </a:solidFill>
                <a:latin typeface="Arial" charset="0"/>
                <a:ea typeface="宋体" charset="-122"/>
              </a:rPr>
              <a:t> {</a:t>
            </a:r>
            <a:endParaRPr lang="en-US" altLang="zh-CN" dirty="0">
              <a:ea typeface="宋体" charset="-122"/>
            </a:endParaRPr>
          </a:p>
          <a:p>
            <a:pPr>
              <a:lnSpc>
                <a:spcPct val="95000"/>
              </a:lnSpc>
            </a:pPr>
            <a:endParaRPr lang="en-US" altLang="zh-CN" sz="1000" dirty="0">
              <a:solidFill>
                <a:srgbClr val="000000"/>
              </a:solidFill>
              <a:latin typeface="Arial" charset="0"/>
              <a:ea typeface="宋体" charset="-122"/>
            </a:endParaRPr>
          </a:p>
          <a:p>
            <a:pPr>
              <a:lnSpc>
                <a:spcPct val="95000"/>
              </a:lnSpc>
            </a:pPr>
            <a:r>
              <a:rPr lang="en-US" altLang="zh-CN" sz="1000" dirty="0">
                <a:solidFill>
                  <a:srgbClr val="3333CC"/>
                </a:solidFill>
                <a:latin typeface="Arial" charset="0"/>
                <a:ea typeface="宋体" charset="-122"/>
              </a:rPr>
              <a:t>/**</a:t>
            </a:r>
            <a:endParaRPr lang="en-US" altLang="zh-CN" dirty="0">
              <a:ea typeface="宋体" charset="-122"/>
            </a:endParaRPr>
          </a:p>
          <a:p>
            <a:pPr>
              <a:lnSpc>
                <a:spcPct val="95000"/>
              </a:lnSpc>
            </a:pPr>
            <a:r>
              <a:rPr lang="en-US" altLang="zh-CN" sz="1000" dirty="0">
                <a:solidFill>
                  <a:srgbClr val="3333CC"/>
                </a:solidFill>
                <a:latin typeface="Arial" charset="0"/>
                <a:ea typeface="宋体" charset="-122"/>
              </a:rPr>
              <a:t>* When the player clicks in a cell, the game draws an O or a X on the </a:t>
            </a:r>
            <a:br>
              <a:rPr lang="en-US" altLang="zh-CN" sz="1000" dirty="0">
                <a:solidFill>
                  <a:srgbClr val="3333CC"/>
                </a:solidFill>
                <a:latin typeface="Arial" charset="0"/>
                <a:ea typeface="宋体" charset="-122"/>
              </a:rPr>
            </a:br>
            <a:r>
              <a:rPr lang="en-US" altLang="zh-CN" sz="1000" dirty="0">
                <a:solidFill>
                  <a:srgbClr val="3333CC"/>
                </a:solidFill>
                <a:latin typeface="Arial" charset="0"/>
                <a:ea typeface="宋体" charset="-122"/>
              </a:rPr>
              <a:t>* game grid depending on which player's turn it is.</a:t>
            </a:r>
            <a:endParaRPr lang="en-US" altLang="zh-CN" dirty="0">
              <a:ea typeface="宋体" charset="-122"/>
            </a:endParaRPr>
          </a:p>
          <a:p>
            <a:pPr>
              <a:lnSpc>
                <a:spcPct val="95000"/>
              </a:lnSpc>
            </a:pPr>
            <a:r>
              <a:rPr lang="en-US" altLang="zh-CN" sz="1000" dirty="0">
                <a:solidFill>
                  <a:srgbClr val="3333CC"/>
                </a:solidFill>
                <a:latin typeface="Arial" charset="0"/>
                <a:ea typeface="宋体" charset="-122"/>
              </a:rPr>
              <a:t>*/</a:t>
            </a:r>
            <a:endParaRPr lang="en-US" altLang="zh-CN" dirty="0">
              <a:ea typeface="宋体" charset="-122"/>
            </a:endParaRPr>
          </a:p>
          <a:p>
            <a:pPr>
              <a:lnSpc>
                <a:spcPct val="95000"/>
              </a:lnSpc>
            </a:pPr>
            <a:r>
              <a:rPr lang="en-US" altLang="zh-CN" sz="1000" dirty="0">
                <a:solidFill>
                  <a:srgbClr val="000000"/>
                </a:solidFill>
                <a:latin typeface="Arial" charset="0"/>
                <a:ea typeface="宋体" charset="-122"/>
              </a:rPr>
              <a:t>public static void </a:t>
            </a:r>
            <a:r>
              <a:rPr lang="en-US" altLang="zh-CN" sz="1000" b="1" dirty="0" err="1">
                <a:solidFill>
                  <a:srgbClr val="009973"/>
                </a:solidFill>
                <a:latin typeface="Arial" charset="0"/>
                <a:ea typeface="宋体" charset="-122"/>
              </a:rPr>
              <a:t>makeMove</a:t>
            </a:r>
            <a:r>
              <a:rPr lang="en-US" altLang="zh-CN" sz="1000" dirty="0">
                <a:solidFill>
                  <a:srgbClr val="C00000"/>
                </a:solidFill>
                <a:latin typeface="Arial" charset="0"/>
                <a:ea typeface="宋体" charset="-122"/>
              </a:rPr>
              <a:t> </a:t>
            </a:r>
            <a:r>
              <a:rPr lang="en-US" altLang="zh-CN" sz="1000" dirty="0">
                <a:solidFill>
                  <a:srgbClr val="000000"/>
                </a:solidFill>
                <a:latin typeface="Arial" charset="0"/>
                <a:ea typeface="宋体" charset="-122"/>
              </a:rPr>
              <a:t>(</a:t>
            </a:r>
            <a:r>
              <a:rPr lang="en-US" altLang="zh-CN" sz="1000" dirty="0" err="1">
                <a:solidFill>
                  <a:srgbClr val="000000"/>
                </a:solidFill>
                <a:latin typeface="Arial" charset="0"/>
                <a:ea typeface="宋体" charset="-122"/>
              </a:rPr>
              <a:t>GameGrid</a:t>
            </a:r>
            <a:r>
              <a:rPr lang="en-US" altLang="zh-CN" sz="1000" dirty="0">
                <a:solidFill>
                  <a:srgbClr val="000000"/>
                </a:solidFill>
                <a:latin typeface="Arial" charset="0"/>
                <a:ea typeface="宋体" charset="-122"/>
              </a:rPr>
              <a:t> </a:t>
            </a:r>
            <a:r>
              <a:rPr lang="en-US" altLang="zh-CN" sz="1000" dirty="0" err="1">
                <a:solidFill>
                  <a:srgbClr val="009973"/>
                </a:solidFill>
                <a:latin typeface="Arial" charset="0"/>
                <a:ea typeface="宋体" charset="-122"/>
              </a:rPr>
              <a:t>gameGrid</a:t>
            </a:r>
            <a:r>
              <a:rPr lang="en-US" altLang="zh-CN" sz="1000" dirty="0">
                <a:solidFill>
                  <a:srgbClr val="000000"/>
                </a:solidFill>
                <a:latin typeface="Arial" charset="0"/>
                <a:ea typeface="宋体" charset="-122"/>
              </a:rPr>
              <a:t>, Cell cell) {</a:t>
            </a:r>
            <a:endParaRPr lang="en-US" altLang="zh-CN" dirty="0">
              <a:ea typeface="宋体" charset="-122"/>
            </a:endParaRPr>
          </a:p>
          <a:p>
            <a:pPr>
              <a:lnSpc>
                <a:spcPct val="95000"/>
              </a:lnSpc>
            </a:pPr>
            <a:endParaRPr lang="en-US" altLang="zh-CN" sz="1000" dirty="0">
              <a:solidFill>
                <a:srgbClr val="000000"/>
              </a:solidFill>
              <a:latin typeface="Arial" charset="0"/>
              <a:ea typeface="宋体" charset="-122"/>
            </a:endParaRPr>
          </a:p>
          <a:p>
            <a:pPr lvl="1">
              <a:lnSpc>
                <a:spcPct val="95000"/>
              </a:lnSpc>
              <a:buClr>
                <a:srgbClr val="000000"/>
              </a:buClr>
              <a:buSzPct val="100000"/>
              <a:buFontTx/>
              <a:buChar char=" "/>
            </a:pPr>
            <a:r>
              <a:rPr lang="en-US" altLang="zh-CN" sz="1000" dirty="0">
                <a:solidFill>
                  <a:srgbClr val="000000"/>
                </a:solidFill>
                <a:latin typeface="Arial" charset="0"/>
                <a:ea typeface="宋体" charset="-122"/>
              </a:rPr>
              <a:t>if (!</a:t>
            </a:r>
            <a:r>
              <a:rPr lang="en-US" altLang="zh-CN" sz="1000" dirty="0" err="1">
                <a:solidFill>
                  <a:srgbClr val="009973"/>
                </a:solidFill>
                <a:latin typeface="Arial" charset="0"/>
                <a:ea typeface="宋体" charset="-122"/>
              </a:rPr>
              <a:t>GameInitialization.</a:t>
            </a:r>
            <a:r>
              <a:rPr lang="en-US" altLang="zh-CN" sz="1000" i="1" dirty="0" err="1">
                <a:solidFill>
                  <a:srgbClr val="009973"/>
                </a:solidFill>
                <a:latin typeface="Arial" charset="0"/>
                <a:ea typeface="宋体" charset="-122"/>
              </a:rPr>
              <a:t>waitingMoveFlag</a:t>
            </a:r>
            <a:endParaRPr lang="en-US" altLang="zh-CN" dirty="0">
              <a:ea typeface="宋体" charset="-122"/>
            </a:endParaRPr>
          </a:p>
          <a:p>
            <a:pPr lvl="1">
              <a:lnSpc>
                <a:spcPct val="95000"/>
              </a:lnSpc>
              <a:buClr>
                <a:srgbClr val="000000"/>
              </a:buClr>
              <a:buSzPct val="100000"/>
              <a:buFontTx/>
              <a:buChar char=" "/>
            </a:pPr>
            <a:r>
              <a:rPr lang="en-US" altLang="zh-CN" sz="1000" dirty="0">
                <a:solidFill>
                  <a:srgbClr val="000000"/>
                </a:solidFill>
                <a:latin typeface="Arial" charset="0"/>
                <a:ea typeface="宋体" charset="-122"/>
              </a:rPr>
              <a:t>&amp;&amp; </a:t>
            </a:r>
            <a:r>
              <a:rPr lang="en-US" altLang="zh-CN" sz="1000" dirty="0" err="1">
                <a:solidFill>
                  <a:srgbClr val="000000"/>
                </a:solidFill>
                <a:latin typeface="Arial" charset="0"/>
                <a:ea typeface="宋体" charset="-122"/>
              </a:rPr>
              <a:t>GameInitialization.</a:t>
            </a:r>
            <a:r>
              <a:rPr lang="en-US" altLang="zh-CN" sz="1000" i="1" dirty="0" err="1">
                <a:solidFill>
                  <a:srgbClr val="009973"/>
                </a:solidFill>
                <a:latin typeface="Arial" charset="0"/>
                <a:ea typeface="宋体" charset="-122"/>
              </a:rPr>
              <a:t>currentGameStatus</a:t>
            </a:r>
            <a:r>
              <a:rPr lang="en-US" altLang="zh-CN" sz="1000" i="1" dirty="0" err="1">
                <a:solidFill>
                  <a:srgbClr val="000000"/>
                </a:solidFill>
                <a:latin typeface="Arial" charset="0"/>
                <a:ea typeface="宋体" charset="-122"/>
              </a:rPr>
              <a:t>.get</a:t>
            </a:r>
            <a:r>
              <a:rPr lang="en-US" altLang="zh-CN" sz="1000" i="1" dirty="0" err="1">
                <a:solidFill>
                  <a:srgbClr val="009973"/>
                </a:solidFill>
                <a:latin typeface="Arial" charset="0"/>
                <a:ea typeface="宋体" charset="-122"/>
              </a:rPr>
              <a:t>SequenceWinner</a:t>
            </a:r>
            <a:r>
              <a:rPr lang="en-US" altLang="zh-CN" sz="1000" i="1" dirty="0">
                <a:solidFill>
                  <a:srgbClr val="000000"/>
                </a:solidFill>
                <a:latin typeface="Arial" charset="0"/>
                <a:ea typeface="宋体" charset="-122"/>
              </a:rPr>
              <a:t>() == null </a:t>
            </a:r>
            <a:r>
              <a:rPr lang="en-US" altLang="zh-CN" sz="1000" dirty="0">
                <a:solidFill>
                  <a:srgbClr val="000000"/>
                </a:solidFill>
                <a:latin typeface="Arial" charset="0"/>
                <a:ea typeface="宋体" charset="-122"/>
              </a:rPr>
              <a:t>&amp;&amp; </a:t>
            </a:r>
            <a:r>
              <a:rPr lang="en-US" altLang="zh-CN" sz="1000" i="1" dirty="0" err="1">
                <a:solidFill>
                  <a:srgbClr val="009973"/>
                </a:solidFill>
                <a:latin typeface="Arial" charset="0"/>
                <a:ea typeface="宋体" charset="-122"/>
              </a:rPr>
              <a:t>isCellEmpty</a:t>
            </a:r>
            <a:r>
              <a:rPr lang="en-US" altLang="zh-CN" sz="1000" i="1" dirty="0">
                <a:solidFill>
                  <a:srgbClr val="000000"/>
                </a:solidFill>
                <a:latin typeface="Arial" charset="0"/>
                <a:ea typeface="宋体" charset="-122"/>
              </a:rPr>
              <a:t>(</a:t>
            </a:r>
            <a:r>
              <a:rPr lang="en-US" altLang="zh-CN" sz="1000" i="1" dirty="0" err="1">
                <a:solidFill>
                  <a:srgbClr val="000000"/>
                </a:solidFill>
                <a:latin typeface="Arial" charset="0"/>
                <a:ea typeface="宋体" charset="-122"/>
              </a:rPr>
              <a:t>gameGrid</a:t>
            </a:r>
            <a:r>
              <a:rPr lang="en-US" altLang="zh-CN" sz="1000" i="1" dirty="0">
                <a:solidFill>
                  <a:srgbClr val="000000"/>
                </a:solidFill>
                <a:latin typeface="Arial" charset="0"/>
                <a:ea typeface="宋体" charset="-122"/>
              </a:rPr>
              <a:t>, cell)) {</a:t>
            </a:r>
            <a:endParaRPr lang="en-US" altLang="zh-CN" dirty="0">
              <a:ea typeface="宋体" charset="-122"/>
            </a:endParaRPr>
          </a:p>
          <a:p>
            <a:pPr lvl="1">
              <a:lnSpc>
                <a:spcPct val="95000"/>
              </a:lnSpc>
              <a:buClr>
                <a:srgbClr val="000000"/>
              </a:buClr>
              <a:buSzPct val="100000"/>
              <a:buFontTx/>
              <a:buChar char=" "/>
            </a:pPr>
            <a:endParaRPr lang="en-US" altLang="zh-CN" sz="1000" dirty="0">
              <a:solidFill>
                <a:srgbClr val="000000"/>
              </a:solidFill>
              <a:latin typeface="Arial" charset="0"/>
              <a:ea typeface="宋体" charset="-122"/>
            </a:endParaRPr>
          </a:p>
          <a:p>
            <a:pPr lvl="1">
              <a:lnSpc>
                <a:spcPct val="95000"/>
              </a:lnSpc>
              <a:buClr>
                <a:srgbClr val="000000"/>
              </a:buClr>
              <a:buSzPct val="100000"/>
              <a:buFontTx/>
              <a:buChar char=" "/>
            </a:pPr>
            <a:r>
              <a:rPr lang="en-US" altLang="zh-CN" sz="1000" dirty="0" err="1">
                <a:solidFill>
                  <a:srgbClr val="000000"/>
                </a:solidFill>
                <a:latin typeface="Arial" charset="0"/>
                <a:ea typeface="宋体" charset="-122"/>
              </a:rPr>
              <a:t>GameInitialization.</a:t>
            </a:r>
            <a:r>
              <a:rPr lang="en-US" altLang="zh-CN" sz="1000" i="1" dirty="0" err="1">
                <a:solidFill>
                  <a:srgbClr val="009973"/>
                </a:solidFill>
                <a:latin typeface="Arial" charset="0"/>
                <a:ea typeface="宋体" charset="-122"/>
              </a:rPr>
              <a:t>waitingMoveFlag</a:t>
            </a:r>
            <a:r>
              <a:rPr lang="en-US" altLang="zh-CN" sz="1000" i="1" dirty="0">
                <a:solidFill>
                  <a:srgbClr val="000000"/>
                </a:solidFill>
                <a:latin typeface="Arial" charset="0"/>
                <a:ea typeface="宋体" charset="-122"/>
              </a:rPr>
              <a:t> = true;</a:t>
            </a:r>
            <a:endParaRPr lang="en-US" altLang="zh-CN" dirty="0">
              <a:ea typeface="宋体" charset="-122"/>
            </a:endParaRPr>
          </a:p>
          <a:p>
            <a:pPr lvl="1">
              <a:lnSpc>
                <a:spcPct val="95000"/>
              </a:lnSpc>
              <a:buClr>
                <a:srgbClr val="000000"/>
              </a:buClr>
              <a:buSzPct val="100000"/>
              <a:buFontTx/>
              <a:buChar char=" "/>
            </a:pPr>
            <a:endParaRPr lang="en-US" altLang="zh-CN" sz="1000" dirty="0">
              <a:solidFill>
                <a:srgbClr val="000000"/>
              </a:solidFill>
              <a:latin typeface="Arial" charset="0"/>
              <a:ea typeface="宋体" charset="-122"/>
            </a:endParaRPr>
          </a:p>
          <a:p>
            <a:pPr lvl="1">
              <a:lnSpc>
                <a:spcPct val="95000"/>
              </a:lnSpc>
              <a:buClr>
                <a:srgbClr val="000000"/>
              </a:buClr>
              <a:buSzPct val="100000"/>
              <a:buFontTx/>
              <a:buChar char=" "/>
            </a:pPr>
            <a:r>
              <a:rPr lang="en-US" altLang="zh-CN" sz="1000" dirty="0">
                <a:solidFill>
                  <a:srgbClr val="000000"/>
                </a:solidFill>
                <a:latin typeface="Arial" charset="0"/>
                <a:ea typeface="宋体" charset="-122"/>
              </a:rPr>
              <a:t>String </a:t>
            </a:r>
            <a:r>
              <a:rPr lang="en-US" altLang="zh-CN" sz="1000" dirty="0">
                <a:solidFill>
                  <a:srgbClr val="009973"/>
                </a:solidFill>
                <a:latin typeface="Arial" charset="0"/>
                <a:ea typeface="宋体" charset="-122"/>
              </a:rPr>
              <a:t>marker</a:t>
            </a:r>
            <a:r>
              <a:rPr lang="en-US" altLang="zh-CN" sz="1000" dirty="0">
                <a:solidFill>
                  <a:srgbClr val="000000"/>
                </a:solidFill>
                <a:latin typeface="Arial" charset="0"/>
                <a:ea typeface="宋体" charset="-122"/>
              </a:rPr>
              <a:t> = </a:t>
            </a:r>
            <a:r>
              <a:rPr lang="en-US" altLang="zh-CN" sz="1000" i="1" dirty="0" err="1">
                <a:solidFill>
                  <a:srgbClr val="009973"/>
                </a:solidFill>
                <a:latin typeface="Arial" charset="0"/>
                <a:ea typeface="宋体" charset="-122"/>
              </a:rPr>
              <a:t>showPlayerIcon</a:t>
            </a:r>
            <a:r>
              <a:rPr lang="en-US" altLang="zh-CN" sz="1000" i="1" dirty="0">
                <a:solidFill>
                  <a:srgbClr val="000000"/>
                </a:solidFill>
                <a:latin typeface="Arial" charset="0"/>
                <a:ea typeface="宋体" charset="-122"/>
              </a:rPr>
              <a:t>(</a:t>
            </a:r>
            <a:r>
              <a:rPr lang="en-US" altLang="zh-CN" sz="1000" dirty="0" err="1">
                <a:solidFill>
                  <a:srgbClr val="000000"/>
                </a:solidFill>
                <a:latin typeface="Arial" charset="0"/>
                <a:ea typeface="宋体" charset="-122"/>
              </a:rPr>
              <a:t>Game</a:t>
            </a:r>
            <a:r>
              <a:rPr lang="en-US" altLang="zh-CN" sz="1000" i="1" dirty="0" err="1">
                <a:solidFill>
                  <a:srgbClr val="000000"/>
                </a:solidFill>
                <a:latin typeface="Arial" charset="0"/>
                <a:ea typeface="宋体" charset="-122"/>
              </a:rPr>
              <a:t>Initialization.</a:t>
            </a:r>
            <a:r>
              <a:rPr lang="en-US" altLang="zh-CN" sz="1000" i="1" dirty="0" err="1">
                <a:solidFill>
                  <a:srgbClr val="009973"/>
                </a:solidFill>
                <a:latin typeface="Arial" charset="0"/>
                <a:ea typeface="宋体" charset="-122"/>
              </a:rPr>
              <a:t>currentGameStatus</a:t>
            </a:r>
            <a:endParaRPr lang="en-US" altLang="zh-CN" dirty="0">
              <a:ea typeface="宋体" charset="-122"/>
            </a:endParaRPr>
          </a:p>
          <a:p>
            <a:pPr lvl="1">
              <a:lnSpc>
                <a:spcPct val="95000"/>
              </a:lnSpc>
              <a:buClr>
                <a:srgbClr val="000000"/>
              </a:buClr>
              <a:buSzPct val="100000"/>
              <a:buFontTx/>
              <a:buChar char=" "/>
            </a:pPr>
            <a:r>
              <a:rPr lang="en-US" altLang="zh-CN" sz="1000" dirty="0">
                <a:solidFill>
                  <a:srgbClr val="000000"/>
                </a:solidFill>
                <a:latin typeface="Arial" charset="0"/>
                <a:ea typeface="宋体" charset="-122"/>
              </a:rPr>
              <a:t>.</a:t>
            </a:r>
            <a:r>
              <a:rPr lang="en-US" altLang="zh-CN" sz="1000" dirty="0" err="1">
                <a:solidFill>
                  <a:srgbClr val="000000"/>
                </a:solidFill>
                <a:latin typeface="Arial" charset="0"/>
                <a:ea typeface="宋体" charset="-122"/>
              </a:rPr>
              <a:t>get</a:t>
            </a:r>
            <a:r>
              <a:rPr lang="en-US" altLang="zh-CN" sz="1000" dirty="0" err="1">
                <a:solidFill>
                  <a:srgbClr val="009973"/>
                </a:solidFill>
                <a:latin typeface="Arial" charset="0"/>
                <a:ea typeface="宋体" charset="-122"/>
              </a:rPr>
              <a:t>CurrentPlayer</a:t>
            </a:r>
            <a:r>
              <a:rPr lang="en-US" altLang="zh-CN" sz="1000" dirty="0">
                <a:solidFill>
                  <a:srgbClr val="000000"/>
                </a:solidFill>
                <a:latin typeface="Arial" charset="0"/>
                <a:ea typeface="宋体" charset="-122"/>
              </a:rPr>
              <a:t>().</a:t>
            </a:r>
            <a:r>
              <a:rPr lang="en-US" altLang="zh-CN" sz="1000" dirty="0" err="1">
                <a:solidFill>
                  <a:srgbClr val="000000"/>
                </a:solidFill>
                <a:latin typeface="Arial" charset="0"/>
                <a:ea typeface="宋体" charset="-122"/>
              </a:rPr>
              <a:t>get</a:t>
            </a:r>
            <a:r>
              <a:rPr lang="en-US" altLang="zh-CN" sz="1000" dirty="0" err="1">
                <a:solidFill>
                  <a:srgbClr val="009973"/>
                </a:solidFill>
                <a:latin typeface="Arial" charset="0"/>
                <a:ea typeface="宋体" charset="-122"/>
              </a:rPr>
              <a:t>PlayerIcon</a:t>
            </a:r>
            <a:r>
              <a:rPr lang="en-US" altLang="zh-CN" sz="1000" dirty="0">
                <a:solidFill>
                  <a:srgbClr val="000000"/>
                </a:solidFill>
                <a:latin typeface="Arial" charset="0"/>
                <a:ea typeface="宋体" charset="-122"/>
              </a:rPr>
              <a:t>());</a:t>
            </a:r>
            <a:endParaRPr lang="en-US" altLang="zh-CN" dirty="0">
              <a:ea typeface="宋体" charset="-122"/>
            </a:endParaRPr>
          </a:p>
          <a:p>
            <a:pPr lvl="1">
              <a:lnSpc>
                <a:spcPct val="95000"/>
              </a:lnSpc>
              <a:buClr>
                <a:srgbClr val="000000"/>
              </a:buClr>
              <a:buSzPct val="100000"/>
              <a:buFontTx/>
              <a:buChar char=" "/>
            </a:pPr>
            <a:endParaRPr lang="en-US" altLang="zh-CN" sz="1000" dirty="0">
              <a:solidFill>
                <a:srgbClr val="000000"/>
              </a:solidFill>
              <a:latin typeface="Arial" charset="0"/>
              <a:ea typeface="宋体" charset="-122"/>
            </a:endParaRPr>
          </a:p>
          <a:p>
            <a:pPr lvl="1">
              <a:lnSpc>
                <a:spcPct val="95000"/>
              </a:lnSpc>
              <a:buClr>
                <a:srgbClr val="009973"/>
              </a:buClr>
              <a:buSzPct val="100000"/>
              <a:buFontTx/>
              <a:buChar char=" "/>
            </a:pPr>
            <a:r>
              <a:rPr lang="en-US" altLang="zh-CN" sz="1000" dirty="0" err="1">
                <a:solidFill>
                  <a:srgbClr val="009973"/>
                </a:solidFill>
                <a:latin typeface="Arial" charset="0"/>
                <a:ea typeface="宋体" charset="-122"/>
              </a:rPr>
              <a:t>gameGrid</a:t>
            </a:r>
            <a:r>
              <a:rPr lang="en-US" altLang="zh-CN" sz="1000" dirty="0" err="1">
                <a:solidFill>
                  <a:srgbClr val="000000"/>
                </a:solidFill>
                <a:latin typeface="Arial" charset="0"/>
                <a:ea typeface="宋体" charset="-122"/>
              </a:rPr>
              <a:t>.setHTML</a:t>
            </a:r>
            <a:r>
              <a:rPr lang="en-US" altLang="zh-CN" sz="1000" dirty="0">
                <a:solidFill>
                  <a:srgbClr val="000000"/>
                </a:solidFill>
                <a:latin typeface="Arial" charset="0"/>
                <a:ea typeface="宋体" charset="-122"/>
              </a:rPr>
              <a:t>(</a:t>
            </a:r>
            <a:r>
              <a:rPr lang="en-US" altLang="zh-CN" sz="1000" dirty="0" err="1">
                <a:solidFill>
                  <a:srgbClr val="000000"/>
                </a:solidFill>
                <a:latin typeface="Arial" charset="0"/>
                <a:ea typeface="宋体" charset="-122"/>
              </a:rPr>
              <a:t>cell.getRowIndex</a:t>
            </a:r>
            <a:r>
              <a:rPr lang="en-US" altLang="zh-CN" sz="1000" dirty="0">
                <a:solidFill>
                  <a:srgbClr val="000000"/>
                </a:solidFill>
                <a:latin typeface="Arial" charset="0"/>
                <a:ea typeface="宋体" charset="-122"/>
              </a:rPr>
              <a:t>(), </a:t>
            </a:r>
            <a:r>
              <a:rPr lang="en-US" altLang="zh-CN" sz="1000" dirty="0" err="1">
                <a:solidFill>
                  <a:srgbClr val="000000"/>
                </a:solidFill>
                <a:latin typeface="Arial" charset="0"/>
                <a:ea typeface="宋体" charset="-122"/>
              </a:rPr>
              <a:t>cell.getCellIndex</a:t>
            </a:r>
            <a:r>
              <a:rPr lang="en-US" altLang="zh-CN" sz="1000" dirty="0">
                <a:solidFill>
                  <a:srgbClr val="000000"/>
                </a:solidFill>
                <a:latin typeface="Arial" charset="0"/>
                <a:ea typeface="宋体" charset="-122"/>
              </a:rPr>
              <a:t>(), </a:t>
            </a:r>
            <a:r>
              <a:rPr lang="en-US" altLang="zh-CN" sz="1000" dirty="0">
                <a:solidFill>
                  <a:srgbClr val="009973"/>
                </a:solidFill>
                <a:latin typeface="Arial" charset="0"/>
                <a:ea typeface="宋体" charset="-122"/>
              </a:rPr>
              <a:t>marker</a:t>
            </a:r>
            <a:r>
              <a:rPr lang="en-US" altLang="zh-CN" sz="1000" dirty="0">
                <a:solidFill>
                  <a:srgbClr val="000000"/>
                </a:solidFill>
                <a:latin typeface="Arial" charset="0"/>
                <a:ea typeface="宋体" charset="-122"/>
              </a:rPr>
              <a:t>);</a:t>
            </a:r>
            <a:endParaRPr lang="en-US" altLang="zh-CN" dirty="0">
              <a:ea typeface="宋体" charset="-122"/>
            </a:endParaRPr>
          </a:p>
          <a:p>
            <a:pPr lvl="1">
              <a:lnSpc>
                <a:spcPct val="95000"/>
              </a:lnSpc>
              <a:buClr>
                <a:srgbClr val="000000"/>
              </a:buClr>
              <a:buSzPct val="100000"/>
              <a:buFontTx/>
              <a:buChar char=" "/>
            </a:pPr>
            <a:endParaRPr lang="en-US" altLang="zh-CN" sz="1000" dirty="0">
              <a:solidFill>
                <a:srgbClr val="000000"/>
              </a:solidFill>
              <a:latin typeface="Arial" charset="0"/>
              <a:ea typeface="宋体" charset="-122"/>
            </a:endParaRPr>
          </a:p>
          <a:p>
            <a:pPr lvl="1">
              <a:lnSpc>
                <a:spcPct val="95000"/>
              </a:lnSpc>
              <a:buClr>
                <a:srgbClr val="009973"/>
              </a:buClr>
              <a:buSzPct val="100000"/>
              <a:buFontTx/>
              <a:buChar char=" "/>
            </a:pPr>
            <a:r>
              <a:rPr lang="en-US" altLang="zh-CN" sz="1000" dirty="0" err="1">
                <a:solidFill>
                  <a:srgbClr val="009973"/>
                </a:solidFill>
                <a:latin typeface="Arial" charset="0"/>
                <a:ea typeface="宋体" charset="-122"/>
              </a:rPr>
              <a:t>GameInitialization</a:t>
            </a:r>
            <a:r>
              <a:rPr lang="en-US" altLang="zh-CN" sz="1000" dirty="0" err="1">
                <a:solidFill>
                  <a:srgbClr val="000000"/>
                </a:solidFill>
                <a:latin typeface="Arial" charset="0"/>
                <a:ea typeface="宋体" charset="-122"/>
              </a:rPr>
              <a:t>.</a:t>
            </a:r>
            <a:r>
              <a:rPr lang="en-US" altLang="zh-CN" sz="1000" i="1" dirty="0" err="1">
                <a:solidFill>
                  <a:srgbClr val="009973"/>
                </a:solidFill>
                <a:latin typeface="Arial" charset="0"/>
                <a:ea typeface="宋体" charset="-122"/>
              </a:rPr>
              <a:t>currentGameStatus</a:t>
            </a:r>
            <a:r>
              <a:rPr lang="en-US" altLang="zh-CN" sz="1000" i="1" dirty="0" err="1">
                <a:solidFill>
                  <a:srgbClr val="000000"/>
                </a:solidFill>
                <a:latin typeface="Arial" charset="0"/>
                <a:ea typeface="宋体" charset="-122"/>
              </a:rPr>
              <a:t>.get</a:t>
            </a:r>
            <a:r>
              <a:rPr lang="en-US" altLang="zh-CN" sz="1000" i="1" dirty="0" err="1">
                <a:solidFill>
                  <a:srgbClr val="009973"/>
                </a:solidFill>
                <a:latin typeface="Arial" charset="0"/>
                <a:ea typeface="宋体" charset="-122"/>
              </a:rPr>
              <a:t>GameMoves</a:t>
            </a:r>
            <a:r>
              <a:rPr lang="en-US" altLang="zh-CN" sz="1000" i="1" dirty="0">
                <a:solidFill>
                  <a:srgbClr val="000000"/>
                </a:solidFill>
                <a:latin typeface="Arial" charset="0"/>
                <a:ea typeface="宋体" charset="-122"/>
              </a:rPr>
              <a:t>()[</a:t>
            </a:r>
            <a:r>
              <a:rPr lang="en-US" altLang="zh-CN" sz="1000" i="1" dirty="0" err="1">
                <a:solidFill>
                  <a:srgbClr val="000000"/>
                </a:solidFill>
                <a:latin typeface="Arial" charset="0"/>
                <a:ea typeface="宋体" charset="-122"/>
              </a:rPr>
              <a:t>cell.getRowIndex</a:t>
            </a:r>
            <a:r>
              <a:rPr lang="en-US" altLang="zh-CN" sz="1000" i="1" dirty="0">
                <a:solidFill>
                  <a:srgbClr val="000000"/>
                </a:solidFill>
                <a:latin typeface="Arial" charset="0"/>
                <a:ea typeface="宋体" charset="-122"/>
              </a:rPr>
              <a:t>()][</a:t>
            </a:r>
            <a:r>
              <a:rPr lang="en-US" altLang="zh-CN" sz="1000" i="1" dirty="0" err="1">
                <a:solidFill>
                  <a:srgbClr val="000000"/>
                </a:solidFill>
                <a:latin typeface="Arial" charset="0"/>
                <a:ea typeface="宋体" charset="-122"/>
              </a:rPr>
              <a:t>cell</a:t>
            </a:r>
            <a:r>
              <a:rPr lang="en-US" altLang="zh-CN" sz="1000" dirty="0" err="1">
                <a:solidFill>
                  <a:srgbClr val="000000"/>
                </a:solidFill>
                <a:latin typeface="Arial" charset="0"/>
                <a:ea typeface="宋体" charset="-122"/>
              </a:rPr>
              <a:t>.getCellIndex</a:t>
            </a:r>
            <a:r>
              <a:rPr lang="en-US" altLang="zh-CN" sz="1000" dirty="0">
                <a:solidFill>
                  <a:srgbClr val="000000"/>
                </a:solidFill>
                <a:latin typeface="Arial" charset="0"/>
                <a:ea typeface="宋体" charset="-122"/>
              </a:rPr>
              <a:t>()] = </a:t>
            </a:r>
            <a:r>
              <a:rPr lang="en-US" altLang="zh-CN" sz="1000" dirty="0" err="1">
                <a:solidFill>
                  <a:srgbClr val="000000"/>
                </a:solidFill>
                <a:latin typeface="Arial" charset="0"/>
                <a:ea typeface="宋体" charset="-122"/>
              </a:rPr>
              <a:t>GameInitialization.</a:t>
            </a:r>
            <a:r>
              <a:rPr lang="en-US" altLang="zh-CN" sz="1000" i="1" dirty="0" err="1">
                <a:solidFill>
                  <a:srgbClr val="009973"/>
                </a:solidFill>
                <a:latin typeface="Arial" charset="0"/>
                <a:ea typeface="宋体" charset="-122"/>
              </a:rPr>
              <a:t>currentGameStatus</a:t>
            </a:r>
            <a:r>
              <a:rPr lang="en-US" altLang="zh-CN" sz="1000" dirty="0" err="1">
                <a:solidFill>
                  <a:srgbClr val="000000"/>
                </a:solidFill>
                <a:latin typeface="Arial" charset="0"/>
                <a:ea typeface="宋体" charset="-122"/>
              </a:rPr>
              <a:t>.get</a:t>
            </a:r>
            <a:r>
              <a:rPr lang="en-US" altLang="zh-CN" sz="1000" dirty="0" err="1">
                <a:solidFill>
                  <a:srgbClr val="009973"/>
                </a:solidFill>
                <a:latin typeface="Arial" charset="0"/>
                <a:ea typeface="宋体" charset="-122"/>
              </a:rPr>
              <a:t>CurrentPlayer</a:t>
            </a:r>
            <a:r>
              <a:rPr lang="en-US" altLang="zh-CN" sz="1000" dirty="0">
                <a:solidFill>
                  <a:srgbClr val="000000"/>
                </a:solidFill>
                <a:latin typeface="Arial" charset="0"/>
                <a:ea typeface="宋体" charset="-122"/>
              </a:rPr>
              <a:t>();</a:t>
            </a:r>
            <a:endParaRPr lang="en-US" altLang="zh-CN" dirty="0">
              <a:ea typeface="宋体" charset="-122"/>
            </a:endParaRPr>
          </a:p>
          <a:p>
            <a:pPr lvl="1">
              <a:lnSpc>
                <a:spcPct val="95000"/>
              </a:lnSpc>
              <a:buClr>
                <a:srgbClr val="000000"/>
              </a:buClr>
              <a:buSzPct val="100000"/>
              <a:buFontTx/>
              <a:buChar char=" "/>
            </a:pPr>
            <a:endParaRPr lang="en-US" altLang="zh-CN" sz="1000" dirty="0">
              <a:solidFill>
                <a:srgbClr val="000000"/>
              </a:solidFill>
              <a:latin typeface="Arial" charset="0"/>
              <a:ea typeface="宋体" charset="-122"/>
            </a:endParaRPr>
          </a:p>
          <a:p>
            <a:pPr lvl="1">
              <a:lnSpc>
                <a:spcPct val="95000"/>
              </a:lnSpc>
              <a:buClr>
                <a:srgbClr val="009973"/>
              </a:buClr>
              <a:buSzPct val="100000"/>
              <a:buFontTx/>
              <a:buChar char=" "/>
            </a:pPr>
            <a:r>
              <a:rPr lang="en-US" altLang="zh-CN" sz="1000" dirty="0" err="1">
                <a:solidFill>
                  <a:srgbClr val="009973"/>
                </a:solidFill>
                <a:latin typeface="Arial" charset="0"/>
                <a:ea typeface="宋体" charset="-122"/>
              </a:rPr>
              <a:t>CheckWinner</a:t>
            </a:r>
            <a:r>
              <a:rPr lang="en-US" altLang="zh-CN" sz="1000" dirty="0" err="1">
                <a:solidFill>
                  <a:srgbClr val="000000"/>
                </a:solidFill>
                <a:latin typeface="Arial" charset="0"/>
                <a:ea typeface="宋体" charset="-122"/>
              </a:rPr>
              <a:t>.</a:t>
            </a:r>
            <a:r>
              <a:rPr lang="en-US" altLang="zh-CN" sz="1000" i="1" dirty="0" err="1">
                <a:solidFill>
                  <a:srgbClr val="009973"/>
                </a:solidFill>
                <a:latin typeface="Arial" charset="0"/>
                <a:ea typeface="宋体" charset="-122"/>
              </a:rPr>
              <a:t>checkForWinner</a:t>
            </a:r>
            <a:r>
              <a:rPr lang="en-US" altLang="zh-CN" sz="1000" i="1" dirty="0">
                <a:solidFill>
                  <a:srgbClr val="000000"/>
                </a:solidFill>
                <a:latin typeface="Arial" charset="0"/>
                <a:ea typeface="宋体" charset="-122"/>
              </a:rPr>
              <a:t>(</a:t>
            </a:r>
            <a:r>
              <a:rPr lang="en-US" altLang="zh-CN" sz="1000" dirty="0" err="1">
                <a:solidFill>
                  <a:srgbClr val="000000"/>
                </a:solidFill>
                <a:latin typeface="Arial" charset="0"/>
                <a:ea typeface="宋体" charset="-122"/>
              </a:rPr>
              <a:t>Game</a:t>
            </a:r>
            <a:r>
              <a:rPr lang="en-US" altLang="zh-CN" sz="1000" i="1" dirty="0" err="1">
                <a:solidFill>
                  <a:srgbClr val="000000"/>
                </a:solidFill>
                <a:latin typeface="Arial" charset="0"/>
                <a:ea typeface="宋体" charset="-122"/>
              </a:rPr>
              <a:t>Initialization.</a:t>
            </a:r>
            <a:r>
              <a:rPr lang="en-US" altLang="zh-CN" sz="1000" i="1" dirty="0" err="1">
                <a:solidFill>
                  <a:srgbClr val="009973"/>
                </a:solidFill>
                <a:latin typeface="Arial" charset="0"/>
                <a:ea typeface="宋体" charset="-122"/>
              </a:rPr>
              <a:t>currentGameStatus</a:t>
            </a:r>
            <a:r>
              <a:rPr lang="en-US" altLang="zh-CN" sz="1000" i="1" dirty="0">
                <a:solidFill>
                  <a:srgbClr val="000000"/>
                </a:solidFill>
                <a:latin typeface="Arial" charset="0"/>
                <a:ea typeface="宋体" charset="-122"/>
              </a:rPr>
              <a:t>, </a:t>
            </a:r>
            <a:r>
              <a:rPr lang="en-US" altLang="zh-CN" sz="1000" dirty="0" err="1">
                <a:solidFill>
                  <a:srgbClr val="000000"/>
                </a:solidFill>
                <a:latin typeface="Arial" charset="0"/>
                <a:ea typeface="宋体" charset="-122"/>
              </a:rPr>
              <a:t>cell.getRowIndex</a:t>
            </a:r>
            <a:r>
              <a:rPr lang="en-US" altLang="zh-CN" sz="1000" dirty="0">
                <a:solidFill>
                  <a:srgbClr val="000000"/>
                </a:solidFill>
                <a:latin typeface="Arial" charset="0"/>
                <a:ea typeface="宋体" charset="-122"/>
              </a:rPr>
              <a:t>(), </a:t>
            </a:r>
            <a:r>
              <a:rPr lang="en-US" altLang="zh-CN" sz="1000" dirty="0" err="1">
                <a:solidFill>
                  <a:srgbClr val="000000"/>
                </a:solidFill>
                <a:latin typeface="Arial" charset="0"/>
                <a:ea typeface="宋体" charset="-122"/>
              </a:rPr>
              <a:t>cell.getCellIndex</a:t>
            </a:r>
            <a:r>
              <a:rPr lang="en-US" altLang="zh-CN" sz="1000" dirty="0">
                <a:solidFill>
                  <a:srgbClr val="000000"/>
                </a:solidFill>
                <a:latin typeface="Arial" charset="0"/>
                <a:ea typeface="宋体" charset="-122"/>
              </a:rPr>
              <a:t>());</a:t>
            </a:r>
            <a:endParaRPr lang="en-US" altLang="zh-CN" dirty="0">
              <a:ea typeface="宋体" charset="-122"/>
            </a:endParaRPr>
          </a:p>
          <a:p>
            <a:pPr lvl="1">
              <a:lnSpc>
                <a:spcPct val="95000"/>
              </a:lnSpc>
              <a:buClr>
                <a:srgbClr val="000000"/>
              </a:buClr>
              <a:buSzPct val="100000"/>
              <a:buFontTx/>
              <a:buChar char=" "/>
            </a:pPr>
            <a:r>
              <a:rPr lang="en-US" altLang="zh-CN" sz="1000" dirty="0">
                <a:solidFill>
                  <a:srgbClr val="000000"/>
                </a:solidFill>
                <a:latin typeface="Arial" charset="0"/>
                <a:ea typeface="宋体" charset="-122"/>
              </a:rPr>
              <a:t>}</a:t>
            </a:r>
            <a:endParaRPr lang="en-US" altLang="zh-CN" dirty="0">
              <a:ea typeface="宋体" charset="-122"/>
            </a:endParaRPr>
          </a:p>
          <a:p>
            <a:pPr lvl="1">
              <a:lnSpc>
                <a:spcPct val="95000"/>
              </a:lnSpc>
              <a:buClr>
                <a:srgbClr val="000000"/>
              </a:buClr>
              <a:buSzPct val="100000"/>
              <a:buFontTx/>
              <a:buChar char=" "/>
            </a:pPr>
            <a:endParaRPr lang="en-US" altLang="zh-CN" sz="1000" dirty="0">
              <a:solidFill>
                <a:srgbClr val="000000"/>
              </a:solidFill>
              <a:latin typeface="Arial" charset="0"/>
              <a:ea typeface="宋体" charset="-122"/>
            </a:endParaRPr>
          </a:p>
          <a:p>
            <a:pPr>
              <a:lnSpc>
                <a:spcPct val="95000"/>
              </a:lnSpc>
            </a:pPr>
            <a:r>
              <a:rPr lang="en-US" altLang="zh-CN" sz="1000" dirty="0">
                <a:solidFill>
                  <a:srgbClr val="000000"/>
                </a:solidFill>
                <a:latin typeface="Arial" charset="0"/>
                <a:ea typeface="宋体" charset="-122"/>
              </a:rPr>
              <a:t>(...)</a:t>
            </a:r>
            <a:endParaRPr lang="en-US" altLang="zh-CN" dirty="0">
              <a:ea typeface="宋体" charset="-122"/>
            </a:endParaRPr>
          </a:p>
          <a:p>
            <a:pPr>
              <a:lnSpc>
                <a:spcPct val="95000"/>
              </a:lnSpc>
            </a:pPr>
            <a:r>
              <a:rPr lang="en-US" altLang="zh-CN" sz="1000" dirty="0">
                <a:solidFill>
                  <a:srgbClr val="000000"/>
                </a:solidFill>
                <a:latin typeface="Arial" charset="0"/>
                <a:ea typeface="宋体" charset="-122"/>
              </a:rPr>
              <a:t>}</a:t>
            </a:r>
            <a:endParaRPr lang="en-US" altLang="zh-CN" dirty="0">
              <a:ea typeface="宋体" charset="-122"/>
            </a:endParaRPr>
          </a:p>
          <a:p>
            <a:pPr>
              <a:lnSpc>
                <a:spcPct val="95000"/>
              </a:lnSpc>
            </a:pPr>
            <a:endParaRPr lang="en-US" altLang="zh-CN" sz="1000" dirty="0">
              <a:solidFill>
                <a:srgbClr val="000000"/>
              </a:solidFill>
              <a:latin typeface="Arial" charset="0"/>
              <a:ea typeface="宋体" charset="-122"/>
            </a:endParaRPr>
          </a:p>
        </p:txBody>
      </p:sp>
      <p:sp>
        <p:nvSpPr>
          <p:cNvPr id="15369" name="Text Box 9"/>
          <p:cNvSpPr txBox="1">
            <a:spLocks noChangeArrowheads="1"/>
          </p:cNvSpPr>
          <p:nvPr/>
        </p:nvSpPr>
        <p:spPr bwMode="auto">
          <a:xfrm>
            <a:off x="2740343" y="6653689"/>
            <a:ext cx="5392103" cy="17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New Roman" charset="0"/>
              </a:defRPr>
            </a:lvl1pPr>
            <a:lvl2pPr indent="-342900">
              <a:defRPr sz="2400">
                <a:solidFill>
                  <a:schemeClr val="tx1"/>
                </a:solidFill>
                <a:latin typeface="Times New Roman" charset="0"/>
              </a:defRPr>
            </a:lvl2pPr>
            <a:lvl3pPr marL="857250" indent="-285750">
              <a:defRPr sz="2400">
                <a:solidFill>
                  <a:schemeClr val="tx1"/>
                </a:solidFill>
                <a:latin typeface="Times New Roman" charset="0"/>
              </a:defRPr>
            </a:lvl3pPr>
            <a:lvl4pPr marL="1257300" indent="-228600">
              <a:defRPr sz="2400">
                <a:solidFill>
                  <a:schemeClr val="tx1"/>
                </a:solidFill>
                <a:latin typeface="Times New Roman" charset="0"/>
              </a:defRPr>
            </a:lvl4pPr>
            <a:lvl5pPr marL="1714500" indent="-228600">
              <a:defRPr sz="2400">
                <a:solidFill>
                  <a:schemeClr val="tx1"/>
                </a:solidFill>
                <a:latin typeface="Times New Roman" charset="0"/>
              </a:defRPr>
            </a:lvl5pPr>
            <a:lvl6pPr marL="2171700" indent="-228600" fontAlgn="base">
              <a:spcBef>
                <a:spcPct val="0"/>
              </a:spcBef>
              <a:spcAft>
                <a:spcPct val="0"/>
              </a:spcAft>
              <a:defRPr sz="2400">
                <a:solidFill>
                  <a:schemeClr val="tx1"/>
                </a:solidFill>
                <a:latin typeface="Times New Roman" charset="0"/>
              </a:defRPr>
            </a:lvl6pPr>
            <a:lvl7pPr marL="2628900" indent="-228600" fontAlgn="base">
              <a:spcBef>
                <a:spcPct val="0"/>
              </a:spcBef>
              <a:spcAft>
                <a:spcPct val="0"/>
              </a:spcAft>
              <a:defRPr sz="2400">
                <a:solidFill>
                  <a:schemeClr val="tx1"/>
                </a:solidFill>
                <a:latin typeface="Times New Roman" charset="0"/>
              </a:defRPr>
            </a:lvl7pPr>
            <a:lvl8pPr marL="3086100" indent="-228600" fontAlgn="base">
              <a:spcBef>
                <a:spcPct val="0"/>
              </a:spcBef>
              <a:spcAft>
                <a:spcPct val="0"/>
              </a:spcAft>
              <a:defRPr sz="2400">
                <a:solidFill>
                  <a:schemeClr val="tx1"/>
                </a:solidFill>
                <a:latin typeface="Times New Roman" charset="0"/>
              </a:defRPr>
            </a:lvl8pPr>
            <a:lvl9pPr marL="3543300" indent="-228600" fontAlgn="base">
              <a:spcBef>
                <a:spcPct val="0"/>
              </a:spcBef>
              <a:spcAft>
                <a:spcPct val="0"/>
              </a:spcAft>
              <a:defRPr sz="2400">
                <a:solidFill>
                  <a:schemeClr val="tx1"/>
                </a:solidFill>
                <a:latin typeface="Times New Roman" charset="0"/>
              </a:defRPr>
            </a:lvl9pPr>
          </a:lstStyle>
          <a:p>
            <a:pPr>
              <a:lnSpc>
                <a:spcPct val="95000"/>
              </a:lnSpc>
            </a:pPr>
            <a:r>
              <a:rPr lang="en-US" altLang="zh-CN" sz="1200" dirty="0">
                <a:solidFill>
                  <a:srgbClr val="000000"/>
                </a:solidFill>
                <a:latin typeface="Arial" charset="0"/>
                <a:ea typeface="宋体" charset="-122"/>
              </a:rPr>
              <a:t>(Excerpted from a Tic </a:t>
            </a:r>
            <a:r>
              <a:rPr lang="en-US" altLang="zh-CN" sz="1200" dirty="0" err="1">
                <a:solidFill>
                  <a:srgbClr val="000000"/>
                </a:solidFill>
                <a:latin typeface="Arial" charset="0"/>
                <a:ea typeface="宋体" charset="-122"/>
              </a:rPr>
              <a:t>Tac</a:t>
            </a:r>
            <a:r>
              <a:rPr lang="en-US" altLang="zh-CN" sz="1200" dirty="0">
                <a:solidFill>
                  <a:srgbClr val="000000"/>
                </a:solidFill>
                <a:latin typeface="Arial" charset="0"/>
                <a:ea typeface="宋体" charset="-122"/>
              </a:rPr>
              <a:t> Toe Game source code)</a:t>
            </a: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3081" y="836712"/>
            <a:ext cx="4503415" cy="570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25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Text Box 4"/>
          <p:cNvSpPr txBox="1">
            <a:spLocks noChangeArrowheads="1"/>
          </p:cNvSpPr>
          <p:nvPr/>
        </p:nvSpPr>
        <p:spPr bwMode="auto">
          <a:xfrm>
            <a:off x="362903" y="283196"/>
            <a:ext cx="8492490" cy="35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sz="2400">
                <a:solidFill>
                  <a:schemeClr val="tx1"/>
                </a:solidFill>
                <a:latin typeface="Times New Roman" charset="0"/>
              </a:defRPr>
            </a:lvl1pPr>
            <a:lvl2pPr indent="-342900">
              <a:defRPr sz="2400">
                <a:solidFill>
                  <a:schemeClr val="tx1"/>
                </a:solidFill>
                <a:latin typeface="Times New Roman" charset="0"/>
              </a:defRPr>
            </a:lvl2pPr>
            <a:lvl3pPr marL="857250" indent="-285750">
              <a:defRPr sz="2400">
                <a:solidFill>
                  <a:schemeClr val="tx1"/>
                </a:solidFill>
                <a:latin typeface="Times New Roman" charset="0"/>
              </a:defRPr>
            </a:lvl3pPr>
            <a:lvl4pPr marL="1257300" indent="-228600">
              <a:defRPr sz="2400">
                <a:solidFill>
                  <a:schemeClr val="tx1"/>
                </a:solidFill>
                <a:latin typeface="Times New Roman" charset="0"/>
              </a:defRPr>
            </a:lvl4pPr>
            <a:lvl5pPr marL="1714500" indent="-228600">
              <a:defRPr sz="2400">
                <a:solidFill>
                  <a:schemeClr val="tx1"/>
                </a:solidFill>
                <a:latin typeface="Times New Roman" charset="0"/>
              </a:defRPr>
            </a:lvl5pPr>
            <a:lvl6pPr marL="2171700" indent="-228600" fontAlgn="base">
              <a:spcBef>
                <a:spcPct val="0"/>
              </a:spcBef>
              <a:spcAft>
                <a:spcPct val="0"/>
              </a:spcAft>
              <a:defRPr sz="2400">
                <a:solidFill>
                  <a:schemeClr val="tx1"/>
                </a:solidFill>
                <a:latin typeface="Times New Roman" charset="0"/>
              </a:defRPr>
            </a:lvl6pPr>
            <a:lvl7pPr marL="2628900" indent="-228600" fontAlgn="base">
              <a:spcBef>
                <a:spcPct val="0"/>
              </a:spcBef>
              <a:spcAft>
                <a:spcPct val="0"/>
              </a:spcAft>
              <a:defRPr sz="2400">
                <a:solidFill>
                  <a:schemeClr val="tx1"/>
                </a:solidFill>
                <a:latin typeface="Times New Roman" charset="0"/>
              </a:defRPr>
            </a:lvl7pPr>
            <a:lvl8pPr marL="3086100" indent="-228600" fontAlgn="base">
              <a:spcBef>
                <a:spcPct val="0"/>
              </a:spcBef>
              <a:spcAft>
                <a:spcPct val="0"/>
              </a:spcAft>
              <a:defRPr sz="2400">
                <a:solidFill>
                  <a:schemeClr val="tx1"/>
                </a:solidFill>
                <a:latin typeface="Times New Roman" charset="0"/>
              </a:defRPr>
            </a:lvl8pPr>
            <a:lvl9pPr marL="3543300" indent="-228600" fontAlgn="base">
              <a:spcBef>
                <a:spcPct val="0"/>
              </a:spcBef>
              <a:spcAft>
                <a:spcPct val="0"/>
              </a:spcAft>
              <a:defRPr sz="2400">
                <a:solidFill>
                  <a:schemeClr val="tx1"/>
                </a:solidFill>
                <a:latin typeface="Times New Roman" charset="0"/>
              </a:defRPr>
            </a:lvl9pPr>
          </a:lstStyle>
          <a:p>
            <a:pPr algn="ctr">
              <a:lnSpc>
                <a:spcPct val="95000"/>
              </a:lnSpc>
            </a:pPr>
            <a:r>
              <a:rPr lang="en-US" altLang="zh-CN" b="1" dirty="0">
                <a:solidFill>
                  <a:srgbClr val="000000"/>
                </a:solidFill>
                <a:latin typeface="Arial" charset="0"/>
                <a:ea typeface="宋体" charset="-122"/>
              </a:rPr>
              <a:t>Which one would a Stakeholder better understand?</a:t>
            </a:r>
          </a:p>
        </p:txBody>
      </p:sp>
      <p:pic>
        <p:nvPicPr>
          <p:cNvPr id="163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3040" y="3760470"/>
            <a:ext cx="7340918" cy="2531745"/>
          </a:xfrm>
          <a:prstGeom prst="rect">
            <a:avLst/>
          </a:prstGeom>
          <a:noFill/>
          <a:extLst>
            <a:ext uri="{909E8E84-426E-40DD-AFC4-6F175D3DCCD1}">
              <a14:hiddenFill xmlns:a14="http://schemas.microsoft.com/office/drawing/2010/main">
                <a:solidFill>
                  <a:srgbClr val="FFFFFF"/>
                </a:solidFill>
              </a14:hiddenFill>
            </a:ext>
          </a:extLst>
        </p:spPr>
      </p:pic>
      <p:sp>
        <p:nvSpPr>
          <p:cNvPr id="16390" name="Text Box 6"/>
          <p:cNvSpPr txBox="1">
            <a:spLocks noChangeArrowheads="1"/>
          </p:cNvSpPr>
          <p:nvPr/>
        </p:nvSpPr>
        <p:spPr bwMode="auto">
          <a:xfrm>
            <a:off x="1593057" y="3839052"/>
            <a:ext cx="7182326" cy="224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New Roman" charset="0"/>
              </a:defRPr>
            </a:lvl1pPr>
            <a:lvl2pPr indent="-342900">
              <a:defRPr sz="2400">
                <a:solidFill>
                  <a:schemeClr val="tx1"/>
                </a:solidFill>
                <a:latin typeface="Times New Roman" charset="0"/>
              </a:defRPr>
            </a:lvl2pPr>
            <a:lvl3pPr marL="857250" indent="-285750">
              <a:defRPr sz="2400">
                <a:solidFill>
                  <a:schemeClr val="tx1"/>
                </a:solidFill>
                <a:latin typeface="Times New Roman" charset="0"/>
              </a:defRPr>
            </a:lvl3pPr>
            <a:lvl4pPr marL="1257300" indent="-228600">
              <a:defRPr sz="2400">
                <a:solidFill>
                  <a:schemeClr val="tx1"/>
                </a:solidFill>
                <a:latin typeface="Times New Roman" charset="0"/>
              </a:defRPr>
            </a:lvl4pPr>
            <a:lvl5pPr marL="1714500" indent="-228600">
              <a:defRPr sz="2400">
                <a:solidFill>
                  <a:schemeClr val="tx1"/>
                </a:solidFill>
                <a:latin typeface="Times New Roman" charset="0"/>
              </a:defRPr>
            </a:lvl5pPr>
            <a:lvl6pPr marL="2171700" indent="-228600" fontAlgn="base">
              <a:spcBef>
                <a:spcPct val="0"/>
              </a:spcBef>
              <a:spcAft>
                <a:spcPct val="0"/>
              </a:spcAft>
              <a:defRPr sz="2400">
                <a:solidFill>
                  <a:schemeClr val="tx1"/>
                </a:solidFill>
                <a:latin typeface="Times New Roman" charset="0"/>
              </a:defRPr>
            </a:lvl6pPr>
            <a:lvl7pPr marL="2628900" indent="-228600" fontAlgn="base">
              <a:spcBef>
                <a:spcPct val="0"/>
              </a:spcBef>
              <a:spcAft>
                <a:spcPct val="0"/>
              </a:spcAft>
              <a:defRPr sz="2400">
                <a:solidFill>
                  <a:schemeClr val="tx1"/>
                </a:solidFill>
                <a:latin typeface="Times New Roman" charset="0"/>
              </a:defRPr>
            </a:lvl7pPr>
            <a:lvl8pPr marL="3086100" indent="-228600" fontAlgn="base">
              <a:spcBef>
                <a:spcPct val="0"/>
              </a:spcBef>
              <a:spcAft>
                <a:spcPct val="0"/>
              </a:spcAft>
              <a:defRPr sz="2400">
                <a:solidFill>
                  <a:schemeClr val="tx1"/>
                </a:solidFill>
                <a:latin typeface="Times New Roman" charset="0"/>
              </a:defRPr>
            </a:lvl8pPr>
            <a:lvl9pPr marL="3543300" indent="-228600" fontAlgn="base">
              <a:spcBef>
                <a:spcPct val="0"/>
              </a:spcBef>
              <a:spcAft>
                <a:spcPct val="0"/>
              </a:spcAft>
              <a:defRPr sz="2400">
                <a:solidFill>
                  <a:schemeClr val="tx1"/>
                </a:solidFill>
                <a:latin typeface="Times New Roman" charset="0"/>
              </a:defRPr>
            </a:lvl9pPr>
          </a:lstStyle>
          <a:p>
            <a:pPr>
              <a:lnSpc>
                <a:spcPct val="95000"/>
              </a:lnSpc>
            </a:pPr>
            <a:r>
              <a:rPr lang="en-US" altLang="zh-CN" sz="1900" b="1">
                <a:solidFill>
                  <a:srgbClr val="000000"/>
                </a:solidFill>
                <a:latin typeface="Arial" charset="0"/>
                <a:ea typeface="宋体" charset="-122"/>
              </a:rPr>
              <a:t>Player Move</a:t>
            </a:r>
            <a:endParaRPr lang="en-US" altLang="zh-CN">
              <a:ea typeface="宋体" charset="-122"/>
            </a:endParaRPr>
          </a:p>
          <a:p>
            <a:pPr>
              <a:lnSpc>
                <a:spcPct val="95000"/>
              </a:lnSpc>
            </a:pPr>
            <a:r>
              <a:rPr lang="en-US" altLang="zh-CN" sz="1900">
                <a:solidFill>
                  <a:srgbClr val="000000"/>
                </a:solidFill>
                <a:latin typeface="Arial" charset="0"/>
                <a:ea typeface="宋体" charset="-122"/>
              </a:rPr>
              <a:t>   Performs a move in the game.</a:t>
            </a:r>
            <a:endParaRPr lang="en-US" altLang="zh-CN">
              <a:ea typeface="宋体" charset="-122"/>
            </a:endParaRPr>
          </a:p>
          <a:p>
            <a:pPr>
              <a:lnSpc>
                <a:spcPct val="95000"/>
              </a:lnSpc>
            </a:pPr>
            <a:r>
              <a:rPr lang="en-US" altLang="zh-CN" sz="1900">
                <a:solidFill>
                  <a:srgbClr val="000000"/>
                </a:solidFill>
                <a:latin typeface="Arial" charset="0"/>
                <a:ea typeface="宋体" charset="-122"/>
              </a:rPr>
              <a:t> </a:t>
            </a:r>
            <a:endParaRPr lang="en-US" altLang="zh-CN">
              <a:ea typeface="宋体" charset="-122"/>
            </a:endParaRPr>
          </a:p>
          <a:p>
            <a:pPr lvl="1">
              <a:lnSpc>
                <a:spcPct val="95000"/>
              </a:lnSpc>
              <a:buClr>
                <a:srgbClr val="000000"/>
              </a:buClr>
              <a:buSzPct val="100000"/>
              <a:buFontTx/>
              <a:buChar char=" "/>
            </a:pPr>
            <a:r>
              <a:rPr lang="en-US" altLang="zh-CN" sz="1900" b="1">
                <a:solidFill>
                  <a:srgbClr val="000000"/>
                </a:solidFill>
                <a:latin typeface="Arial" charset="0"/>
                <a:ea typeface="宋体" charset="-122"/>
              </a:rPr>
              <a:t>Make Move </a:t>
            </a:r>
            <a:endParaRPr lang="en-US" altLang="zh-CN">
              <a:ea typeface="宋体" charset="-122"/>
            </a:endParaRPr>
          </a:p>
          <a:p>
            <a:pPr lvl="1">
              <a:lnSpc>
                <a:spcPct val="95000"/>
              </a:lnSpc>
              <a:buClr>
                <a:srgbClr val="000000"/>
              </a:buClr>
              <a:buSzPct val="100000"/>
              <a:buFontTx/>
              <a:buChar char=" "/>
            </a:pPr>
            <a:r>
              <a:rPr lang="en-US" altLang="zh-CN" sz="1900">
                <a:solidFill>
                  <a:srgbClr val="000000"/>
                </a:solidFill>
                <a:latin typeface="Arial" charset="0"/>
                <a:ea typeface="宋体" charset="-122"/>
              </a:rPr>
              <a:t>When the player clicks in a cell, the game draws an O or a X on the game grid depending on which player's turn it is.</a:t>
            </a:r>
            <a:endParaRPr lang="en-US" altLang="zh-CN">
              <a:ea typeface="宋体" charset="-122"/>
            </a:endParaRPr>
          </a:p>
          <a:p>
            <a:pPr lvl="1">
              <a:lnSpc>
                <a:spcPct val="95000"/>
              </a:lnSpc>
              <a:buClr>
                <a:srgbClr val="000000"/>
              </a:buClr>
              <a:buSzPct val="100000"/>
              <a:buFontTx/>
              <a:buChar char=" "/>
            </a:pPr>
            <a:r>
              <a:rPr lang="en-US" altLang="zh-CN" sz="1900" b="1">
                <a:solidFill>
                  <a:srgbClr val="000000"/>
                </a:solidFill>
                <a:latin typeface="Arial" charset="0"/>
                <a:ea typeface="宋体" charset="-122"/>
              </a:rPr>
              <a:t>Is Cell Empty</a:t>
            </a:r>
            <a:endParaRPr lang="en-US" altLang="zh-CN">
              <a:ea typeface="宋体" charset="-122"/>
            </a:endParaRPr>
          </a:p>
          <a:p>
            <a:pPr lvl="1">
              <a:lnSpc>
                <a:spcPct val="95000"/>
              </a:lnSpc>
              <a:buClr>
                <a:srgbClr val="000000"/>
              </a:buClr>
              <a:buSzPct val="100000"/>
              <a:buFontTx/>
              <a:buChar char=" "/>
            </a:pPr>
            <a:r>
              <a:rPr lang="en-US" altLang="zh-CN" sz="1900">
                <a:solidFill>
                  <a:srgbClr val="000000"/>
                </a:solidFill>
                <a:latin typeface="Arial" charset="0"/>
                <a:ea typeface="宋体" charset="-122"/>
              </a:rPr>
              <a:t>The Player can select a cell only if it wasn't already selected.</a:t>
            </a:r>
          </a:p>
        </p:txBody>
      </p:sp>
      <p:pic>
        <p:nvPicPr>
          <p:cNvPr id="1639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 y="1400175"/>
            <a:ext cx="7286625" cy="1838802"/>
          </a:xfrm>
          <a:prstGeom prst="rect">
            <a:avLst/>
          </a:prstGeom>
          <a:noFill/>
          <a:extLst>
            <a:ext uri="{909E8E84-426E-40DD-AFC4-6F175D3DCCD1}">
              <a14:hiddenFill xmlns:a14="http://schemas.microsoft.com/office/drawing/2010/main">
                <a:solidFill>
                  <a:srgbClr val="FFFFFF"/>
                </a:solidFill>
              </a14:hiddenFill>
            </a:ext>
          </a:extLst>
        </p:spPr>
      </p:pic>
      <p:sp>
        <p:nvSpPr>
          <p:cNvPr id="16392" name="Text Box 8"/>
          <p:cNvSpPr txBox="1">
            <a:spLocks noChangeArrowheads="1"/>
          </p:cNvSpPr>
          <p:nvPr/>
        </p:nvSpPr>
        <p:spPr bwMode="auto">
          <a:xfrm>
            <a:off x="368618" y="1463040"/>
            <a:ext cx="7182327" cy="138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New Roman" charset="0"/>
              </a:defRPr>
            </a:lvl1pPr>
            <a:lvl2pPr indent="-342900">
              <a:defRPr sz="2400">
                <a:solidFill>
                  <a:schemeClr val="tx1"/>
                </a:solidFill>
                <a:latin typeface="Times New Roman" charset="0"/>
              </a:defRPr>
            </a:lvl2pPr>
            <a:lvl3pPr marL="857250" indent="-285750">
              <a:defRPr sz="2400">
                <a:solidFill>
                  <a:schemeClr val="tx1"/>
                </a:solidFill>
                <a:latin typeface="Times New Roman" charset="0"/>
              </a:defRPr>
            </a:lvl3pPr>
            <a:lvl4pPr marL="1257300" indent="-228600">
              <a:defRPr sz="2400">
                <a:solidFill>
                  <a:schemeClr val="tx1"/>
                </a:solidFill>
                <a:latin typeface="Times New Roman" charset="0"/>
              </a:defRPr>
            </a:lvl4pPr>
            <a:lvl5pPr marL="1714500" indent="-228600">
              <a:defRPr sz="2400">
                <a:solidFill>
                  <a:schemeClr val="tx1"/>
                </a:solidFill>
                <a:latin typeface="Times New Roman" charset="0"/>
              </a:defRPr>
            </a:lvl5pPr>
            <a:lvl6pPr marL="2171700" indent="-228600" fontAlgn="base">
              <a:spcBef>
                <a:spcPct val="0"/>
              </a:spcBef>
              <a:spcAft>
                <a:spcPct val="0"/>
              </a:spcAft>
              <a:defRPr sz="2400">
                <a:solidFill>
                  <a:schemeClr val="tx1"/>
                </a:solidFill>
                <a:latin typeface="Times New Roman" charset="0"/>
              </a:defRPr>
            </a:lvl6pPr>
            <a:lvl7pPr marL="2628900" indent="-228600" fontAlgn="base">
              <a:spcBef>
                <a:spcPct val="0"/>
              </a:spcBef>
              <a:spcAft>
                <a:spcPct val="0"/>
              </a:spcAft>
              <a:defRPr sz="2400">
                <a:solidFill>
                  <a:schemeClr val="tx1"/>
                </a:solidFill>
                <a:latin typeface="Times New Roman" charset="0"/>
              </a:defRPr>
            </a:lvl7pPr>
            <a:lvl8pPr marL="3086100" indent="-228600" fontAlgn="base">
              <a:spcBef>
                <a:spcPct val="0"/>
              </a:spcBef>
              <a:spcAft>
                <a:spcPct val="0"/>
              </a:spcAft>
              <a:defRPr sz="2400">
                <a:solidFill>
                  <a:schemeClr val="tx1"/>
                </a:solidFill>
                <a:latin typeface="Times New Roman" charset="0"/>
              </a:defRPr>
            </a:lvl8pPr>
            <a:lvl9pPr marL="3543300" indent="-228600" fontAlgn="base">
              <a:spcBef>
                <a:spcPct val="0"/>
              </a:spcBef>
              <a:spcAft>
                <a:spcPct val="0"/>
              </a:spcAft>
              <a:defRPr sz="2400">
                <a:solidFill>
                  <a:schemeClr val="tx1"/>
                </a:solidFill>
                <a:latin typeface="Times New Roman" charset="0"/>
              </a:defRPr>
            </a:lvl9pPr>
          </a:lstStyle>
          <a:p>
            <a:pPr>
              <a:lnSpc>
                <a:spcPct val="95000"/>
              </a:lnSpc>
            </a:pPr>
            <a:r>
              <a:rPr lang="en-US" altLang="zh-CN" sz="1900" b="1">
                <a:solidFill>
                  <a:srgbClr val="000000"/>
                </a:solidFill>
                <a:latin typeface="Arial" charset="0"/>
                <a:ea typeface="宋体" charset="-122"/>
              </a:rPr>
              <a:t>Show Cell Grid</a:t>
            </a:r>
            <a:endParaRPr lang="en-US" altLang="zh-CN">
              <a:ea typeface="宋体" charset="-122"/>
            </a:endParaRPr>
          </a:p>
          <a:p>
            <a:pPr>
              <a:lnSpc>
                <a:spcPct val="95000"/>
              </a:lnSpc>
            </a:pPr>
            <a:r>
              <a:rPr lang="en-US" altLang="zh-CN" sz="1900">
                <a:solidFill>
                  <a:srgbClr val="000000"/>
                </a:solidFill>
                <a:latin typeface="Arial" charset="0"/>
                <a:ea typeface="宋体" charset="-122"/>
              </a:rPr>
              <a:t>    Add the String O or X to a cell in the grid.</a:t>
            </a:r>
            <a:endParaRPr lang="en-US" altLang="zh-CN">
              <a:ea typeface="宋体" charset="-122"/>
            </a:endParaRPr>
          </a:p>
          <a:p>
            <a:pPr>
              <a:lnSpc>
                <a:spcPct val="95000"/>
              </a:lnSpc>
            </a:pPr>
            <a:r>
              <a:rPr lang="en-US" altLang="zh-CN" sz="1900">
                <a:solidFill>
                  <a:srgbClr val="000000"/>
                </a:solidFill>
                <a:latin typeface="Arial" charset="0"/>
                <a:ea typeface="宋体" charset="-122"/>
              </a:rPr>
              <a:t>  </a:t>
            </a:r>
            <a:endParaRPr lang="en-US" altLang="zh-CN">
              <a:ea typeface="宋体" charset="-122"/>
            </a:endParaRPr>
          </a:p>
          <a:p>
            <a:pPr lvl="1">
              <a:lnSpc>
                <a:spcPct val="95000"/>
              </a:lnSpc>
              <a:buClr>
                <a:srgbClr val="000000"/>
              </a:buClr>
              <a:buSzPct val="100000"/>
              <a:buFontTx/>
              <a:buChar char=" "/>
            </a:pPr>
            <a:r>
              <a:rPr lang="en-US" altLang="zh-CN" sz="1900" b="1">
                <a:solidFill>
                  <a:srgbClr val="000000"/>
                </a:solidFill>
                <a:latin typeface="Arial" charset="0"/>
                <a:ea typeface="宋体" charset="-122"/>
              </a:rPr>
              <a:t>Display User </a:t>
            </a:r>
            <a:endParaRPr lang="en-US" altLang="zh-CN">
              <a:ea typeface="宋体" charset="-122"/>
            </a:endParaRPr>
          </a:p>
          <a:p>
            <a:pPr lvl="1">
              <a:lnSpc>
                <a:spcPct val="95000"/>
              </a:lnSpc>
              <a:buClr>
                <a:srgbClr val="000000"/>
              </a:buClr>
              <a:buSzPct val="100000"/>
              <a:buFontTx/>
              <a:buChar char=" "/>
            </a:pPr>
            <a:r>
              <a:rPr lang="en-US" altLang="zh-CN" sz="1900" b="1">
                <a:solidFill>
                  <a:srgbClr val="000000"/>
                </a:solidFill>
                <a:latin typeface="Arial" charset="0"/>
                <a:ea typeface="宋体" charset="-122"/>
              </a:rPr>
              <a:t>Is Empty</a:t>
            </a:r>
          </a:p>
        </p:txBody>
      </p:sp>
      <p:sp>
        <p:nvSpPr>
          <p:cNvPr id="16393" name="Text Box 9"/>
          <p:cNvSpPr txBox="1">
            <a:spLocks noChangeArrowheads="1"/>
          </p:cNvSpPr>
          <p:nvPr/>
        </p:nvSpPr>
        <p:spPr bwMode="auto">
          <a:xfrm>
            <a:off x="2740343" y="6653689"/>
            <a:ext cx="5392103" cy="17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2400">
                <a:solidFill>
                  <a:schemeClr val="tx1"/>
                </a:solidFill>
                <a:latin typeface="Times New Roman" charset="0"/>
              </a:defRPr>
            </a:lvl1pPr>
            <a:lvl2pPr indent="-342900">
              <a:defRPr sz="2400">
                <a:solidFill>
                  <a:schemeClr val="tx1"/>
                </a:solidFill>
                <a:latin typeface="Times New Roman" charset="0"/>
              </a:defRPr>
            </a:lvl2pPr>
            <a:lvl3pPr marL="857250" indent="-285750">
              <a:defRPr sz="2400">
                <a:solidFill>
                  <a:schemeClr val="tx1"/>
                </a:solidFill>
                <a:latin typeface="Times New Roman" charset="0"/>
              </a:defRPr>
            </a:lvl3pPr>
            <a:lvl4pPr marL="1257300" indent="-228600">
              <a:defRPr sz="2400">
                <a:solidFill>
                  <a:schemeClr val="tx1"/>
                </a:solidFill>
                <a:latin typeface="Times New Roman" charset="0"/>
              </a:defRPr>
            </a:lvl4pPr>
            <a:lvl5pPr marL="1714500" indent="-228600">
              <a:defRPr sz="2400">
                <a:solidFill>
                  <a:schemeClr val="tx1"/>
                </a:solidFill>
                <a:latin typeface="Times New Roman" charset="0"/>
              </a:defRPr>
            </a:lvl5pPr>
            <a:lvl6pPr marL="2171700" indent="-228600" fontAlgn="base">
              <a:spcBef>
                <a:spcPct val="0"/>
              </a:spcBef>
              <a:spcAft>
                <a:spcPct val="0"/>
              </a:spcAft>
              <a:defRPr sz="2400">
                <a:solidFill>
                  <a:schemeClr val="tx1"/>
                </a:solidFill>
                <a:latin typeface="Times New Roman" charset="0"/>
              </a:defRPr>
            </a:lvl6pPr>
            <a:lvl7pPr marL="2628900" indent="-228600" fontAlgn="base">
              <a:spcBef>
                <a:spcPct val="0"/>
              </a:spcBef>
              <a:spcAft>
                <a:spcPct val="0"/>
              </a:spcAft>
              <a:defRPr sz="2400">
                <a:solidFill>
                  <a:schemeClr val="tx1"/>
                </a:solidFill>
                <a:latin typeface="Times New Roman" charset="0"/>
              </a:defRPr>
            </a:lvl7pPr>
            <a:lvl8pPr marL="3086100" indent="-228600" fontAlgn="base">
              <a:spcBef>
                <a:spcPct val="0"/>
              </a:spcBef>
              <a:spcAft>
                <a:spcPct val="0"/>
              </a:spcAft>
              <a:defRPr sz="2400">
                <a:solidFill>
                  <a:schemeClr val="tx1"/>
                </a:solidFill>
                <a:latin typeface="Times New Roman" charset="0"/>
              </a:defRPr>
            </a:lvl8pPr>
            <a:lvl9pPr marL="3543300" indent="-228600" fontAlgn="base">
              <a:spcBef>
                <a:spcPct val="0"/>
              </a:spcBef>
              <a:spcAft>
                <a:spcPct val="0"/>
              </a:spcAft>
              <a:defRPr sz="2400">
                <a:solidFill>
                  <a:schemeClr val="tx1"/>
                </a:solidFill>
                <a:latin typeface="Times New Roman" charset="0"/>
              </a:defRPr>
            </a:lvl9pPr>
          </a:lstStyle>
          <a:p>
            <a:pPr>
              <a:lnSpc>
                <a:spcPct val="95000"/>
              </a:lnSpc>
            </a:pPr>
            <a:r>
              <a:rPr lang="en-US" altLang="zh-CN" sz="1200">
                <a:solidFill>
                  <a:srgbClr val="000000"/>
                </a:solidFill>
                <a:latin typeface="Arial" charset="0"/>
                <a:ea typeface="宋体" charset="-122"/>
              </a:rPr>
              <a:t>(Excerpted from a Tic Tac Toe Game source code)</a:t>
            </a:r>
          </a:p>
        </p:txBody>
      </p:sp>
    </p:spTree>
    <p:extLst>
      <p:ext uri="{BB962C8B-B14F-4D97-AF65-F5344CB8AC3E}">
        <p14:creationId xmlns:p14="http://schemas.microsoft.com/office/powerpoint/2010/main" val="2605344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85689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模型的统一</a:t>
            </a:r>
            <a:endParaRPr lang="zh-CN" altLang="en-US" dirty="0"/>
          </a:p>
        </p:txBody>
      </p:sp>
      <p:sp>
        <p:nvSpPr>
          <p:cNvPr id="7" name="内容占位符 2"/>
          <p:cNvSpPr txBox="1">
            <a:spLocks/>
          </p:cNvSpPr>
          <p:nvPr/>
        </p:nvSpPr>
        <p:spPr>
          <a:xfrm>
            <a:off x="179512" y="908720"/>
            <a:ext cx="8712968" cy="5949280"/>
          </a:xfrm>
          <a:prstGeom prst="rect">
            <a:avLst/>
          </a:prstGeom>
        </p:spPr>
        <p:txBody>
          <a:bodyPr>
            <a:normAutofit fontScale="92500"/>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dirty="0" smtClean="0">
                <a:latin typeface="微软雅黑" pitchFamily="34" charset="-122"/>
                <a:ea typeface="微软雅黑" pitchFamily="34" charset="-122"/>
              </a:rPr>
              <a:t>模型的内部一致性又叫做“统一”，这样每个术语都不会有模棱两可的意义，也不会有规则冲突。除非模型在逻辑上是一致的，否则它就没有意义。</a:t>
            </a:r>
            <a:endParaRPr lang="en-US" altLang="zh-CN" sz="2000" dirty="0" smtClean="0">
              <a:latin typeface="微软雅黑" pitchFamily="34" charset="-122"/>
              <a:ea typeface="微软雅黑" pitchFamily="34" charset="-122"/>
            </a:endParaRPr>
          </a:p>
          <a:p>
            <a:pPr marL="342900" lvl="1" indent="-342900">
              <a:lnSpc>
                <a:spcPts val="2700"/>
              </a:lnSpc>
              <a:buClr>
                <a:schemeClr val="tx2">
                  <a:lumMod val="75000"/>
                </a:schemeClr>
              </a:buClr>
              <a:buSzTx/>
              <a:buFont typeface="Wingdings" pitchFamily="2" charset="2"/>
              <a:buChar char="Ø"/>
            </a:pPr>
            <a:r>
              <a:rPr lang="zh-CN" altLang="en-US" sz="2100" dirty="0">
                <a:latin typeface="微软雅黑" pitchFamily="34" charset="-122"/>
                <a:ea typeface="微软雅黑" pitchFamily="34" charset="-122"/>
              </a:rPr>
              <a:t>识别限界上下文中的不一致：</a:t>
            </a:r>
            <a:r>
              <a:rPr lang="zh-CN" altLang="en-US" sz="2100" b="1" dirty="0">
                <a:latin typeface="微软雅黑" pitchFamily="34" charset="-122"/>
                <a:ea typeface="微软雅黑" pitchFamily="34" charset="-122"/>
              </a:rPr>
              <a:t>重复的概念</a:t>
            </a:r>
            <a:r>
              <a:rPr lang="zh-CN" altLang="en-US" sz="2100" dirty="0">
                <a:latin typeface="微软雅黑" pitchFamily="34" charset="-122"/>
                <a:ea typeface="微软雅黑" pitchFamily="34" charset="-122"/>
              </a:rPr>
              <a:t>和</a:t>
            </a:r>
            <a:r>
              <a:rPr lang="zh-CN" altLang="en-US" sz="2100" b="1" dirty="0">
                <a:latin typeface="微软雅黑" pitchFamily="34" charset="-122"/>
                <a:ea typeface="微软雅黑" pitchFamily="34" charset="-122"/>
              </a:rPr>
              <a:t>假同源</a:t>
            </a:r>
            <a:endParaRPr lang="en-US" altLang="zh-CN" sz="2100" b="1" dirty="0">
              <a:latin typeface="微软雅黑" pitchFamily="34" charset="-122"/>
              <a:ea typeface="微软雅黑" pitchFamily="34" charset="-122"/>
            </a:endParaRPr>
          </a:p>
          <a:p>
            <a:pPr lvl="1">
              <a:lnSpc>
                <a:spcPts val="2700"/>
              </a:lnSpc>
            </a:pPr>
            <a:r>
              <a:rPr lang="zh-CN" altLang="en-US" sz="1700" dirty="0">
                <a:latin typeface="微软雅黑" pitchFamily="34" charset="-122"/>
                <a:ea typeface="微软雅黑" pitchFamily="34" charset="-122"/>
              </a:rPr>
              <a:t>重复的概念是指两个模型元素（以及伴随的实现）实际上表示同一个概念。每当这个概念的信息发生改变时，都必须要更新两个地方。每次由于新的知识导致一个对象被修改时，也必须重新分析和修改另一个对象。如果不进行实际的重新分析，结果就会出现同一个概念的两个版本，它们遵守不同的规则，甚至不同的数据。更重要的是，团队成员必须学习同一操作的两种方法，以及保持这两种方法同步的各种方式。</a:t>
            </a:r>
            <a:endParaRPr lang="en-US" altLang="zh-CN" sz="1700" dirty="0">
              <a:latin typeface="微软雅黑" pitchFamily="34" charset="-122"/>
              <a:ea typeface="微软雅黑" pitchFamily="34" charset="-122"/>
            </a:endParaRPr>
          </a:p>
          <a:p>
            <a:pPr lvl="1">
              <a:lnSpc>
                <a:spcPts val="2700"/>
              </a:lnSpc>
            </a:pPr>
            <a:r>
              <a:rPr lang="zh-CN" altLang="en-US" sz="1700" dirty="0">
                <a:latin typeface="微软雅黑" pitchFamily="34" charset="-122"/>
                <a:ea typeface="微软雅黑" pitchFamily="34" charset="-122"/>
              </a:rPr>
              <a:t>假同源是指使用相同术语（或已实现的对象）的两个人认为他们是在谈论同一件事情，但实际上并不是这样。但是，当两个定义都与同一个领域方面相关，而只是在概念上稍有区别时，这种冲突更难以发现。假同源会导致开发团队互相干扰对方的代码，也可能导致数据库中含有奇怪的矛盾，还会引起团队沟通的混淆。</a:t>
            </a:r>
            <a:endParaRPr lang="en-US" altLang="zh-CN" sz="1700" dirty="0">
              <a:latin typeface="微软雅黑" pitchFamily="34" charset="-122"/>
              <a:ea typeface="微软雅黑" pitchFamily="34" charset="-122"/>
            </a:endParaRPr>
          </a:p>
          <a:p>
            <a:pPr>
              <a:lnSpc>
                <a:spcPts val="2700"/>
              </a:lnSpc>
            </a:pPr>
            <a:r>
              <a:rPr lang="zh-CN" altLang="en-US" sz="2000" dirty="0" smtClean="0"/>
              <a:t>注意用词词汇</a:t>
            </a:r>
            <a:endParaRPr lang="en-US" altLang="zh-CN" sz="2000" dirty="0" smtClean="0"/>
          </a:p>
          <a:p>
            <a:pPr lvl="1">
              <a:lnSpc>
                <a:spcPts val="2700"/>
              </a:lnSpc>
            </a:pPr>
            <a:r>
              <a:rPr lang="zh-CN" altLang="en-US" sz="1700" dirty="0">
                <a:latin typeface="微软雅黑" pitchFamily="34" charset="-122"/>
                <a:ea typeface="微软雅黑" pitchFamily="34" charset="-122"/>
              </a:rPr>
              <a:t>注意正确用词，不要歪曲词义</a:t>
            </a:r>
            <a:endParaRPr lang="en-US" altLang="zh-CN" sz="1700" dirty="0">
              <a:latin typeface="微软雅黑" pitchFamily="34" charset="-122"/>
              <a:ea typeface="微软雅黑" pitchFamily="34" charset="-122"/>
            </a:endParaRPr>
          </a:p>
          <a:p>
            <a:pPr lvl="1">
              <a:lnSpc>
                <a:spcPts val="2700"/>
              </a:lnSpc>
            </a:pPr>
            <a:r>
              <a:rPr lang="zh-CN" altLang="en-US" sz="1700" dirty="0">
                <a:latin typeface="微软雅黑" pitchFamily="34" charset="-122"/>
                <a:ea typeface="微软雅黑" pitchFamily="34" charset="-122"/>
              </a:rPr>
              <a:t>开发人员经常习惯于使用增</a:t>
            </a:r>
            <a:r>
              <a:rPr lang="en-US" altLang="zh-CN" sz="1700" dirty="0">
                <a:latin typeface="微软雅黑" pitchFamily="34" charset="-122"/>
                <a:ea typeface="微软雅黑" pitchFamily="34" charset="-122"/>
              </a:rPr>
              <a:t>/</a:t>
            </a:r>
            <a:r>
              <a:rPr lang="zh-CN" altLang="en-US" sz="1700" dirty="0">
                <a:latin typeface="微软雅黑" pitchFamily="34" charset="-122"/>
                <a:ea typeface="微软雅黑" pitchFamily="34" charset="-122"/>
              </a:rPr>
              <a:t>删</a:t>
            </a:r>
            <a:r>
              <a:rPr lang="en-US" altLang="zh-CN" sz="1700" dirty="0">
                <a:latin typeface="微软雅黑" pitchFamily="34" charset="-122"/>
                <a:ea typeface="微软雅黑" pitchFamily="34" charset="-122"/>
              </a:rPr>
              <a:t>/</a:t>
            </a:r>
            <a:r>
              <a:rPr lang="zh-CN" altLang="en-US" sz="1700" dirty="0">
                <a:latin typeface="微软雅黑" pitchFamily="34" charset="-122"/>
                <a:ea typeface="微软雅黑" pitchFamily="34" charset="-122"/>
              </a:rPr>
              <a:t>改</a:t>
            </a:r>
            <a:r>
              <a:rPr lang="en-US" altLang="zh-CN" sz="1700" dirty="0">
                <a:latin typeface="微软雅黑" pitchFamily="34" charset="-122"/>
                <a:ea typeface="微软雅黑" pitchFamily="34" charset="-122"/>
              </a:rPr>
              <a:t>/</a:t>
            </a:r>
            <a:r>
              <a:rPr lang="zh-CN" altLang="en-US" sz="1700" dirty="0">
                <a:latin typeface="微软雅黑" pitchFamily="34" charset="-122"/>
                <a:ea typeface="微软雅黑" pitchFamily="34" charset="-122"/>
              </a:rPr>
              <a:t>查（</a:t>
            </a:r>
            <a:r>
              <a:rPr lang="en-US" altLang="zh-CN" sz="1700" dirty="0">
                <a:latin typeface="微软雅黑" pitchFamily="34" charset="-122"/>
                <a:ea typeface="微软雅黑" pitchFamily="34" charset="-122"/>
              </a:rPr>
              <a:t>CRUD</a:t>
            </a:r>
            <a:r>
              <a:rPr lang="zh-CN" altLang="en-US" sz="1700" dirty="0">
                <a:latin typeface="微软雅黑" pitchFamily="34" charset="-122"/>
                <a:ea typeface="微软雅黑" pitchFamily="34" charset="-122"/>
              </a:rPr>
              <a:t>）此类动词词汇，也许有时候它们也确实属于通用语言，但大多数情况下，它们并不能正确反映业务，用词上混淆了业务概念。</a:t>
            </a:r>
            <a:endParaRPr lang="en-US" altLang="zh-CN" sz="1700" dirty="0">
              <a:latin typeface="微软雅黑" pitchFamily="34" charset="-122"/>
              <a:ea typeface="微软雅黑" pitchFamily="34" charset="-122"/>
            </a:endParaRPr>
          </a:p>
          <a:p>
            <a:pPr lvl="1">
              <a:lnSpc>
                <a:spcPts val="2700"/>
              </a:lnSpc>
            </a:pPr>
            <a:endParaRPr lang="en-US" altLang="zh-CN" sz="1700" dirty="0" smtClean="0">
              <a:latin typeface="微软雅黑" pitchFamily="34" charset="-122"/>
              <a:ea typeface="微软雅黑" pitchFamily="34" charset="-122"/>
            </a:endParaRPr>
          </a:p>
          <a:p>
            <a:pPr lvl="1">
              <a:lnSpc>
                <a:spcPts val="2700"/>
              </a:lnSpc>
            </a:pPr>
            <a:endParaRPr lang="zh-CN" altLang="en-US" sz="1700" dirty="0">
              <a:latin typeface="微软雅黑" pitchFamily="34" charset="-122"/>
              <a:ea typeface="微软雅黑" pitchFamily="34" charset="-122"/>
            </a:endParaRPr>
          </a:p>
        </p:txBody>
      </p:sp>
    </p:spTree>
    <p:extLst>
      <p:ext uri="{BB962C8B-B14F-4D97-AF65-F5344CB8AC3E}">
        <p14:creationId xmlns:p14="http://schemas.microsoft.com/office/powerpoint/2010/main" val="34517344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85689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模型的分裂</a:t>
            </a:r>
            <a:endParaRPr lang="zh-CN" altLang="en-US" dirty="0"/>
          </a:p>
        </p:txBody>
      </p:sp>
      <p:sp>
        <p:nvSpPr>
          <p:cNvPr id="7" name="内容占位符 2"/>
          <p:cNvSpPr txBox="1">
            <a:spLocks/>
          </p:cNvSpPr>
          <p:nvPr/>
        </p:nvSpPr>
        <p:spPr>
          <a:xfrm>
            <a:off x="179512" y="908720"/>
            <a:ext cx="8712968" cy="5949280"/>
          </a:xfrm>
          <a:prstGeom prst="rect">
            <a:avLst/>
          </a:prstGeom>
        </p:spPr>
        <p:txBody>
          <a:bodyPr>
            <a:normAutofit fontScale="85000" lnSpcReduction="10000"/>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200" dirty="0"/>
              <a:t>在理想的世界中，我们可以有一种把整个企业领域包含进来的单一模型；这个模型将是统一的，没有任何相互矛盾或相互重叠的术语定义；每个有关领域的逻辑声明都将是一致的。但大型系统开发并不是这样理想。</a:t>
            </a:r>
            <a:endParaRPr lang="en-US" altLang="zh-CN" sz="2200" dirty="0"/>
          </a:p>
          <a:p>
            <a:pPr>
              <a:lnSpc>
                <a:spcPts val="2700"/>
              </a:lnSpc>
            </a:pPr>
            <a:r>
              <a:rPr lang="zh-CN" altLang="en-US" sz="2200" dirty="0"/>
              <a:t>大型系统领域模型的完全统一是不可行的，也不是一种经济有效的做法。我们可以采用</a:t>
            </a:r>
            <a:r>
              <a:rPr lang="zh-CN" altLang="en-US" sz="2200" b="1" dirty="0">
                <a:solidFill>
                  <a:srgbClr val="FF0000"/>
                </a:solidFill>
              </a:rPr>
              <a:t>限界上下文</a:t>
            </a:r>
            <a:r>
              <a:rPr lang="zh-CN" altLang="en-US" sz="2200" dirty="0"/>
              <a:t>（</a:t>
            </a:r>
            <a:r>
              <a:rPr lang="en-US" altLang="zh-CN" sz="2200" dirty="0"/>
              <a:t>Bounded Context</a:t>
            </a:r>
            <a:r>
              <a:rPr lang="zh-CN" altLang="en-US" sz="2200" dirty="0"/>
              <a:t>）定义每个模型的应用范围，采用</a:t>
            </a:r>
            <a:r>
              <a:rPr lang="zh-CN" altLang="en-US" sz="2200" b="1" dirty="0">
                <a:solidFill>
                  <a:srgbClr val="FF0000"/>
                </a:solidFill>
              </a:rPr>
              <a:t>上下文映射</a:t>
            </a:r>
            <a:r>
              <a:rPr lang="zh-CN" altLang="en-US" sz="2200" dirty="0"/>
              <a:t>（</a:t>
            </a:r>
            <a:r>
              <a:rPr lang="en-US" altLang="zh-CN" sz="2200" dirty="0"/>
              <a:t>Context Map</a:t>
            </a:r>
            <a:r>
              <a:rPr lang="zh-CN" altLang="en-US" sz="2200" dirty="0"/>
              <a:t>）给出项目上下文以及它们之间关系的总体视图。</a:t>
            </a:r>
            <a:endParaRPr lang="en-US" altLang="zh-CN" sz="2200" dirty="0"/>
          </a:p>
          <a:p>
            <a:pPr lvl="1">
              <a:lnSpc>
                <a:spcPts val="2700"/>
              </a:lnSpc>
            </a:pPr>
            <a:r>
              <a:rPr lang="zh-CN" altLang="en-US" sz="1800" dirty="0" smtClean="0">
                <a:latin typeface="微软雅黑" pitchFamily="34" charset="-122"/>
                <a:ea typeface="微软雅黑" pitchFamily="34" charset="-122"/>
              </a:rPr>
              <a:t>任何一个大型项目都会存在多个模型。而当基于不同模型的代码被组合到一起后，软件就会出现</a:t>
            </a:r>
            <a:r>
              <a:rPr lang="en-US" altLang="zh-CN" sz="1800" dirty="0" smtClean="0">
                <a:latin typeface="微软雅黑" pitchFamily="34" charset="-122"/>
                <a:ea typeface="微软雅黑" pitchFamily="34" charset="-122"/>
              </a:rPr>
              <a:t>bug</a:t>
            </a:r>
            <a:r>
              <a:rPr lang="zh-CN" altLang="en-US" sz="1800" dirty="0" smtClean="0">
                <a:latin typeface="微软雅黑" pitchFamily="34" charset="-122"/>
                <a:ea typeface="微软雅黑" pitchFamily="34" charset="-122"/>
              </a:rPr>
              <a:t>、变得不可靠和难以理解。团队成员之间的沟通变得混乱。人们往往弄不清楚一个模型不应该在哪个上下文中使用。</a:t>
            </a:r>
            <a:endParaRPr lang="en-US" altLang="zh-CN" sz="1800" dirty="0" smtClean="0">
              <a:latin typeface="微软雅黑" pitchFamily="34" charset="-122"/>
              <a:ea typeface="微软雅黑" pitchFamily="34" charset="-122"/>
            </a:endParaRPr>
          </a:p>
          <a:p>
            <a:pPr lvl="1">
              <a:lnSpc>
                <a:spcPts val="2700"/>
              </a:lnSpc>
            </a:pPr>
            <a:r>
              <a:rPr lang="zh-CN" altLang="en-US" sz="1800" dirty="0" smtClean="0">
                <a:latin typeface="微软雅黑" pitchFamily="34" charset="-122"/>
                <a:ea typeface="微软雅黑" pitchFamily="34" charset="-122"/>
              </a:rPr>
              <a:t>明确地定义模型所应用的上下文。根据团队的组织、软件系统的各个部分的用法以及物理表现（代码和数据库模式等）来设置模型的边界。在这些边界中严格保持模型的一致性，而不要受到边界之外问题的干扰和混淆。在</a:t>
            </a:r>
            <a:r>
              <a:rPr lang="en-US" altLang="zh-CN" sz="1800" dirty="0" smtClean="0">
                <a:latin typeface="微软雅黑" pitchFamily="34" charset="-122"/>
                <a:ea typeface="微软雅黑" pitchFamily="34" charset="-122"/>
              </a:rPr>
              <a:t>Context</a:t>
            </a:r>
            <a:r>
              <a:rPr lang="zh-CN" altLang="en-US" sz="1800" dirty="0" smtClean="0">
                <a:latin typeface="微软雅黑" pitchFamily="34" charset="-122"/>
                <a:ea typeface="微软雅黑" pitchFamily="34" charset="-122"/>
              </a:rPr>
              <a:t>中，要保证模型在逻辑上统一，而不用考虑它是不是适用于边界之外的情况。在其他</a:t>
            </a:r>
            <a:r>
              <a:rPr lang="en-US" altLang="zh-CN" sz="1800" dirty="0" smtClean="0">
                <a:latin typeface="微软雅黑" pitchFamily="34" charset="-122"/>
                <a:ea typeface="微软雅黑" pitchFamily="34" charset="-122"/>
              </a:rPr>
              <a:t>Context</a:t>
            </a:r>
            <a:r>
              <a:rPr lang="zh-CN" altLang="en-US" sz="1800" dirty="0" smtClean="0">
                <a:latin typeface="微软雅黑" pitchFamily="34" charset="-122"/>
                <a:ea typeface="微软雅黑" pitchFamily="34" charset="-122"/>
              </a:rPr>
              <a:t>中，会使用其他的模型，这些模型具有不同的术语、概念、规则和</a:t>
            </a:r>
            <a:r>
              <a:rPr lang="en-US" altLang="zh-CN" sz="1800" dirty="0" smtClean="0">
                <a:latin typeface="微软雅黑" pitchFamily="34" charset="-122"/>
                <a:ea typeface="微软雅黑" pitchFamily="34" charset="-122"/>
              </a:rPr>
              <a:t>UBIQUITOUS LANGUAGE</a:t>
            </a:r>
            <a:r>
              <a:rPr lang="zh-CN" altLang="en-US" sz="1800" dirty="0" smtClean="0">
                <a:latin typeface="微软雅黑" pitchFamily="34" charset="-122"/>
                <a:ea typeface="微软雅黑" pitchFamily="34" charset="-122"/>
              </a:rPr>
              <a:t>的技术行话。</a:t>
            </a:r>
            <a:endParaRPr lang="en-US" altLang="zh-CN" sz="1800" dirty="0" smtClean="0">
              <a:latin typeface="微软雅黑" pitchFamily="34" charset="-122"/>
              <a:ea typeface="微软雅黑" pitchFamily="34" charset="-122"/>
            </a:endParaRPr>
          </a:p>
          <a:p>
            <a:pPr lvl="1">
              <a:lnSpc>
                <a:spcPts val="2700"/>
              </a:lnSpc>
            </a:pPr>
            <a:r>
              <a:rPr lang="zh-CN" altLang="en-US" sz="1800" dirty="0" smtClean="0">
                <a:latin typeface="微软雅黑" pitchFamily="34" charset="-122"/>
                <a:ea typeface="微软雅黑" pitchFamily="34" charset="-122"/>
              </a:rPr>
              <a:t>定义</a:t>
            </a:r>
            <a:r>
              <a:rPr lang="en-US" altLang="zh-CN" sz="1800" dirty="0" smtClean="0">
                <a:latin typeface="微软雅黑" pitchFamily="34" charset="-122"/>
                <a:ea typeface="微软雅黑" pitchFamily="34" charset="-122"/>
              </a:rPr>
              <a:t>Bounded Context</a:t>
            </a:r>
            <a:r>
              <a:rPr lang="zh-CN" altLang="en-US" sz="1800" dirty="0" smtClean="0">
                <a:latin typeface="微软雅黑" pitchFamily="34" charset="-122"/>
                <a:ea typeface="微软雅黑" pitchFamily="34" charset="-122"/>
              </a:rPr>
              <a:t>：视察项目的现状，而不是它的理想状态。</a:t>
            </a:r>
            <a:endParaRPr lang="en-US" altLang="zh-CN" sz="1800" dirty="0">
              <a:latin typeface="微软雅黑" pitchFamily="34" charset="-122"/>
              <a:ea typeface="微软雅黑" pitchFamily="34" charset="-122"/>
            </a:endParaRPr>
          </a:p>
        </p:txBody>
      </p:sp>
    </p:spTree>
    <p:extLst>
      <p:ext uri="{BB962C8B-B14F-4D97-AF65-F5344CB8AC3E}">
        <p14:creationId xmlns:p14="http://schemas.microsoft.com/office/powerpoint/2010/main" val="5092959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85689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领域、子域和限界上下文</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188189"/>
            <a:ext cx="5976664" cy="5121131"/>
          </a:xfrm>
          <a:prstGeom prst="rect">
            <a:avLst/>
          </a:prstGeom>
        </p:spPr>
      </p:pic>
    </p:spTree>
    <p:extLst>
      <p:ext uri="{BB962C8B-B14F-4D97-AF65-F5344CB8AC3E}">
        <p14:creationId xmlns:p14="http://schemas.microsoft.com/office/powerpoint/2010/main" val="5276663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85689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核心域、支撑域和通用域</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715" y="908720"/>
            <a:ext cx="4752528" cy="4248472"/>
          </a:xfrm>
          <a:prstGeom prst="rect">
            <a:avLst/>
          </a:prstGeom>
        </p:spPr>
      </p:pic>
      <p:sp>
        <p:nvSpPr>
          <p:cNvPr id="7" name="TextBox 6"/>
          <p:cNvSpPr txBox="1"/>
          <p:nvPr/>
        </p:nvSpPr>
        <p:spPr>
          <a:xfrm>
            <a:off x="539552" y="5157192"/>
            <a:ext cx="8136904" cy="1600438"/>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400" dirty="0"/>
              <a:t>A </a:t>
            </a:r>
            <a:r>
              <a:rPr lang="en-US" altLang="zh-CN" sz="1400" b="1" dirty="0"/>
              <a:t>Core Domain </a:t>
            </a:r>
            <a:r>
              <a:rPr lang="en-US" altLang="zh-CN" sz="1400" dirty="0"/>
              <a:t>is a part of the business Domain that is of primary importance to the success of the organization. It is of utmost importance to the ongoing success of the business.</a:t>
            </a:r>
          </a:p>
          <a:p>
            <a:pPr marL="285750" indent="-285750">
              <a:buFont typeface="Wingdings" panose="05000000000000000000" pitchFamily="2" charset="2"/>
              <a:buChar char="Ø"/>
            </a:pPr>
            <a:r>
              <a:rPr lang="en-US" altLang="zh-CN" sz="1400" dirty="0" smtClean="0"/>
              <a:t>If </a:t>
            </a:r>
            <a:r>
              <a:rPr lang="en-US" altLang="zh-CN" sz="1400" dirty="0"/>
              <a:t>a domain models some aspect of the business that is essential, yet not Core, it is a </a:t>
            </a:r>
            <a:r>
              <a:rPr lang="en-US" altLang="zh-CN" sz="1400" b="1" dirty="0"/>
              <a:t>Supporting Subdomain</a:t>
            </a:r>
            <a:r>
              <a:rPr lang="en-US" altLang="zh-CN" sz="1400" dirty="0"/>
              <a:t>.</a:t>
            </a:r>
          </a:p>
          <a:p>
            <a:pPr marL="285750" indent="-285750">
              <a:buFont typeface="Wingdings" panose="05000000000000000000" pitchFamily="2" charset="2"/>
              <a:buChar char="Ø"/>
            </a:pPr>
            <a:r>
              <a:rPr lang="en-US" altLang="zh-CN" sz="1400" dirty="0" smtClean="0"/>
              <a:t>if </a:t>
            </a:r>
            <a:r>
              <a:rPr lang="en-US" altLang="zh-CN" sz="1400" dirty="0"/>
              <a:t>a domain captures nothing special to the business, yet is required for the overall business solution, it is a </a:t>
            </a:r>
            <a:r>
              <a:rPr lang="en-US" altLang="zh-CN" sz="1400" b="1" dirty="0"/>
              <a:t>Generic Subdomain</a:t>
            </a:r>
            <a:r>
              <a:rPr lang="en-US" altLang="zh-CN" sz="1400" dirty="0" smtClean="0"/>
              <a:t>.</a:t>
            </a:r>
          </a:p>
          <a:p>
            <a:pPr marL="285750" indent="-285750">
              <a:buFont typeface="Wingdings" panose="05000000000000000000" pitchFamily="2" charset="2"/>
              <a:buChar char="Ø"/>
            </a:pPr>
            <a:r>
              <a:rPr lang="en-US" altLang="zh-CN" sz="1400" dirty="0" smtClean="0">
                <a:solidFill>
                  <a:srgbClr val="FF0000"/>
                </a:solidFill>
              </a:rPr>
              <a:t>Focus on the core domain</a:t>
            </a:r>
            <a:endParaRPr lang="zh-CN" altLang="en-US" sz="1400" dirty="0">
              <a:solidFill>
                <a:srgbClr val="FF0000"/>
              </a:solidFill>
            </a:endParaRPr>
          </a:p>
        </p:txBody>
      </p:sp>
    </p:spTree>
    <p:extLst>
      <p:ext uri="{BB962C8B-B14F-4D97-AF65-F5344CB8AC3E}">
        <p14:creationId xmlns:p14="http://schemas.microsoft.com/office/powerpoint/2010/main" val="18119040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培训内容</a:t>
            </a:r>
            <a:endParaRPr lang="zh-CN" altLang="en-US" dirty="0"/>
          </a:p>
        </p:txBody>
      </p:sp>
      <p:sp>
        <p:nvSpPr>
          <p:cNvPr id="25" name="Text Placeholder 2"/>
          <p:cNvSpPr>
            <a:spLocks noGrp="1"/>
          </p:cNvSpPr>
          <p:nvPr/>
        </p:nvSpPr>
        <p:spPr bwMode="auto">
          <a:xfrm>
            <a:off x="381000" y="1412776"/>
            <a:ext cx="8382000" cy="315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463550" indent="-463550" algn="l" defTabSz="912813" rtl="0" fontAlgn="base">
              <a:lnSpc>
                <a:spcPct val="90000"/>
              </a:lnSpc>
              <a:spcBef>
                <a:spcPct val="20000"/>
              </a:spcBef>
              <a:spcAft>
                <a:spcPct val="0"/>
              </a:spcAft>
              <a:buSzPct val="120000"/>
              <a:buBlip>
                <a:blip r:embed="rId2"/>
              </a:buBlip>
              <a:defRPr sz="3200" kern="1200">
                <a:solidFill>
                  <a:schemeClr val="tx1"/>
                </a:solidFill>
                <a:latin typeface="Calibri" pitchFamily="34" charset="0"/>
                <a:ea typeface="+mn-ea"/>
                <a:cs typeface="+mn-cs"/>
              </a:defRPr>
            </a:lvl1pPr>
            <a:lvl2pPr marL="833438" indent="-369888" algn="l" defTabSz="912813" rtl="0" fontAlgn="base">
              <a:lnSpc>
                <a:spcPct val="90000"/>
              </a:lnSpc>
              <a:spcBef>
                <a:spcPct val="20000"/>
              </a:spcBef>
              <a:spcAft>
                <a:spcPct val="0"/>
              </a:spcAft>
              <a:buBlip>
                <a:blip r:embed="rId2"/>
              </a:buBlip>
              <a:defRPr sz="2800" kern="1200">
                <a:solidFill>
                  <a:schemeClr val="tx1"/>
                </a:solidFill>
                <a:latin typeface="Calibri" pitchFamily="34" charset="0"/>
                <a:ea typeface="+mn-ea"/>
                <a:cs typeface="+mn-cs"/>
              </a:defRPr>
            </a:lvl2pPr>
            <a:lvl3pPr marL="1168400" indent="-346075" algn="l" defTabSz="912813" rtl="0" fontAlgn="base">
              <a:lnSpc>
                <a:spcPct val="90000"/>
              </a:lnSpc>
              <a:spcBef>
                <a:spcPct val="20000"/>
              </a:spcBef>
              <a:spcAft>
                <a:spcPct val="0"/>
              </a:spcAft>
              <a:buBlip>
                <a:blip r:embed="rId2"/>
              </a:buBlip>
              <a:defRPr sz="2400" kern="1200">
                <a:solidFill>
                  <a:schemeClr val="tx1"/>
                </a:solidFill>
                <a:latin typeface="Calibri" pitchFamily="34" charset="0"/>
                <a:ea typeface="+mn-ea"/>
                <a:cs typeface="+mn-cs"/>
              </a:defRPr>
            </a:lvl3pPr>
            <a:lvl4pPr marL="1516063" indent="-347663" algn="l" defTabSz="912813" rtl="0" fontAlgn="base">
              <a:lnSpc>
                <a:spcPct val="90000"/>
              </a:lnSpc>
              <a:spcBef>
                <a:spcPct val="20000"/>
              </a:spcBef>
              <a:spcAft>
                <a:spcPct val="0"/>
              </a:spcAft>
              <a:buBlip>
                <a:blip r:embed="rId2"/>
              </a:buBlip>
              <a:defRPr sz="2400" kern="1200">
                <a:solidFill>
                  <a:schemeClr val="tx1"/>
                </a:solidFill>
                <a:latin typeface="Calibri" pitchFamily="34" charset="0"/>
                <a:ea typeface="+mn-ea"/>
                <a:cs typeface="+mn-cs"/>
              </a:defRPr>
            </a:lvl4pPr>
            <a:lvl5pPr marL="1852613" indent="-325438" algn="l" defTabSz="912813" rtl="0" fontAlgn="base">
              <a:lnSpc>
                <a:spcPct val="90000"/>
              </a:lnSpc>
              <a:spcBef>
                <a:spcPct val="20000"/>
              </a:spcBef>
              <a:spcAft>
                <a:spcPct val="0"/>
              </a:spcAft>
              <a:buBlip>
                <a:blip r:embed="rId2"/>
              </a:buBlip>
              <a:defRPr sz="2400" kern="1200">
                <a:solidFill>
                  <a:schemeClr val="tx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Blip>
                <a:blip r:embed="rId3"/>
              </a:buBlip>
            </a:pPr>
            <a:r>
              <a:rPr lang="zh-CN" altLang="en-US" dirty="0">
                <a:solidFill>
                  <a:srgbClr val="FF0000"/>
                </a:solidFill>
                <a:ea typeface="宋体" charset="-122"/>
              </a:rPr>
              <a:t>领域驱动</a:t>
            </a:r>
            <a:r>
              <a:rPr lang="zh-CN" altLang="en-US" dirty="0" smtClean="0">
                <a:solidFill>
                  <a:srgbClr val="FF0000"/>
                </a:solidFill>
                <a:ea typeface="宋体" charset="-122"/>
              </a:rPr>
              <a:t>设计简介</a:t>
            </a:r>
            <a:endParaRPr lang="en-US" altLang="zh-CN" dirty="0" smtClean="0">
              <a:solidFill>
                <a:srgbClr val="FF0000"/>
              </a:solidFill>
              <a:ea typeface="宋体" charset="-122"/>
            </a:endParaRPr>
          </a:p>
          <a:p>
            <a:pPr>
              <a:buBlip>
                <a:blip r:embed="rId3"/>
              </a:buBlip>
            </a:pPr>
            <a:r>
              <a:rPr lang="zh-CN" altLang="en-US" dirty="0" smtClean="0">
                <a:ea typeface="宋体" charset="-122"/>
              </a:rPr>
              <a:t>领域通用语言</a:t>
            </a:r>
            <a:endParaRPr lang="en-US" altLang="zh-CN" dirty="0" smtClean="0">
              <a:ea typeface="宋体" charset="-122"/>
            </a:endParaRPr>
          </a:p>
          <a:p>
            <a:pPr>
              <a:buBlip>
                <a:blip r:embed="rId3"/>
              </a:buBlip>
            </a:pPr>
            <a:r>
              <a:rPr lang="zh-CN" altLang="en-US" dirty="0" smtClean="0">
                <a:ea typeface="宋体" charset="-122"/>
              </a:rPr>
              <a:t>领域驱动设计的构造块</a:t>
            </a:r>
            <a:endParaRPr lang="en-US" altLang="zh-CN" dirty="0" smtClean="0">
              <a:ea typeface="宋体" charset="-122"/>
            </a:endParaRPr>
          </a:p>
          <a:p>
            <a:pPr>
              <a:buBlip>
                <a:blip r:embed="rId3"/>
              </a:buBlip>
            </a:pPr>
            <a:r>
              <a:rPr lang="zh-CN" altLang="en-US" dirty="0">
                <a:ea typeface="宋体" charset="-122"/>
              </a:rPr>
              <a:t>领域驱动设计编程实践</a:t>
            </a:r>
            <a:endParaRPr lang="en-US" altLang="zh-CN" dirty="0">
              <a:ea typeface="宋体" charset="-122"/>
            </a:endParaRPr>
          </a:p>
          <a:p>
            <a:pPr>
              <a:buBlip>
                <a:blip r:embed="rId3"/>
              </a:buBlip>
            </a:pPr>
            <a:r>
              <a:rPr lang="en-US" altLang="zh-CN" dirty="0" smtClean="0">
                <a:ea typeface="宋体" charset="-122"/>
              </a:rPr>
              <a:t>CQRS</a:t>
            </a:r>
            <a:r>
              <a:rPr lang="zh-CN" altLang="en-US" dirty="0" smtClean="0">
                <a:ea typeface="宋体" charset="-122"/>
              </a:rPr>
              <a:t>架构</a:t>
            </a:r>
            <a:endParaRPr lang="en-US" altLang="zh-CN" dirty="0" smtClean="0">
              <a:ea typeface="宋体" charset="-122"/>
            </a:endParaRPr>
          </a:p>
          <a:p>
            <a:pPr>
              <a:buBlip>
                <a:blip r:embed="rId3"/>
              </a:buBlip>
            </a:pPr>
            <a:r>
              <a:rPr lang="zh-CN" altLang="en-US" dirty="0" smtClean="0">
                <a:ea typeface="宋体" charset="-122"/>
              </a:rPr>
              <a:t>模型驱动开发</a:t>
            </a:r>
            <a:endParaRPr lang="en-US" altLang="zh-CN" dirty="0" smtClean="0">
              <a:ea typeface="宋体" charset="-122"/>
            </a:endParaRPr>
          </a:p>
        </p:txBody>
      </p:sp>
    </p:spTree>
    <p:extLst>
      <p:ext uri="{BB962C8B-B14F-4D97-AF65-F5344CB8AC3E}">
        <p14:creationId xmlns:p14="http://schemas.microsoft.com/office/powerpoint/2010/main" val="22661601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战术建模与战略建模</a:t>
            </a:r>
            <a:endParaRPr lang="zh-CN" altLang="en-US" dirty="0"/>
          </a:p>
        </p:txBody>
      </p:sp>
      <p:pic>
        <p:nvPicPr>
          <p:cNvPr id="1026" name="Picture 2" descr="http://images.cnitblog.com/blog/13665/201311/07231359-ecf3fa46d1a74dd6b34f0cb76427ea9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8720"/>
            <a:ext cx="9143999" cy="594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5290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a:t>领域驱动设计的综合应用</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052736"/>
            <a:ext cx="7829550" cy="5553075"/>
          </a:xfrm>
          <a:prstGeom prst="rect">
            <a:avLst/>
          </a:prstGeom>
        </p:spPr>
      </p:pic>
    </p:spTree>
    <p:extLst>
      <p:ext uri="{BB962C8B-B14F-4D97-AF65-F5344CB8AC3E}">
        <p14:creationId xmlns:p14="http://schemas.microsoft.com/office/powerpoint/2010/main" val="28708539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a:t>共享</a:t>
            </a:r>
            <a:r>
              <a:rPr lang="zh-CN" altLang="en-US" dirty="0" smtClean="0"/>
              <a:t>内核</a:t>
            </a:r>
            <a:r>
              <a:rPr lang="en-US" altLang="zh-CN" dirty="0" smtClean="0"/>
              <a:t>(Shared Kernel)</a:t>
            </a:r>
            <a:endParaRPr lang="zh-CN" altLang="en-US" dirty="0"/>
          </a:p>
        </p:txBody>
      </p:sp>
      <p:sp>
        <p:nvSpPr>
          <p:cNvPr id="4" name="内容占位符 2"/>
          <p:cNvSpPr txBox="1">
            <a:spLocks/>
          </p:cNvSpPr>
          <p:nvPr/>
        </p:nvSpPr>
        <p:spPr>
          <a:xfrm>
            <a:off x="179512" y="908720"/>
            <a:ext cx="8712968" cy="3456384"/>
          </a:xfrm>
          <a:prstGeom prst="rect">
            <a:avLst/>
          </a:prstGeom>
        </p:spPr>
        <p:txBody>
          <a:bodyPr>
            <a:normAutofit fontScale="62500" lnSpcReduction="20000"/>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400" dirty="0"/>
              <a:t>当不同团队开发一些紧密相关的应用程序</a:t>
            </a:r>
            <a:r>
              <a:rPr lang="zh-CN" altLang="en-US" sz="2400" dirty="0" smtClean="0"/>
              <a:t>时，如果团队之间不进行协调，即使短时间内能够取得快速进展，他们开发出的产品也可能互相不适合，最后可能不得不在转换层上花费大量时间，而且得到的产品也五花八门。</a:t>
            </a:r>
            <a:endParaRPr lang="en-US" altLang="zh-CN" sz="2400" dirty="0" smtClean="0"/>
          </a:p>
          <a:p>
            <a:pPr lvl="1">
              <a:lnSpc>
                <a:spcPts val="2700"/>
              </a:lnSpc>
            </a:pPr>
            <a:r>
              <a:rPr lang="zh-CN" altLang="en-US" sz="2200" dirty="0" smtClean="0"/>
              <a:t>从领域模型中选出两个团队都同意共享的一个子集。当然，除了模型的这个子集以外，这还包括与该模型部分相关的代码子集，或数据库设计的子集。这部分明确共享的内容具有特殊的状态，而且一个团队在没与另一个团队商量的情况下不应擅自更改它。</a:t>
            </a:r>
            <a:endParaRPr lang="en-US" altLang="zh-CN" sz="2200" dirty="0" smtClean="0"/>
          </a:p>
          <a:p>
            <a:pPr lvl="1">
              <a:lnSpc>
                <a:spcPts val="2700"/>
              </a:lnSpc>
            </a:pPr>
            <a:r>
              <a:rPr lang="zh-CN" altLang="en-US" sz="2200" dirty="0"/>
              <a:t>功能</a:t>
            </a:r>
            <a:r>
              <a:rPr lang="zh-CN" altLang="en-US" sz="2200" dirty="0" smtClean="0"/>
              <a:t>系统要经常进行集成，但集成的频率应该比团队中</a:t>
            </a:r>
            <a:r>
              <a:rPr lang="en-US" altLang="zh-CN" sz="2200" dirty="0" smtClean="0"/>
              <a:t>Continuous Integration</a:t>
            </a:r>
            <a:r>
              <a:rPr lang="zh-CN" altLang="en-US" sz="2200" dirty="0" smtClean="0"/>
              <a:t>的频率低一些。在进行这些集成的时候，两个团队都要运行测试。</a:t>
            </a:r>
            <a:endParaRPr lang="en-US" altLang="zh-CN" sz="2200" dirty="0" smtClean="0"/>
          </a:p>
          <a:p>
            <a:pPr lvl="1">
              <a:lnSpc>
                <a:spcPts val="2700"/>
              </a:lnSpc>
            </a:pPr>
            <a:r>
              <a:rPr lang="en-US" altLang="zh-CN" sz="2200" dirty="0" smtClean="0"/>
              <a:t>Shared Kernel</a:t>
            </a:r>
            <a:r>
              <a:rPr lang="zh-CN" altLang="en-US" sz="2200" dirty="0" smtClean="0"/>
              <a:t>通常是</a:t>
            </a:r>
            <a:r>
              <a:rPr lang="en-US" altLang="zh-CN" sz="2200" dirty="0" smtClean="0"/>
              <a:t>Core Domain</a:t>
            </a:r>
            <a:r>
              <a:rPr lang="zh-CN" altLang="en-US" sz="2200" dirty="0" smtClean="0"/>
              <a:t>，或是一组</a:t>
            </a:r>
            <a:r>
              <a:rPr lang="en-US" altLang="zh-CN" sz="2200" dirty="0" smtClean="0"/>
              <a:t>Generic Subdomain</a:t>
            </a:r>
            <a:r>
              <a:rPr lang="zh-CN" altLang="en-US" sz="2200" dirty="0" smtClean="0"/>
              <a:t>（通用子领域），也可能二者兼有。</a:t>
            </a:r>
            <a:endParaRPr lang="en-US" altLang="zh-CN" sz="2000" dirty="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0921" y="4149080"/>
            <a:ext cx="5010150" cy="2636912"/>
          </a:xfrm>
          <a:prstGeom prst="rect">
            <a:avLst/>
          </a:prstGeom>
        </p:spPr>
      </p:pic>
    </p:spTree>
    <p:extLst>
      <p:ext uri="{BB962C8B-B14F-4D97-AF65-F5344CB8AC3E}">
        <p14:creationId xmlns:p14="http://schemas.microsoft.com/office/powerpoint/2010/main" val="31016658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企业架构方法与领域驱动设计</a:t>
            </a:r>
            <a:endParaRPr lang="zh-CN" altLang="en-US" dirty="0"/>
          </a:p>
        </p:txBody>
      </p:sp>
      <p:grpSp>
        <p:nvGrpSpPr>
          <p:cNvPr id="5" name="Group 30"/>
          <p:cNvGrpSpPr>
            <a:grpSpLocks/>
          </p:cNvGrpSpPr>
          <p:nvPr/>
        </p:nvGrpSpPr>
        <p:grpSpPr bwMode="auto">
          <a:xfrm>
            <a:off x="3094038" y="1700808"/>
            <a:ext cx="2925762" cy="2514600"/>
            <a:chOff x="1949" y="672"/>
            <a:chExt cx="1843" cy="1584"/>
          </a:xfrm>
        </p:grpSpPr>
        <p:sp>
          <p:nvSpPr>
            <p:cNvPr id="6" name="Rectangle 31"/>
            <p:cNvSpPr>
              <a:spLocks noChangeArrowheads="1"/>
            </p:cNvSpPr>
            <p:nvPr/>
          </p:nvSpPr>
          <p:spPr bwMode="auto">
            <a:xfrm>
              <a:off x="1949" y="672"/>
              <a:ext cx="1843" cy="1584"/>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pic>
          <p:nvPicPr>
            <p:cNvPr id="7" name="Picture 32" descr="34_contentfwk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 y="1248"/>
              <a:ext cx="1147" cy="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33"/>
            <p:cNvSpPr txBox="1">
              <a:spLocks noChangeArrowheads="1"/>
            </p:cNvSpPr>
            <p:nvPr/>
          </p:nvSpPr>
          <p:spPr bwMode="auto">
            <a:xfrm>
              <a:off x="2210" y="748"/>
              <a:ext cx="125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a:spAutoFit/>
            </a:bodyPr>
            <a:lstStyle>
              <a:lvl1pPr marL="342900" indent="-342900" eaLnBrk="0" hangingPunct="0">
                <a:defRPr b="1" i="1">
                  <a:solidFill>
                    <a:schemeClr val="tx1"/>
                  </a:solidFill>
                  <a:latin typeface="Arial" charset="0"/>
                  <a:ea typeface="宋体" charset="-122"/>
                </a:defRPr>
              </a:lvl1pPr>
              <a:lvl2pPr marL="742950" indent="-285750" eaLnBrk="0" hangingPunct="0">
                <a:defRPr b="1" i="1">
                  <a:solidFill>
                    <a:schemeClr val="tx1"/>
                  </a:solidFill>
                  <a:latin typeface="Arial" charset="0"/>
                  <a:ea typeface="宋体" charset="-122"/>
                </a:defRPr>
              </a:lvl2pPr>
              <a:lvl3pPr marL="1143000" indent="-228600" eaLnBrk="0" hangingPunct="0">
                <a:defRPr b="1" i="1">
                  <a:solidFill>
                    <a:schemeClr val="tx1"/>
                  </a:solidFill>
                  <a:latin typeface="Arial" charset="0"/>
                  <a:ea typeface="宋体" charset="-122"/>
                </a:defRPr>
              </a:lvl3pPr>
              <a:lvl4pPr marL="1600200" indent="-228600" eaLnBrk="0" hangingPunct="0">
                <a:defRPr b="1" i="1">
                  <a:solidFill>
                    <a:schemeClr val="tx1"/>
                  </a:solidFill>
                  <a:latin typeface="Arial" charset="0"/>
                  <a:ea typeface="宋体" charset="-122"/>
                </a:defRPr>
              </a:lvl4pPr>
              <a:lvl5pPr marL="2057400" indent="-228600" eaLnBrk="0" hangingPunct="0">
                <a:defRPr b="1" i="1">
                  <a:solidFill>
                    <a:schemeClr val="tx1"/>
                  </a:solidFill>
                  <a:latin typeface="Arial" charset="0"/>
                  <a:ea typeface="宋体" charset="-122"/>
                </a:defRPr>
              </a:lvl5pPr>
              <a:lvl6pPr marL="2514600" indent="-228600" eaLnBrk="0" fontAlgn="base" hangingPunct="0">
                <a:spcBef>
                  <a:spcPct val="0"/>
                </a:spcBef>
                <a:spcAft>
                  <a:spcPct val="0"/>
                </a:spcAft>
                <a:defRPr b="1" i="1">
                  <a:solidFill>
                    <a:schemeClr val="tx1"/>
                  </a:solidFill>
                  <a:latin typeface="Arial" charset="0"/>
                  <a:ea typeface="宋体" charset="-122"/>
                </a:defRPr>
              </a:lvl6pPr>
              <a:lvl7pPr marL="2971800" indent="-228600" eaLnBrk="0" fontAlgn="base" hangingPunct="0">
                <a:spcBef>
                  <a:spcPct val="0"/>
                </a:spcBef>
                <a:spcAft>
                  <a:spcPct val="0"/>
                </a:spcAft>
                <a:defRPr b="1" i="1">
                  <a:solidFill>
                    <a:schemeClr val="tx1"/>
                  </a:solidFill>
                  <a:latin typeface="Arial" charset="0"/>
                  <a:ea typeface="宋体" charset="-122"/>
                </a:defRPr>
              </a:lvl7pPr>
              <a:lvl8pPr marL="3429000" indent="-228600" eaLnBrk="0" fontAlgn="base" hangingPunct="0">
                <a:spcBef>
                  <a:spcPct val="0"/>
                </a:spcBef>
                <a:spcAft>
                  <a:spcPct val="0"/>
                </a:spcAft>
                <a:defRPr b="1" i="1">
                  <a:solidFill>
                    <a:schemeClr val="tx1"/>
                  </a:solidFill>
                  <a:latin typeface="Arial" charset="0"/>
                  <a:ea typeface="宋体" charset="-122"/>
                </a:defRPr>
              </a:lvl8pPr>
              <a:lvl9pPr marL="3886200" indent="-228600" eaLnBrk="0" fontAlgn="base" hangingPunct="0">
                <a:spcBef>
                  <a:spcPct val="0"/>
                </a:spcBef>
                <a:spcAft>
                  <a:spcPct val="0"/>
                </a:spcAft>
                <a:defRPr b="1" i="1">
                  <a:solidFill>
                    <a:schemeClr val="tx1"/>
                  </a:solidFill>
                  <a:latin typeface="Arial" charset="0"/>
                  <a:ea typeface="宋体" charset="-122"/>
                </a:defRPr>
              </a:lvl9pPr>
            </a:lstStyle>
            <a:p>
              <a:pPr algn="ctr" eaLnBrk="1" hangingPunct="1">
                <a:buFont typeface="Arial" charset="0"/>
                <a:buAutoNum type="arabicPeriod" startAt="3"/>
              </a:pPr>
              <a:r>
                <a:rPr lang="zh-TW" altLang="en-US"/>
                <a:t>架构</a:t>
              </a:r>
              <a:r>
                <a:rPr lang="zh-CN" altLang="en-US"/>
                <a:t>内容</a:t>
              </a:r>
              <a:r>
                <a:rPr lang="zh-TW" altLang="en-US"/>
                <a:t>框架 </a:t>
              </a:r>
            </a:p>
          </p:txBody>
        </p:sp>
      </p:grpSp>
      <p:grpSp>
        <p:nvGrpSpPr>
          <p:cNvPr id="9" name="Group 34"/>
          <p:cNvGrpSpPr>
            <a:grpSpLocks/>
          </p:cNvGrpSpPr>
          <p:nvPr/>
        </p:nvGrpSpPr>
        <p:grpSpPr bwMode="auto">
          <a:xfrm>
            <a:off x="3094038" y="4215408"/>
            <a:ext cx="2925762" cy="2514600"/>
            <a:chOff x="1957" y="2256"/>
            <a:chExt cx="1835" cy="1584"/>
          </a:xfrm>
        </p:grpSpPr>
        <p:sp>
          <p:nvSpPr>
            <p:cNvPr id="10" name="Rectangle 35"/>
            <p:cNvSpPr>
              <a:spLocks noChangeArrowheads="1"/>
            </p:cNvSpPr>
            <p:nvPr/>
          </p:nvSpPr>
          <p:spPr bwMode="auto">
            <a:xfrm>
              <a:off x="1957" y="2256"/>
              <a:ext cx="1835" cy="1584"/>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11" name="Text Box 36"/>
            <p:cNvSpPr txBox="1">
              <a:spLocks noChangeArrowheads="1"/>
            </p:cNvSpPr>
            <p:nvPr/>
          </p:nvSpPr>
          <p:spPr bwMode="auto">
            <a:xfrm>
              <a:off x="2327" y="2316"/>
              <a:ext cx="12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a:spAutoFit/>
            </a:bodyPr>
            <a:lstStyle>
              <a:lvl1pPr marL="342900" indent="-342900" eaLnBrk="0" hangingPunct="0">
                <a:defRPr b="1" i="1">
                  <a:solidFill>
                    <a:schemeClr val="tx1"/>
                  </a:solidFill>
                  <a:latin typeface="Arial" charset="0"/>
                  <a:ea typeface="宋体" charset="-122"/>
                </a:defRPr>
              </a:lvl1pPr>
              <a:lvl2pPr marL="742950" indent="-285750" eaLnBrk="0" hangingPunct="0">
                <a:defRPr b="1" i="1">
                  <a:solidFill>
                    <a:schemeClr val="tx1"/>
                  </a:solidFill>
                  <a:latin typeface="Arial" charset="0"/>
                  <a:ea typeface="宋体" charset="-122"/>
                </a:defRPr>
              </a:lvl2pPr>
              <a:lvl3pPr marL="1143000" indent="-228600" eaLnBrk="0" hangingPunct="0">
                <a:defRPr b="1" i="1">
                  <a:solidFill>
                    <a:schemeClr val="tx1"/>
                  </a:solidFill>
                  <a:latin typeface="Arial" charset="0"/>
                  <a:ea typeface="宋体" charset="-122"/>
                </a:defRPr>
              </a:lvl3pPr>
              <a:lvl4pPr marL="1600200" indent="-228600" eaLnBrk="0" hangingPunct="0">
                <a:defRPr b="1" i="1">
                  <a:solidFill>
                    <a:schemeClr val="tx1"/>
                  </a:solidFill>
                  <a:latin typeface="Arial" charset="0"/>
                  <a:ea typeface="宋体" charset="-122"/>
                </a:defRPr>
              </a:lvl4pPr>
              <a:lvl5pPr marL="2057400" indent="-228600" eaLnBrk="0" hangingPunct="0">
                <a:defRPr b="1" i="1">
                  <a:solidFill>
                    <a:schemeClr val="tx1"/>
                  </a:solidFill>
                  <a:latin typeface="Arial" charset="0"/>
                  <a:ea typeface="宋体" charset="-122"/>
                </a:defRPr>
              </a:lvl5pPr>
              <a:lvl6pPr marL="2514600" indent="-228600" eaLnBrk="0" fontAlgn="base" hangingPunct="0">
                <a:spcBef>
                  <a:spcPct val="0"/>
                </a:spcBef>
                <a:spcAft>
                  <a:spcPct val="0"/>
                </a:spcAft>
                <a:defRPr b="1" i="1">
                  <a:solidFill>
                    <a:schemeClr val="tx1"/>
                  </a:solidFill>
                  <a:latin typeface="Arial" charset="0"/>
                  <a:ea typeface="宋体" charset="-122"/>
                </a:defRPr>
              </a:lvl6pPr>
              <a:lvl7pPr marL="2971800" indent="-228600" eaLnBrk="0" fontAlgn="base" hangingPunct="0">
                <a:spcBef>
                  <a:spcPct val="0"/>
                </a:spcBef>
                <a:spcAft>
                  <a:spcPct val="0"/>
                </a:spcAft>
                <a:defRPr b="1" i="1">
                  <a:solidFill>
                    <a:schemeClr val="tx1"/>
                  </a:solidFill>
                  <a:latin typeface="Arial" charset="0"/>
                  <a:ea typeface="宋体" charset="-122"/>
                </a:defRPr>
              </a:lvl7pPr>
              <a:lvl8pPr marL="3429000" indent="-228600" eaLnBrk="0" fontAlgn="base" hangingPunct="0">
                <a:spcBef>
                  <a:spcPct val="0"/>
                </a:spcBef>
                <a:spcAft>
                  <a:spcPct val="0"/>
                </a:spcAft>
                <a:defRPr b="1" i="1">
                  <a:solidFill>
                    <a:schemeClr val="tx1"/>
                  </a:solidFill>
                  <a:latin typeface="Arial" charset="0"/>
                  <a:ea typeface="宋体" charset="-122"/>
                </a:defRPr>
              </a:lvl8pPr>
              <a:lvl9pPr marL="3886200" indent="-228600" eaLnBrk="0" fontAlgn="base" hangingPunct="0">
                <a:spcBef>
                  <a:spcPct val="0"/>
                </a:spcBef>
                <a:spcAft>
                  <a:spcPct val="0"/>
                </a:spcAft>
                <a:defRPr b="1" i="1">
                  <a:solidFill>
                    <a:schemeClr val="tx1"/>
                  </a:solidFill>
                  <a:latin typeface="Arial" charset="0"/>
                  <a:ea typeface="宋体" charset="-122"/>
                </a:defRPr>
              </a:lvl9pPr>
            </a:lstStyle>
            <a:p>
              <a:pPr algn="ctr" eaLnBrk="1" hangingPunct="1">
                <a:buFont typeface="Arial" charset="0"/>
                <a:buAutoNum type="arabicPeriod" startAt="4"/>
              </a:pPr>
              <a:r>
                <a:rPr lang="zh-TW" altLang="en-US"/>
                <a:t>企业连续系列</a:t>
              </a:r>
              <a:endParaRPr lang="en-US" altLang="zh-TW"/>
            </a:p>
          </p:txBody>
        </p:sp>
        <p:pic>
          <p:nvPicPr>
            <p:cNvPr id="12" name="Picture 37" descr="39_ent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6" y="2640"/>
              <a:ext cx="1314" cy="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38" descr="ad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777008"/>
            <a:ext cx="1838325"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39"/>
          <p:cNvSpPr txBox="1">
            <a:spLocks noChangeArrowheads="1"/>
          </p:cNvSpPr>
          <p:nvPr/>
        </p:nvSpPr>
        <p:spPr bwMode="auto">
          <a:xfrm>
            <a:off x="1547664" y="1823046"/>
            <a:ext cx="14605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a:spAutoFit/>
          </a:bodyPr>
          <a:lstStyle>
            <a:lvl1pPr marL="342900" indent="-342900" eaLnBrk="0" hangingPunct="0">
              <a:defRPr b="1" i="1">
                <a:solidFill>
                  <a:schemeClr val="tx1"/>
                </a:solidFill>
                <a:latin typeface="Arial" charset="0"/>
                <a:ea typeface="宋体" charset="-122"/>
              </a:defRPr>
            </a:lvl1pPr>
            <a:lvl2pPr marL="742950" indent="-285750" eaLnBrk="0" hangingPunct="0">
              <a:defRPr b="1" i="1">
                <a:solidFill>
                  <a:schemeClr val="tx1"/>
                </a:solidFill>
                <a:latin typeface="Arial" charset="0"/>
                <a:ea typeface="宋体" charset="-122"/>
              </a:defRPr>
            </a:lvl2pPr>
            <a:lvl3pPr marL="1143000" indent="-228600" eaLnBrk="0" hangingPunct="0">
              <a:defRPr b="1" i="1">
                <a:solidFill>
                  <a:schemeClr val="tx1"/>
                </a:solidFill>
                <a:latin typeface="Arial" charset="0"/>
                <a:ea typeface="宋体" charset="-122"/>
              </a:defRPr>
            </a:lvl3pPr>
            <a:lvl4pPr marL="1600200" indent="-228600" eaLnBrk="0" hangingPunct="0">
              <a:defRPr b="1" i="1">
                <a:solidFill>
                  <a:schemeClr val="tx1"/>
                </a:solidFill>
                <a:latin typeface="Arial" charset="0"/>
                <a:ea typeface="宋体" charset="-122"/>
              </a:defRPr>
            </a:lvl4pPr>
            <a:lvl5pPr marL="2057400" indent="-228600" eaLnBrk="0" hangingPunct="0">
              <a:defRPr b="1" i="1">
                <a:solidFill>
                  <a:schemeClr val="tx1"/>
                </a:solidFill>
                <a:latin typeface="Arial" charset="0"/>
                <a:ea typeface="宋体" charset="-122"/>
              </a:defRPr>
            </a:lvl5pPr>
            <a:lvl6pPr marL="2514600" indent="-228600" eaLnBrk="0" fontAlgn="base" hangingPunct="0">
              <a:spcBef>
                <a:spcPct val="0"/>
              </a:spcBef>
              <a:spcAft>
                <a:spcPct val="0"/>
              </a:spcAft>
              <a:defRPr b="1" i="1">
                <a:solidFill>
                  <a:schemeClr val="tx1"/>
                </a:solidFill>
                <a:latin typeface="Arial" charset="0"/>
                <a:ea typeface="宋体" charset="-122"/>
              </a:defRPr>
            </a:lvl6pPr>
            <a:lvl7pPr marL="2971800" indent="-228600" eaLnBrk="0" fontAlgn="base" hangingPunct="0">
              <a:spcBef>
                <a:spcPct val="0"/>
              </a:spcBef>
              <a:spcAft>
                <a:spcPct val="0"/>
              </a:spcAft>
              <a:defRPr b="1" i="1">
                <a:solidFill>
                  <a:schemeClr val="tx1"/>
                </a:solidFill>
                <a:latin typeface="Arial" charset="0"/>
                <a:ea typeface="宋体" charset="-122"/>
              </a:defRPr>
            </a:lvl7pPr>
            <a:lvl8pPr marL="3429000" indent="-228600" eaLnBrk="0" fontAlgn="base" hangingPunct="0">
              <a:spcBef>
                <a:spcPct val="0"/>
              </a:spcBef>
              <a:spcAft>
                <a:spcPct val="0"/>
              </a:spcAft>
              <a:defRPr b="1" i="1">
                <a:solidFill>
                  <a:schemeClr val="tx1"/>
                </a:solidFill>
                <a:latin typeface="Arial" charset="0"/>
                <a:ea typeface="宋体" charset="-122"/>
              </a:defRPr>
            </a:lvl8pPr>
            <a:lvl9pPr marL="3886200" indent="-228600" eaLnBrk="0" fontAlgn="base" hangingPunct="0">
              <a:spcBef>
                <a:spcPct val="0"/>
              </a:spcBef>
              <a:spcAft>
                <a:spcPct val="0"/>
              </a:spcAft>
              <a:defRPr b="1" i="1">
                <a:solidFill>
                  <a:schemeClr val="tx1"/>
                </a:solidFill>
                <a:latin typeface="Arial" charset="0"/>
                <a:ea typeface="宋体" charset="-122"/>
              </a:defRPr>
            </a:lvl9pPr>
          </a:lstStyle>
          <a:p>
            <a:pPr algn="ctr" eaLnBrk="1" hangingPunct="1">
              <a:buFont typeface="Arial" charset="0"/>
              <a:buAutoNum type="arabicPeriod"/>
            </a:pPr>
            <a:r>
              <a:rPr lang="zh-CN" altLang="en-US" dirty="0"/>
              <a:t>架构开发</a:t>
            </a:r>
          </a:p>
          <a:p>
            <a:pPr algn="ctr" eaLnBrk="1" hangingPunct="1"/>
            <a:r>
              <a:rPr lang="zh-CN" altLang="en-US" dirty="0"/>
              <a:t>方法</a:t>
            </a:r>
          </a:p>
        </p:txBody>
      </p:sp>
      <p:sp>
        <p:nvSpPr>
          <p:cNvPr id="15" name="Rectangle 40"/>
          <p:cNvSpPr>
            <a:spLocks noChangeArrowheads="1"/>
          </p:cNvSpPr>
          <p:nvPr/>
        </p:nvSpPr>
        <p:spPr bwMode="auto">
          <a:xfrm>
            <a:off x="76200" y="1700808"/>
            <a:ext cx="2925763" cy="25146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pic>
        <p:nvPicPr>
          <p:cNvPr id="16" name="Picture 41" descr="20_adm_hierarch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013" y="4901208"/>
            <a:ext cx="1090612"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42"/>
          <p:cNvSpPr>
            <a:spLocks noChangeArrowheads="1"/>
          </p:cNvSpPr>
          <p:nvPr/>
        </p:nvSpPr>
        <p:spPr bwMode="auto">
          <a:xfrm>
            <a:off x="76200" y="4215408"/>
            <a:ext cx="2925763" cy="25146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18" name="Text Box 43"/>
          <p:cNvSpPr txBox="1">
            <a:spLocks noChangeArrowheads="1"/>
          </p:cNvSpPr>
          <p:nvPr/>
        </p:nvSpPr>
        <p:spPr bwMode="auto">
          <a:xfrm>
            <a:off x="273050" y="4277321"/>
            <a:ext cx="26241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a:spAutoFit/>
          </a:bodyPr>
          <a:lstStyle>
            <a:lvl1pPr marL="342900" indent="-342900" eaLnBrk="0" hangingPunct="0">
              <a:defRPr b="1" i="1">
                <a:solidFill>
                  <a:schemeClr val="tx1"/>
                </a:solidFill>
                <a:latin typeface="Arial" charset="0"/>
                <a:ea typeface="宋体" charset="-122"/>
              </a:defRPr>
            </a:lvl1pPr>
            <a:lvl2pPr marL="742950" indent="-285750" eaLnBrk="0" hangingPunct="0">
              <a:defRPr b="1" i="1">
                <a:solidFill>
                  <a:schemeClr val="tx1"/>
                </a:solidFill>
                <a:latin typeface="Arial" charset="0"/>
                <a:ea typeface="宋体" charset="-122"/>
              </a:defRPr>
            </a:lvl2pPr>
            <a:lvl3pPr marL="1143000" indent="-228600" eaLnBrk="0" hangingPunct="0">
              <a:defRPr b="1" i="1">
                <a:solidFill>
                  <a:schemeClr val="tx1"/>
                </a:solidFill>
                <a:latin typeface="Arial" charset="0"/>
                <a:ea typeface="宋体" charset="-122"/>
              </a:defRPr>
            </a:lvl3pPr>
            <a:lvl4pPr marL="1600200" indent="-228600" eaLnBrk="0" hangingPunct="0">
              <a:defRPr b="1" i="1">
                <a:solidFill>
                  <a:schemeClr val="tx1"/>
                </a:solidFill>
                <a:latin typeface="Arial" charset="0"/>
                <a:ea typeface="宋体" charset="-122"/>
              </a:defRPr>
            </a:lvl4pPr>
            <a:lvl5pPr marL="2057400" indent="-228600" eaLnBrk="0" hangingPunct="0">
              <a:defRPr b="1" i="1">
                <a:solidFill>
                  <a:schemeClr val="tx1"/>
                </a:solidFill>
                <a:latin typeface="Arial" charset="0"/>
                <a:ea typeface="宋体" charset="-122"/>
              </a:defRPr>
            </a:lvl5pPr>
            <a:lvl6pPr marL="2514600" indent="-228600" eaLnBrk="0" fontAlgn="base" hangingPunct="0">
              <a:spcBef>
                <a:spcPct val="0"/>
              </a:spcBef>
              <a:spcAft>
                <a:spcPct val="0"/>
              </a:spcAft>
              <a:defRPr b="1" i="1">
                <a:solidFill>
                  <a:schemeClr val="tx1"/>
                </a:solidFill>
                <a:latin typeface="Arial" charset="0"/>
                <a:ea typeface="宋体" charset="-122"/>
              </a:defRPr>
            </a:lvl6pPr>
            <a:lvl7pPr marL="2971800" indent="-228600" eaLnBrk="0" fontAlgn="base" hangingPunct="0">
              <a:spcBef>
                <a:spcPct val="0"/>
              </a:spcBef>
              <a:spcAft>
                <a:spcPct val="0"/>
              </a:spcAft>
              <a:defRPr b="1" i="1">
                <a:solidFill>
                  <a:schemeClr val="tx1"/>
                </a:solidFill>
                <a:latin typeface="Arial" charset="0"/>
                <a:ea typeface="宋体" charset="-122"/>
              </a:defRPr>
            </a:lvl7pPr>
            <a:lvl8pPr marL="3429000" indent="-228600" eaLnBrk="0" fontAlgn="base" hangingPunct="0">
              <a:spcBef>
                <a:spcPct val="0"/>
              </a:spcBef>
              <a:spcAft>
                <a:spcPct val="0"/>
              </a:spcAft>
              <a:defRPr b="1" i="1">
                <a:solidFill>
                  <a:schemeClr val="tx1"/>
                </a:solidFill>
                <a:latin typeface="Arial" charset="0"/>
                <a:ea typeface="宋体" charset="-122"/>
              </a:defRPr>
            </a:lvl8pPr>
            <a:lvl9pPr marL="3886200" indent="-228600" eaLnBrk="0" fontAlgn="base" hangingPunct="0">
              <a:spcBef>
                <a:spcPct val="0"/>
              </a:spcBef>
              <a:spcAft>
                <a:spcPct val="0"/>
              </a:spcAft>
              <a:defRPr b="1" i="1">
                <a:solidFill>
                  <a:schemeClr val="tx1"/>
                </a:solidFill>
                <a:latin typeface="Arial" charset="0"/>
                <a:ea typeface="宋体" charset="-122"/>
              </a:defRPr>
            </a:lvl9pPr>
          </a:lstStyle>
          <a:p>
            <a:pPr algn="ctr" eaLnBrk="1" hangingPunct="1">
              <a:buFont typeface="Arial" charset="0"/>
              <a:buAutoNum type="arabicPeriod" startAt="2"/>
            </a:pPr>
            <a:r>
              <a:rPr lang="zh-CN" altLang="en-US" dirty="0"/>
              <a:t>架构开发指引和技术</a:t>
            </a:r>
            <a:endParaRPr lang="en-US" altLang="zh-TW" dirty="0"/>
          </a:p>
        </p:txBody>
      </p:sp>
      <p:pic>
        <p:nvPicPr>
          <p:cNvPr id="19" name="Picture 44" descr="24_stakeholder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0013" y="5206008"/>
            <a:ext cx="1533525"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Group 45"/>
          <p:cNvGrpSpPr>
            <a:grpSpLocks/>
          </p:cNvGrpSpPr>
          <p:nvPr/>
        </p:nvGrpSpPr>
        <p:grpSpPr bwMode="auto">
          <a:xfrm>
            <a:off x="6096000" y="1700808"/>
            <a:ext cx="2925763" cy="2514600"/>
            <a:chOff x="3869" y="672"/>
            <a:chExt cx="1843" cy="1584"/>
          </a:xfrm>
        </p:grpSpPr>
        <p:graphicFrame>
          <p:nvGraphicFramePr>
            <p:cNvPr id="21" name="Object 46"/>
            <p:cNvGraphicFramePr>
              <a:graphicFrameLocks noChangeAspect="1"/>
            </p:cNvGraphicFramePr>
            <p:nvPr/>
          </p:nvGraphicFramePr>
          <p:xfrm>
            <a:off x="4068" y="1296"/>
            <a:ext cx="540" cy="576"/>
          </p:xfrm>
          <a:graphic>
            <a:graphicData uri="http://schemas.openxmlformats.org/presentationml/2006/ole">
              <mc:AlternateContent xmlns:mc="http://schemas.openxmlformats.org/markup-compatibility/2006">
                <mc:Choice xmlns:v="urn:schemas-microsoft-com:vml" Requires="v">
                  <p:oleObj spid="_x0000_s12402" name="Image" r:id="rId9" imgW="4393701" imgH="4585725" progId="Photoshop.Image.8">
                    <p:embed/>
                  </p:oleObj>
                </mc:Choice>
                <mc:Fallback>
                  <p:oleObj name="Image" r:id="rId9" imgW="4393701" imgH="4585725" progId="Photoshop.Image.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8" y="1296"/>
                          <a:ext cx="540"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2" name="Picture 47" descr="p3_iii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04" y="1296"/>
              <a:ext cx="816" cy="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48"/>
            <p:cNvSpPr txBox="1">
              <a:spLocks noChangeArrowheads="1"/>
            </p:cNvSpPr>
            <p:nvPr/>
          </p:nvSpPr>
          <p:spPr bwMode="auto">
            <a:xfrm>
              <a:off x="4349" y="763"/>
              <a:ext cx="9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a:spAutoFit/>
            </a:bodyPr>
            <a:lstStyle>
              <a:lvl1pPr marL="342900" indent="-342900" eaLnBrk="0" hangingPunct="0">
                <a:defRPr b="1" i="1">
                  <a:solidFill>
                    <a:schemeClr val="tx1"/>
                  </a:solidFill>
                  <a:latin typeface="Arial" charset="0"/>
                  <a:ea typeface="宋体" charset="-122"/>
                </a:defRPr>
              </a:lvl1pPr>
              <a:lvl2pPr marL="742950" indent="-285750" eaLnBrk="0" hangingPunct="0">
                <a:defRPr b="1" i="1">
                  <a:solidFill>
                    <a:schemeClr val="tx1"/>
                  </a:solidFill>
                  <a:latin typeface="Arial" charset="0"/>
                  <a:ea typeface="宋体" charset="-122"/>
                </a:defRPr>
              </a:lvl2pPr>
              <a:lvl3pPr marL="1143000" indent="-228600" eaLnBrk="0" hangingPunct="0">
                <a:defRPr b="1" i="1">
                  <a:solidFill>
                    <a:schemeClr val="tx1"/>
                  </a:solidFill>
                  <a:latin typeface="Arial" charset="0"/>
                  <a:ea typeface="宋体" charset="-122"/>
                </a:defRPr>
              </a:lvl3pPr>
              <a:lvl4pPr marL="1600200" indent="-228600" eaLnBrk="0" hangingPunct="0">
                <a:defRPr b="1" i="1">
                  <a:solidFill>
                    <a:schemeClr val="tx1"/>
                  </a:solidFill>
                  <a:latin typeface="Arial" charset="0"/>
                  <a:ea typeface="宋体" charset="-122"/>
                </a:defRPr>
              </a:lvl4pPr>
              <a:lvl5pPr marL="2057400" indent="-228600" eaLnBrk="0" hangingPunct="0">
                <a:defRPr b="1" i="1">
                  <a:solidFill>
                    <a:schemeClr val="tx1"/>
                  </a:solidFill>
                  <a:latin typeface="Arial" charset="0"/>
                  <a:ea typeface="宋体" charset="-122"/>
                </a:defRPr>
              </a:lvl5pPr>
              <a:lvl6pPr marL="2514600" indent="-228600" eaLnBrk="0" fontAlgn="base" hangingPunct="0">
                <a:spcBef>
                  <a:spcPct val="0"/>
                </a:spcBef>
                <a:spcAft>
                  <a:spcPct val="0"/>
                </a:spcAft>
                <a:defRPr b="1" i="1">
                  <a:solidFill>
                    <a:schemeClr val="tx1"/>
                  </a:solidFill>
                  <a:latin typeface="Arial" charset="0"/>
                  <a:ea typeface="宋体" charset="-122"/>
                </a:defRPr>
              </a:lvl6pPr>
              <a:lvl7pPr marL="2971800" indent="-228600" eaLnBrk="0" fontAlgn="base" hangingPunct="0">
                <a:spcBef>
                  <a:spcPct val="0"/>
                </a:spcBef>
                <a:spcAft>
                  <a:spcPct val="0"/>
                </a:spcAft>
                <a:defRPr b="1" i="1">
                  <a:solidFill>
                    <a:schemeClr val="tx1"/>
                  </a:solidFill>
                  <a:latin typeface="Arial" charset="0"/>
                  <a:ea typeface="宋体" charset="-122"/>
                </a:defRPr>
              </a:lvl7pPr>
              <a:lvl8pPr marL="3429000" indent="-228600" eaLnBrk="0" fontAlgn="base" hangingPunct="0">
                <a:spcBef>
                  <a:spcPct val="0"/>
                </a:spcBef>
                <a:spcAft>
                  <a:spcPct val="0"/>
                </a:spcAft>
                <a:defRPr b="1" i="1">
                  <a:solidFill>
                    <a:schemeClr val="tx1"/>
                  </a:solidFill>
                  <a:latin typeface="Arial" charset="0"/>
                  <a:ea typeface="宋体" charset="-122"/>
                </a:defRPr>
              </a:lvl8pPr>
              <a:lvl9pPr marL="3886200" indent="-228600" eaLnBrk="0" fontAlgn="base" hangingPunct="0">
                <a:spcBef>
                  <a:spcPct val="0"/>
                </a:spcBef>
                <a:spcAft>
                  <a:spcPct val="0"/>
                </a:spcAft>
                <a:defRPr b="1" i="1">
                  <a:solidFill>
                    <a:schemeClr val="tx1"/>
                  </a:solidFill>
                  <a:latin typeface="Arial" charset="0"/>
                  <a:ea typeface="宋体" charset="-122"/>
                </a:defRPr>
              </a:lvl9pPr>
            </a:lstStyle>
            <a:p>
              <a:pPr algn="ctr" eaLnBrk="1" hangingPunct="1">
                <a:buFont typeface="Arial" charset="0"/>
                <a:buAutoNum type="arabicPeriod" startAt="5"/>
              </a:pPr>
              <a:r>
                <a:rPr lang="zh-CN" altLang="en-US"/>
                <a:t>参考模型</a:t>
              </a:r>
              <a:endParaRPr lang="en-US" altLang="zh-TW"/>
            </a:p>
          </p:txBody>
        </p:sp>
        <p:sp>
          <p:nvSpPr>
            <p:cNvPr id="24" name="Rectangle 49"/>
            <p:cNvSpPr>
              <a:spLocks noChangeArrowheads="1"/>
            </p:cNvSpPr>
            <p:nvPr/>
          </p:nvSpPr>
          <p:spPr bwMode="auto">
            <a:xfrm>
              <a:off x="3869" y="672"/>
              <a:ext cx="1843" cy="1584"/>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grpSp>
      <p:grpSp>
        <p:nvGrpSpPr>
          <p:cNvPr id="25" name="Group 50"/>
          <p:cNvGrpSpPr>
            <a:grpSpLocks/>
          </p:cNvGrpSpPr>
          <p:nvPr/>
        </p:nvGrpSpPr>
        <p:grpSpPr bwMode="auto">
          <a:xfrm>
            <a:off x="6096000" y="4215408"/>
            <a:ext cx="2925763" cy="2514600"/>
            <a:chOff x="3869" y="2256"/>
            <a:chExt cx="1843" cy="1584"/>
          </a:xfrm>
        </p:grpSpPr>
        <p:pic>
          <p:nvPicPr>
            <p:cNvPr id="26" name="Picture 51" descr="02_concepts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28" y="2742"/>
              <a:ext cx="1344" cy="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52"/>
            <p:cNvSpPr txBox="1">
              <a:spLocks noChangeArrowheads="1"/>
            </p:cNvSpPr>
            <p:nvPr/>
          </p:nvSpPr>
          <p:spPr bwMode="auto">
            <a:xfrm>
              <a:off x="4195" y="2303"/>
              <a:ext cx="125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a:spAutoFit/>
            </a:bodyPr>
            <a:lstStyle>
              <a:lvl1pPr marL="342900" indent="-342900" eaLnBrk="0" hangingPunct="0">
                <a:defRPr b="1" i="1">
                  <a:solidFill>
                    <a:schemeClr val="tx1"/>
                  </a:solidFill>
                  <a:latin typeface="Arial" charset="0"/>
                  <a:ea typeface="宋体" charset="-122"/>
                </a:defRPr>
              </a:lvl1pPr>
              <a:lvl2pPr marL="742950" indent="-285750" eaLnBrk="0" hangingPunct="0">
                <a:defRPr b="1" i="1">
                  <a:solidFill>
                    <a:schemeClr val="tx1"/>
                  </a:solidFill>
                  <a:latin typeface="Arial" charset="0"/>
                  <a:ea typeface="宋体" charset="-122"/>
                </a:defRPr>
              </a:lvl2pPr>
              <a:lvl3pPr marL="1143000" indent="-228600" eaLnBrk="0" hangingPunct="0">
                <a:defRPr b="1" i="1">
                  <a:solidFill>
                    <a:schemeClr val="tx1"/>
                  </a:solidFill>
                  <a:latin typeface="Arial" charset="0"/>
                  <a:ea typeface="宋体" charset="-122"/>
                </a:defRPr>
              </a:lvl3pPr>
              <a:lvl4pPr marL="1600200" indent="-228600" eaLnBrk="0" hangingPunct="0">
                <a:defRPr b="1" i="1">
                  <a:solidFill>
                    <a:schemeClr val="tx1"/>
                  </a:solidFill>
                  <a:latin typeface="Arial" charset="0"/>
                  <a:ea typeface="宋体" charset="-122"/>
                </a:defRPr>
              </a:lvl4pPr>
              <a:lvl5pPr marL="2057400" indent="-228600" eaLnBrk="0" hangingPunct="0">
                <a:defRPr b="1" i="1">
                  <a:solidFill>
                    <a:schemeClr val="tx1"/>
                  </a:solidFill>
                  <a:latin typeface="Arial" charset="0"/>
                  <a:ea typeface="宋体" charset="-122"/>
                </a:defRPr>
              </a:lvl5pPr>
              <a:lvl6pPr marL="2514600" indent="-228600" eaLnBrk="0" fontAlgn="base" hangingPunct="0">
                <a:spcBef>
                  <a:spcPct val="0"/>
                </a:spcBef>
                <a:spcAft>
                  <a:spcPct val="0"/>
                </a:spcAft>
                <a:defRPr b="1" i="1">
                  <a:solidFill>
                    <a:schemeClr val="tx1"/>
                  </a:solidFill>
                  <a:latin typeface="Arial" charset="0"/>
                  <a:ea typeface="宋体" charset="-122"/>
                </a:defRPr>
              </a:lvl6pPr>
              <a:lvl7pPr marL="2971800" indent="-228600" eaLnBrk="0" fontAlgn="base" hangingPunct="0">
                <a:spcBef>
                  <a:spcPct val="0"/>
                </a:spcBef>
                <a:spcAft>
                  <a:spcPct val="0"/>
                </a:spcAft>
                <a:defRPr b="1" i="1">
                  <a:solidFill>
                    <a:schemeClr val="tx1"/>
                  </a:solidFill>
                  <a:latin typeface="Arial" charset="0"/>
                  <a:ea typeface="宋体" charset="-122"/>
                </a:defRPr>
              </a:lvl7pPr>
              <a:lvl8pPr marL="3429000" indent="-228600" eaLnBrk="0" fontAlgn="base" hangingPunct="0">
                <a:spcBef>
                  <a:spcPct val="0"/>
                </a:spcBef>
                <a:spcAft>
                  <a:spcPct val="0"/>
                </a:spcAft>
                <a:defRPr b="1" i="1">
                  <a:solidFill>
                    <a:schemeClr val="tx1"/>
                  </a:solidFill>
                  <a:latin typeface="Arial" charset="0"/>
                  <a:ea typeface="宋体" charset="-122"/>
                </a:defRPr>
              </a:lvl8pPr>
              <a:lvl9pPr marL="3886200" indent="-228600" eaLnBrk="0" fontAlgn="base" hangingPunct="0">
                <a:spcBef>
                  <a:spcPct val="0"/>
                </a:spcBef>
                <a:spcAft>
                  <a:spcPct val="0"/>
                </a:spcAft>
                <a:defRPr b="1" i="1">
                  <a:solidFill>
                    <a:schemeClr val="tx1"/>
                  </a:solidFill>
                  <a:latin typeface="Arial" charset="0"/>
                  <a:ea typeface="宋体" charset="-122"/>
                </a:defRPr>
              </a:lvl9pPr>
            </a:lstStyle>
            <a:p>
              <a:pPr algn="ctr" eaLnBrk="1" hangingPunct="1">
                <a:buFont typeface="Arial" charset="0"/>
                <a:buAutoNum type="arabicPeriod" startAt="6"/>
              </a:pPr>
              <a:r>
                <a:rPr lang="zh-TW" altLang="en-US"/>
                <a:t>架构</a:t>
              </a:r>
              <a:r>
                <a:rPr lang="zh-CN" altLang="en-GB"/>
                <a:t>能力</a:t>
              </a:r>
              <a:r>
                <a:rPr lang="zh-TW" altLang="en-US"/>
                <a:t>框架 </a:t>
              </a:r>
            </a:p>
          </p:txBody>
        </p:sp>
        <p:sp>
          <p:nvSpPr>
            <p:cNvPr id="28" name="Rectangle 53"/>
            <p:cNvSpPr>
              <a:spLocks noChangeArrowheads="1"/>
            </p:cNvSpPr>
            <p:nvPr/>
          </p:nvSpPr>
          <p:spPr bwMode="auto">
            <a:xfrm>
              <a:off x="3869" y="2256"/>
              <a:ext cx="1843" cy="1584"/>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grpSp>
      <p:sp>
        <p:nvSpPr>
          <p:cNvPr id="31" name="内容占位符 2"/>
          <p:cNvSpPr txBox="1">
            <a:spLocks/>
          </p:cNvSpPr>
          <p:nvPr/>
        </p:nvSpPr>
        <p:spPr>
          <a:xfrm>
            <a:off x="179512" y="908720"/>
            <a:ext cx="8712968" cy="1008560"/>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dirty="0" smtClean="0"/>
              <a:t>两者都强调</a:t>
            </a:r>
            <a:r>
              <a:rPr lang="en-US" altLang="zh-CN" sz="2000" dirty="0" smtClean="0"/>
              <a:t>Business</a:t>
            </a:r>
            <a:r>
              <a:rPr lang="zh-CN" altLang="en-US" sz="2000" dirty="0" smtClean="0"/>
              <a:t>和</a:t>
            </a:r>
            <a:r>
              <a:rPr lang="en-US" altLang="zh-CN" sz="2000" dirty="0" smtClean="0"/>
              <a:t>IT</a:t>
            </a:r>
            <a:r>
              <a:rPr lang="zh-CN" altLang="en-US" sz="2000" dirty="0" smtClean="0"/>
              <a:t>的高度统一，很多企业架构方法对于领域驱动设计“战略设计”的具体实施办法具有详实的指导意义。如</a:t>
            </a:r>
            <a:r>
              <a:rPr lang="en-US" altLang="zh-CN" sz="1800" dirty="0" smtClean="0"/>
              <a:t>TOGAF V9</a:t>
            </a:r>
            <a:r>
              <a:rPr lang="zh-CN" altLang="en-US" sz="1800" dirty="0" smtClean="0"/>
              <a:t>构件：</a:t>
            </a:r>
            <a:endParaRPr lang="en-US" altLang="zh-CN" sz="1800" dirty="0" smtClean="0"/>
          </a:p>
        </p:txBody>
      </p:sp>
    </p:spTree>
    <p:extLst>
      <p:ext uri="{BB962C8B-B14F-4D97-AF65-F5344CB8AC3E}">
        <p14:creationId xmlns:p14="http://schemas.microsoft.com/office/powerpoint/2010/main" val="34508237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err="1" smtClean="0"/>
              <a:t>eTOM</a:t>
            </a:r>
            <a:r>
              <a:rPr lang="zh-CN" altLang="en-US" dirty="0" smtClean="0"/>
              <a:t>业务建模</a:t>
            </a:r>
            <a:endParaRPr lang="zh-CN" altLang="en-US" dirty="0"/>
          </a:p>
        </p:txBody>
      </p:sp>
      <p:sp>
        <p:nvSpPr>
          <p:cNvPr id="4" name="Rectangle 3"/>
          <p:cNvSpPr>
            <a:spLocks noGrp="1" noChangeArrowheads="1"/>
          </p:cNvSpPr>
          <p:nvPr/>
        </p:nvSpPr>
        <p:spPr bwMode="auto">
          <a:xfrm>
            <a:off x="197644" y="1360306"/>
            <a:ext cx="8424862" cy="518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a:solidFill>
                  <a:schemeClr val="tx1"/>
                </a:solidFill>
                <a:latin typeface="+mn-lt"/>
                <a:ea typeface="+mn-ea"/>
                <a:cs typeface="+mn-cs"/>
              </a:defRPr>
            </a:lvl1pPr>
            <a:lvl2pPr marL="742950" indent="-285750" algn="l" rtl="0" fontAlgn="base">
              <a:spcBef>
                <a:spcPct val="20000"/>
              </a:spcBef>
              <a:spcAft>
                <a:spcPct val="0"/>
              </a:spcAft>
              <a:buChar char="–"/>
              <a:defRPr>
                <a:solidFill>
                  <a:schemeClr val="tx1"/>
                </a:solidFill>
                <a:latin typeface="+mn-lt"/>
                <a:ea typeface="+mn-ea"/>
              </a:defRPr>
            </a:lvl2pPr>
            <a:lvl3pPr marL="1143000" indent="-228600" algn="l" rtl="0" fontAlgn="base">
              <a:spcBef>
                <a:spcPct val="20000"/>
              </a:spcBef>
              <a:spcAft>
                <a:spcPct val="0"/>
              </a:spcAft>
              <a:buChar char="•"/>
              <a:defRPr>
                <a:solidFill>
                  <a:schemeClr val="tx1"/>
                </a:solidFill>
                <a:latin typeface="+mn-lt"/>
                <a:ea typeface="+mn-ea"/>
              </a:defRPr>
            </a:lvl3pPr>
            <a:lvl4pPr marL="1600200" indent="-228600" algn="l" rtl="0" fontAlgn="base">
              <a:spcBef>
                <a:spcPct val="20000"/>
              </a:spcBef>
              <a:spcAft>
                <a:spcPct val="0"/>
              </a:spcAft>
              <a:buChar char="–"/>
              <a:defRPr>
                <a:solidFill>
                  <a:schemeClr val="tx1"/>
                </a:solidFill>
                <a:latin typeface="+mn-lt"/>
                <a:ea typeface="+mn-ea"/>
              </a:defRPr>
            </a:lvl4pPr>
            <a:lvl5pPr marL="2057400" indent="-228600" algn="l" rtl="0" fontAlgn="base">
              <a:spcBef>
                <a:spcPct val="20000"/>
              </a:spcBef>
              <a:spcAft>
                <a:spcPct val="0"/>
              </a:spcAft>
              <a:buChar char="»"/>
              <a:defRPr>
                <a:solidFill>
                  <a:schemeClr val="tx1"/>
                </a:solidFill>
                <a:latin typeface="+mn-lt"/>
                <a:ea typeface="+mn-ea"/>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a:lstStyle>
          <a:p>
            <a:endParaRPr lang="zh-CN" altLang="zh-CN"/>
          </a:p>
        </p:txBody>
      </p:sp>
      <p:grpSp>
        <p:nvGrpSpPr>
          <p:cNvPr id="5" name="Group 14"/>
          <p:cNvGrpSpPr>
            <a:grpSpLocks/>
          </p:cNvGrpSpPr>
          <p:nvPr/>
        </p:nvGrpSpPr>
        <p:grpSpPr bwMode="auto">
          <a:xfrm>
            <a:off x="270669" y="1303157"/>
            <a:ext cx="2806700" cy="2505076"/>
            <a:chOff x="295" y="898"/>
            <a:chExt cx="1768" cy="1578"/>
          </a:xfrm>
        </p:grpSpPr>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 y="1117"/>
              <a:ext cx="1678" cy="1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5"/>
            <p:cNvSpPr txBox="1">
              <a:spLocks noChangeArrowheads="1"/>
            </p:cNvSpPr>
            <p:nvPr/>
          </p:nvSpPr>
          <p:spPr bwMode="auto">
            <a:xfrm>
              <a:off x="295" y="898"/>
              <a:ext cx="13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altLang="zh-CN" b="1"/>
                <a:t>Level 0 Processes</a:t>
              </a:r>
            </a:p>
          </p:txBody>
        </p:sp>
      </p:grpSp>
      <p:grpSp>
        <p:nvGrpSpPr>
          <p:cNvPr id="8" name="Group 15"/>
          <p:cNvGrpSpPr>
            <a:grpSpLocks/>
          </p:cNvGrpSpPr>
          <p:nvPr/>
        </p:nvGrpSpPr>
        <p:grpSpPr bwMode="auto">
          <a:xfrm>
            <a:off x="197644" y="3963807"/>
            <a:ext cx="3960812" cy="2508251"/>
            <a:chOff x="0" y="2523"/>
            <a:chExt cx="2495" cy="1580"/>
          </a:xfrm>
        </p:grpSpPr>
        <p:pic>
          <p:nvPicPr>
            <p:cNvPr id="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04"/>
              <a:ext cx="2495" cy="1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7"/>
            <p:cNvSpPr txBox="1">
              <a:spLocks noChangeArrowheads="1"/>
            </p:cNvSpPr>
            <p:nvPr/>
          </p:nvSpPr>
          <p:spPr bwMode="auto">
            <a:xfrm>
              <a:off x="46" y="2523"/>
              <a:ext cx="13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altLang="zh-CN" b="1"/>
                <a:t>Level 1 Processes</a:t>
              </a:r>
            </a:p>
          </p:txBody>
        </p:sp>
      </p:grpSp>
      <p:pic>
        <p:nvPicPr>
          <p:cNvPr id="11"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69531" y="1646056"/>
            <a:ext cx="5076825" cy="263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Box 9"/>
          <p:cNvSpPr txBox="1">
            <a:spLocks noChangeArrowheads="1"/>
          </p:cNvSpPr>
          <p:nvPr/>
        </p:nvSpPr>
        <p:spPr bwMode="auto">
          <a:xfrm>
            <a:off x="4879181" y="1287281"/>
            <a:ext cx="2165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altLang="zh-CN" b="1"/>
              <a:t>Level 2 Processes</a:t>
            </a:r>
          </a:p>
        </p:txBody>
      </p:sp>
      <p:sp>
        <p:nvSpPr>
          <p:cNvPr id="13" name="AutoShape 10"/>
          <p:cNvSpPr>
            <a:spLocks noChangeArrowheads="1"/>
          </p:cNvSpPr>
          <p:nvPr/>
        </p:nvSpPr>
        <p:spPr bwMode="auto">
          <a:xfrm>
            <a:off x="2286794" y="3819343"/>
            <a:ext cx="360362" cy="431800"/>
          </a:xfrm>
          <a:prstGeom prst="downArrow">
            <a:avLst>
              <a:gd name="adj1" fmla="val 50000"/>
              <a:gd name="adj2" fmla="val 29956"/>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zh-CN" altLang="en-US"/>
          </a:p>
        </p:txBody>
      </p:sp>
      <p:sp>
        <p:nvSpPr>
          <p:cNvPr id="14" name="AutoShape 11"/>
          <p:cNvSpPr>
            <a:spLocks noChangeArrowheads="1"/>
          </p:cNvSpPr>
          <p:nvPr/>
        </p:nvSpPr>
        <p:spPr bwMode="auto">
          <a:xfrm>
            <a:off x="3294856" y="3519306"/>
            <a:ext cx="647700" cy="719137"/>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zh-CN" altLang="en-US"/>
          </a:p>
        </p:txBody>
      </p:sp>
      <p:sp>
        <p:nvSpPr>
          <p:cNvPr id="15" name="AutoShape 12"/>
          <p:cNvSpPr>
            <a:spLocks noChangeArrowheads="1"/>
          </p:cNvSpPr>
          <p:nvPr/>
        </p:nvSpPr>
        <p:spPr bwMode="auto">
          <a:xfrm rot="5400000">
            <a:off x="5850731" y="4490856"/>
            <a:ext cx="719138" cy="360362"/>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zh-CN" altLang="en-US"/>
          </a:p>
        </p:txBody>
      </p:sp>
      <p:sp>
        <p:nvSpPr>
          <p:cNvPr id="16" name="Text Box 13"/>
          <p:cNvSpPr txBox="1">
            <a:spLocks noChangeArrowheads="1"/>
          </p:cNvSpPr>
          <p:nvPr/>
        </p:nvSpPr>
        <p:spPr bwMode="auto">
          <a:xfrm>
            <a:off x="4950619" y="4751206"/>
            <a:ext cx="25193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spcBef>
                <a:spcPct val="50000"/>
              </a:spcBef>
            </a:pPr>
            <a:r>
              <a:rPr lang="en-US" altLang="zh-CN" sz="3600" b="1">
                <a:solidFill>
                  <a:srgbClr val="FF3300"/>
                </a:solidFill>
              </a:rPr>
              <a:t>……</a:t>
            </a:r>
          </a:p>
        </p:txBody>
      </p:sp>
      <p:sp>
        <p:nvSpPr>
          <p:cNvPr id="3" name="矩形 2"/>
          <p:cNvSpPr/>
          <p:nvPr/>
        </p:nvSpPr>
        <p:spPr>
          <a:xfrm>
            <a:off x="270669" y="908720"/>
            <a:ext cx="2121093" cy="369332"/>
          </a:xfrm>
          <a:prstGeom prst="rect">
            <a:avLst/>
          </a:prstGeom>
        </p:spPr>
        <p:txBody>
          <a:bodyPr wrap="none">
            <a:spAutoFit/>
          </a:bodyPr>
          <a:lstStyle/>
          <a:p>
            <a:r>
              <a:rPr lang="zh-CN" altLang="en-US" dirty="0" smtClean="0"/>
              <a:t>业务流程解耦</a:t>
            </a:r>
            <a:r>
              <a:rPr lang="en-US" altLang="zh-CN" dirty="0"/>
              <a:t>/</a:t>
            </a:r>
            <a:r>
              <a:rPr lang="zh-CN" altLang="en-US" dirty="0"/>
              <a:t>分解</a:t>
            </a:r>
          </a:p>
        </p:txBody>
      </p:sp>
    </p:spTree>
    <p:extLst>
      <p:ext uri="{BB962C8B-B14F-4D97-AF65-F5344CB8AC3E}">
        <p14:creationId xmlns:p14="http://schemas.microsoft.com/office/powerpoint/2010/main" val="27365064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748883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err="1" smtClean="0"/>
              <a:t>eTOM</a:t>
            </a:r>
            <a:r>
              <a:rPr lang="zh-CN" altLang="en-US" dirty="0" smtClean="0"/>
              <a:t>业务建模</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25" y="1723603"/>
            <a:ext cx="8896350" cy="4513709"/>
          </a:xfrm>
          <a:prstGeom prst="rect">
            <a:avLst/>
          </a:prstGeom>
        </p:spPr>
      </p:pic>
      <p:sp>
        <p:nvSpPr>
          <p:cNvPr id="18" name="矩形 17"/>
          <p:cNvSpPr/>
          <p:nvPr/>
        </p:nvSpPr>
        <p:spPr>
          <a:xfrm>
            <a:off x="270669" y="908720"/>
            <a:ext cx="1906291" cy="369332"/>
          </a:xfrm>
          <a:prstGeom prst="rect">
            <a:avLst/>
          </a:prstGeom>
        </p:spPr>
        <p:txBody>
          <a:bodyPr wrap="none">
            <a:spAutoFit/>
          </a:bodyPr>
          <a:lstStyle/>
          <a:p>
            <a:r>
              <a:rPr lang="en-US" altLang="zh-CN" dirty="0" smtClean="0"/>
              <a:t>BSS</a:t>
            </a:r>
            <a:r>
              <a:rPr lang="zh-CN" altLang="en-US" dirty="0" smtClean="0"/>
              <a:t>业务流程框架</a:t>
            </a:r>
            <a:endParaRPr lang="zh-CN" altLang="en-US" dirty="0"/>
          </a:p>
        </p:txBody>
      </p:sp>
      <p:sp>
        <p:nvSpPr>
          <p:cNvPr id="19" name="矩形标注 18"/>
          <p:cNvSpPr/>
          <p:nvPr/>
        </p:nvSpPr>
        <p:spPr>
          <a:xfrm>
            <a:off x="2483768" y="1340914"/>
            <a:ext cx="1728192" cy="306324"/>
          </a:xfrm>
          <a:prstGeom prst="wedgeRectCallout">
            <a:avLst>
              <a:gd name="adj1" fmla="val 39367"/>
              <a:gd name="adj2" fmla="val 12671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200" b="1" dirty="0" smtClean="0">
                <a:solidFill>
                  <a:srgbClr val="FF0000"/>
                </a:solidFill>
              </a:rPr>
              <a:t>领域解决特定问题</a:t>
            </a:r>
            <a:endParaRPr lang="zh-CN" altLang="en-US" sz="1200" b="1" dirty="0">
              <a:solidFill>
                <a:srgbClr val="FF0000"/>
              </a:solidFill>
            </a:endParaRPr>
          </a:p>
        </p:txBody>
      </p:sp>
    </p:spTree>
    <p:extLst>
      <p:ext uri="{BB962C8B-B14F-4D97-AF65-F5344CB8AC3E}">
        <p14:creationId xmlns:p14="http://schemas.microsoft.com/office/powerpoint/2010/main" val="26448254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err="1" smtClean="0"/>
              <a:t>eTOM</a:t>
            </a:r>
            <a:r>
              <a:rPr lang="zh-CN" altLang="en-US" dirty="0" smtClean="0"/>
              <a:t>信息数据模型</a:t>
            </a:r>
            <a:endParaRPr lang="zh-CN" altLang="en-US" dirty="0"/>
          </a:p>
        </p:txBody>
      </p:sp>
      <p:pic>
        <p:nvPicPr>
          <p:cNvPr id="18" name="Picture 2"/>
          <p:cNvPicPr>
            <a:picLocks noChangeAspect="1" noChangeArrowheads="1"/>
          </p:cNvPicPr>
          <p:nvPr/>
        </p:nvPicPr>
        <p:blipFill>
          <a:blip r:embed="rId3" cstate="print"/>
          <a:srcRect/>
          <a:stretch>
            <a:fillRect/>
          </a:stretch>
        </p:blipFill>
        <p:spPr bwMode="auto">
          <a:xfrm>
            <a:off x="190627" y="982348"/>
            <a:ext cx="3070750" cy="1928826"/>
          </a:xfrm>
          <a:prstGeom prst="rect">
            <a:avLst/>
          </a:prstGeom>
          <a:noFill/>
          <a:ln w="9525">
            <a:noFill/>
            <a:miter lim="800000"/>
            <a:headEnd/>
            <a:tailEnd/>
          </a:ln>
          <a:effectLst/>
        </p:spPr>
      </p:pic>
      <p:pic>
        <p:nvPicPr>
          <p:cNvPr id="19" name="Picture 4"/>
          <p:cNvPicPr>
            <a:picLocks noChangeAspect="1" noChangeArrowheads="1"/>
          </p:cNvPicPr>
          <p:nvPr/>
        </p:nvPicPr>
        <p:blipFill>
          <a:blip r:embed="rId4" cstate="print"/>
          <a:srcRect/>
          <a:stretch>
            <a:fillRect/>
          </a:stretch>
        </p:blipFill>
        <p:spPr bwMode="auto">
          <a:xfrm>
            <a:off x="3333867" y="2411108"/>
            <a:ext cx="5630621" cy="4186244"/>
          </a:xfrm>
          <a:prstGeom prst="rect">
            <a:avLst/>
          </a:prstGeom>
          <a:noFill/>
          <a:ln w="9525">
            <a:noFill/>
            <a:miter lim="800000"/>
            <a:headEnd/>
            <a:tailEnd/>
          </a:ln>
          <a:effectLst/>
        </p:spPr>
      </p:pic>
      <p:sp>
        <p:nvSpPr>
          <p:cNvPr id="20" name="内容占位符 2"/>
          <p:cNvSpPr txBox="1">
            <a:spLocks/>
          </p:cNvSpPr>
          <p:nvPr/>
        </p:nvSpPr>
        <p:spPr bwMode="auto">
          <a:xfrm>
            <a:off x="690661" y="2839736"/>
            <a:ext cx="1785950" cy="714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50000"/>
              </a:lnSpc>
              <a:spcBef>
                <a:spcPct val="20000"/>
              </a:spcBef>
              <a:spcAft>
                <a:spcPct val="0"/>
              </a:spcAft>
              <a:buClr>
                <a:srgbClr val="61AA31"/>
              </a:buClr>
              <a:buSzPct val="70000"/>
              <a:tabLst/>
              <a:defRPr/>
            </a:pPr>
            <a:r>
              <a:rPr kumimoji="0" lang="en-US" altLang="zh-CN" sz="1600" b="0" i="0" u="none" strike="noStrike" kern="1200" cap="none" spc="0" normalizeH="0" baseline="0" noProof="0" dirty="0" err="1" smtClean="0">
                <a:ln>
                  <a:noFill/>
                </a:ln>
                <a:solidFill>
                  <a:schemeClr val="tx2"/>
                </a:solidFill>
                <a:effectLst/>
                <a:uLnTx/>
                <a:uFillTx/>
                <a:latin typeface="微软雅黑" pitchFamily="34" charset="-122"/>
                <a:ea typeface="微软雅黑" pitchFamily="34" charset="-122"/>
                <a:cs typeface="+mn-cs"/>
              </a:rPr>
              <a:t>eTOM</a:t>
            </a:r>
            <a:r>
              <a:rPr kumimoji="0" lang="en-US" altLang="zh-CN" sz="1600" b="0" i="0" u="none" strike="noStrike" kern="1200" cap="none" spc="0" normalizeH="0" baseline="0" noProof="0" dirty="0" smtClean="0">
                <a:ln>
                  <a:noFill/>
                </a:ln>
                <a:solidFill>
                  <a:schemeClr val="tx2"/>
                </a:solidFill>
                <a:effectLst/>
                <a:uLnTx/>
                <a:uFillTx/>
                <a:latin typeface="微软雅黑" pitchFamily="34" charset="-122"/>
                <a:ea typeface="微软雅黑" pitchFamily="34" charset="-122"/>
                <a:cs typeface="+mn-cs"/>
              </a:rPr>
              <a:t> 0</a:t>
            </a:r>
            <a:r>
              <a:rPr kumimoji="0" lang="zh-CN" altLang="en-US" sz="1600" b="0" i="0" u="none" strike="noStrike" kern="1200" cap="none" spc="0" normalizeH="0" baseline="0" noProof="0" dirty="0" smtClean="0">
                <a:ln>
                  <a:noFill/>
                </a:ln>
                <a:solidFill>
                  <a:schemeClr val="tx2"/>
                </a:solidFill>
                <a:effectLst/>
                <a:uLnTx/>
                <a:uFillTx/>
                <a:latin typeface="微软雅黑" pitchFamily="34" charset="-122"/>
                <a:ea typeface="微软雅黑" pitchFamily="34" charset="-122"/>
                <a:cs typeface="+mn-cs"/>
              </a:rPr>
              <a:t>级视图</a:t>
            </a:r>
            <a:endParaRPr kumimoji="0" lang="zh-CN" altLang="en-US" sz="1600" b="0" i="0" u="none" strike="noStrike" kern="1200" cap="none" spc="0" normalizeH="0" baseline="0" noProof="0" dirty="0">
              <a:ln>
                <a:noFill/>
              </a:ln>
              <a:solidFill>
                <a:schemeClr val="tx2"/>
              </a:solidFill>
              <a:effectLst/>
              <a:uLnTx/>
              <a:uFillTx/>
              <a:latin typeface="微软雅黑" pitchFamily="34" charset="-122"/>
              <a:ea typeface="微软雅黑" pitchFamily="34" charset="-122"/>
              <a:cs typeface="+mn-cs"/>
            </a:endParaRPr>
          </a:p>
        </p:txBody>
      </p:sp>
      <p:sp>
        <p:nvSpPr>
          <p:cNvPr id="21" name="内容占位符 2"/>
          <p:cNvSpPr txBox="1">
            <a:spLocks/>
          </p:cNvSpPr>
          <p:nvPr/>
        </p:nvSpPr>
        <p:spPr bwMode="auto">
          <a:xfrm>
            <a:off x="5619883" y="1982480"/>
            <a:ext cx="1500198" cy="714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50000"/>
              </a:lnSpc>
              <a:spcBef>
                <a:spcPct val="20000"/>
              </a:spcBef>
              <a:spcAft>
                <a:spcPct val="0"/>
              </a:spcAft>
              <a:buClr>
                <a:srgbClr val="61AA31"/>
              </a:buClr>
              <a:buSzPct val="70000"/>
              <a:tabLst/>
              <a:defRPr/>
            </a:pPr>
            <a:r>
              <a:rPr kumimoji="0" lang="en-US" altLang="zh-CN" sz="1600" b="0" i="0" u="none" strike="noStrike" kern="1200" cap="none" spc="0" normalizeH="0" baseline="0" noProof="0" dirty="0" smtClean="0">
                <a:ln>
                  <a:noFill/>
                </a:ln>
                <a:solidFill>
                  <a:schemeClr val="tx2"/>
                </a:solidFill>
                <a:effectLst/>
                <a:uLnTx/>
                <a:uFillTx/>
                <a:latin typeface="微软雅黑" pitchFamily="34" charset="-122"/>
                <a:ea typeface="微软雅黑" pitchFamily="34" charset="-122"/>
                <a:cs typeface="+mn-cs"/>
              </a:rPr>
              <a:t>SID 1</a:t>
            </a:r>
            <a:r>
              <a:rPr kumimoji="0" lang="zh-CN" altLang="en-US" sz="1600" b="0" i="0" u="none" strike="noStrike" kern="1200" cap="none" spc="0" normalizeH="0" baseline="0" noProof="0" dirty="0" smtClean="0">
                <a:ln>
                  <a:noFill/>
                </a:ln>
                <a:solidFill>
                  <a:schemeClr val="tx2"/>
                </a:solidFill>
                <a:effectLst/>
                <a:uLnTx/>
                <a:uFillTx/>
                <a:latin typeface="微软雅黑" pitchFamily="34" charset="-122"/>
                <a:ea typeface="微软雅黑" pitchFamily="34" charset="-122"/>
                <a:cs typeface="+mn-cs"/>
              </a:rPr>
              <a:t>级视图</a:t>
            </a:r>
            <a:endParaRPr kumimoji="0" lang="zh-CN" altLang="en-US" sz="1600" b="0" i="0" u="none" strike="noStrike" kern="1200" cap="none" spc="0" normalizeH="0" baseline="0" noProof="0" dirty="0">
              <a:ln>
                <a:noFill/>
              </a:ln>
              <a:solidFill>
                <a:schemeClr val="tx2"/>
              </a:solidFill>
              <a:effectLst/>
              <a:uLnTx/>
              <a:uFillTx/>
              <a:latin typeface="微软雅黑" pitchFamily="34" charset="-122"/>
              <a:ea typeface="微软雅黑" pitchFamily="34" charset="-122"/>
              <a:cs typeface="+mn-cs"/>
            </a:endParaRPr>
          </a:p>
        </p:txBody>
      </p:sp>
      <p:sp>
        <p:nvSpPr>
          <p:cNvPr id="22" name="下箭头 21"/>
          <p:cNvSpPr/>
          <p:nvPr/>
        </p:nvSpPr>
        <p:spPr>
          <a:xfrm rot="18989752">
            <a:off x="3476743" y="1696728"/>
            <a:ext cx="428628" cy="6429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内容占位符 2"/>
          <p:cNvSpPr txBox="1">
            <a:spLocks/>
          </p:cNvSpPr>
          <p:nvPr/>
        </p:nvSpPr>
        <p:spPr bwMode="auto">
          <a:xfrm>
            <a:off x="476347" y="3411240"/>
            <a:ext cx="2571768" cy="18899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defTabSz="914400" rtl="0" eaLnBrk="0" fontAlgn="base" latinLnBrk="0" hangingPunct="0">
              <a:lnSpc>
                <a:spcPct val="150000"/>
              </a:lnSpc>
              <a:spcBef>
                <a:spcPct val="20000"/>
              </a:spcBef>
              <a:spcAft>
                <a:spcPct val="0"/>
              </a:spcAft>
              <a:buClr>
                <a:srgbClr val="61AA31"/>
              </a:buClr>
              <a:buSzPct val="70000"/>
              <a:tabLst/>
              <a:defRPr/>
            </a:pPr>
            <a:r>
              <a:rPr kumimoji="0" lang="en-US" altLang="zh-CN" sz="1600" b="0" i="0" u="none" strike="noStrike" kern="1200" cap="none" spc="0" normalizeH="0" baseline="0" noProof="0" dirty="0" smtClean="0">
                <a:ln>
                  <a:noFill/>
                </a:ln>
                <a:solidFill>
                  <a:schemeClr val="tx2"/>
                </a:solidFill>
                <a:effectLst/>
                <a:uLnTx/>
                <a:uFillTx/>
                <a:latin typeface="微软雅黑" pitchFamily="34" charset="-122"/>
                <a:ea typeface="微软雅黑" pitchFamily="34" charset="-122"/>
                <a:cs typeface="+mn-cs"/>
              </a:rPr>
              <a:t>ABE</a:t>
            </a:r>
            <a:r>
              <a:rPr kumimoji="0" lang="zh-CN" altLang="en-US" sz="1600" b="0" i="0" u="none" strike="noStrike" kern="1200" cap="none" spc="0" normalizeH="0" baseline="0" noProof="0" dirty="0" smtClean="0">
                <a:ln>
                  <a:noFill/>
                </a:ln>
                <a:solidFill>
                  <a:schemeClr val="tx2"/>
                </a:solidFill>
                <a:effectLst/>
                <a:uLnTx/>
                <a:uFillTx/>
                <a:latin typeface="微软雅黑" pitchFamily="34" charset="-122"/>
                <a:ea typeface="微软雅黑" pitchFamily="34" charset="-122"/>
                <a:cs typeface="+mn-cs"/>
              </a:rPr>
              <a:t>：</a:t>
            </a:r>
            <a:r>
              <a:rPr kumimoji="0" lang="en-US" altLang="zh-CN" sz="1600" b="0" i="0" u="none" strike="noStrike" kern="1200" cap="none" spc="0" normalizeH="0" baseline="0" noProof="0" dirty="0" smtClean="0">
                <a:ln>
                  <a:noFill/>
                </a:ln>
                <a:solidFill>
                  <a:schemeClr val="tx2"/>
                </a:solidFill>
                <a:effectLst/>
                <a:uLnTx/>
                <a:uFillTx/>
                <a:latin typeface="微软雅黑" pitchFamily="34" charset="-122"/>
                <a:ea typeface="微软雅黑" pitchFamily="34" charset="-122"/>
                <a:cs typeface="+mn-cs"/>
              </a:rPr>
              <a:t>Aggregate Business Entity</a:t>
            </a:r>
            <a:r>
              <a:rPr kumimoji="0" lang="zh-CN" altLang="en-US" sz="1600" b="0" i="0" u="none" strike="noStrike" kern="1200" cap="none" spc="0" normalizeH="0" baseline="0" noProof="0" dirty="0" smtClean="0">
                <a:ln>
                  <a:noFill/>
                </a:ln>
                <a:solidFill>
                  <a:schemeClr val="tx2"/>
                </a:solidFill>
                <a:effectLst/>
                <a:uLnTx/>
                <a:uFillTx/>
                <a:latin typeface="微软雅黑" pitchFamily="34" charset="-122"/>
                <a:ea typeface="微软雅黑" pitchFamily="34" charset="-122"/>
                <a:cs typeface="+mn-cs"/>
              </a:rPr>
              <a:t>，</a:t>
            </a:r>
            <a:r>
              <a:rPr kumimoji="0" lang="en-US" altLang="zh-CN" sz="1600" b="0" i="0" u="none" strike="noStrike" kern="1200" cap="none" spc="0" normalizeH="0" baseline="0" noProof="0" dirty="0" smtClean="0">
                <a:ln>
                  <a:noFill/>
                </a:ln>
                <a:solidFill>
                  <a:schemeClr val="tx2"/>
                </a:solidFill>
                <a:effectLst/>
                <a:uLnTx/>
                <a:uFillTx/>
                <a:latin typeface="微软雅黑" pitchFamily="34" charset="-122"/>
                <a:ea typeface="微软雅黑" pitchFamily="34" charset="-122"/>
                <a:cs typeface="+mn-cs"/>
              </a:rPr>
              <a:t>ABE</a:t>
            </a:r>
            <a:r>
              <a:rPr kumimoji="0" lang="zh-CN" altLang="en-US" sz="1600" b="0" i="0" u="none" strike="noStrike" kern="1200" cap="none" spc="0" normalizeH="0" baseline="0" noProof="0" dirty="0" smtClean="0">
                <a:ln>
                  <a:noFill/>
                </a:ln>
                <a:solidFill>
                  <a:schemeClr val="tx2"/>
                </a:solidFill>
                <a:effectLst/>
                <a:uLnTx/>
                <a:uFillTx/>
                <a:latin typeface="微软雅黑" pitchFamily="34" charset="-122"/>
                <a:ea typeface="微软雅黑" pitchFamily="34" charset="-122"/>
                <a:cs typeface="+mn-cs"/>
              </a:rPr>
              <a:t>是</a:t>
            </a:r>
            <a:r>
              <a:rPr kumimoji="0" lang="en-US" altLang="zh-CN" sz="1600" b="0" i="0" u="none" strike="noStrike" kern="1200" cap="none" spc="0" normalizeH="0" baseline="0" noProof="0" dirty="0" smtClean="0">
                <a:ln>
                  <a:noFill/>
                </a:ln>
                <a:solidFill>
                  <a:schemeClr val="tx2"/>
                </a:solidFill>
                <a:effectLst/>
                <a:uLnTx/>
                <a:uFillTx/>
                <a:latin typeface="微软雅黑" pitchFamily="34" charset="-122"/>
                <a:ea typeface="微软雅黑" pitchFamily="34" charset="-122"/>
                <a:cs typeface="+mn-cs"/>
              </a:rPr>
              <a:t>SID</a:t>
            </a:r>
            <a:r>
              <a:rPr kumimoji="0" lang="zh-CN" altLang="en-US" sz="1600" b="0" i="0" u="none" strike="noStrike" kern="1200" cap="none" spc="0" normalizeH="0" baseline="0" noProof="0" dirty="0" smtClean="0">
                <a:ln>
                  <a:noFill/>
                </a:ln>
                <a:solidFill>
                  <a:schemeClr val="tx2"/>
                </a:solidFill>
                <a:effectLst/>
                <a:uLnTx/>
                <a:uFillTx/>
                <a:latin typeface="微软雅黑" pitchFamily="34" charset="-122"/>
                <a:ea typeface="微软雅黑" pitchFamily="34" charset="-122"/>
                <a:cs typeface="+mn-cs"/>
              </a:rPr>
              <a:t>中一组定义良好的实体，具有高内聚、低耦合的特征。</a:t>
            </a:r>
            <a:endParaRPr kumimoji="0" lang="zh-CN" altLang="en-US" sz="1600" b="0" i="0" u="none" strike="noStrike" kern="1200" cap="none" spc="0" normalizeH="0" baseline="0" noProof="0" dirty="0">
              <a:ln>
                <a:noFill/>
              </a:ln>
              <a:solidFill>
                <a:schemeClr val="tx2"/>
              </a:solidFill>
              <a:effectLst/>
              <a:uLnTx/>
              <a:uFillTx/>
              <a:latin typeface="微软雅黑" pitchFamily="34" charset="-122"/>
              <a:ea typeface="微软雅黑" pitchFamily="34" charset="-122"/>
              <a:cs typeface="+mn-cs"/>
            </a:endParaRPr>
          </a:p>
        </p:txBody>
      </p:sp>
      <p:sp>
        <p:nvSpPr>
          <p:cNvPr id="17" name="矩形标注 16"/>
          <p:cNvSpPr/>
          <p:nvPr/>
        </p:nvSpPr>
        <p:spPr>
          <a:xfrm>
            <a:off x="4730121" y="6444190"/>
            <a:ext cx="914400" cy="306324"/>
          </a:xfrm>
          <a:prstGeom prst="wedgeRectCallout">
            <a:avLst>
              <a:gd name="adj1" fmla="val 76842"/>
              <a:gd name="adj2" fmla="val -60721"/>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200" b="1" dirty="0" smtClean="0">
                <a:solidFill>
                  <a:srgbClr val="FF0000"/>
                </a:solidFill>
              </a:rPr>
              <a:t>共享内核</a:t>
            </a:r>
            <a:endParaRPr lang="zh-CN" altLang="en-US" sz="1200" b="1" dirty="0">
              <a:solidFill>
                <a:srgbClr val="FF0000"/>
              </a:solidFill>
            </a:endParaRPr>
          </a:p>
        </p:txBody>
      </p:sp>
    </p:spTree>
    <p:extLst>
      <p:ext uri="{BB962C8B-B14F-4D97-AF65-F5344CB8AC3E}">
        <p14:creationId xmlns:p14="http://schemas.microsoft.com/office/powerpoint/2010/main" val="40852610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err="1" smtClean="0"/>
              <a:t>eTOM</a:t>
            </a:r>
            <a:r>
              <a:rPr lang="zh-CN" altLang="en-US" dirty="0" smtClean="0"/>
              <a:t>信息数据模型</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8720"/>
            <a:ext cx="9144000" cy="5949279"/>
          </a:xfrm>
          <a:prstGeom prst="rect">
            <a:avLst/>
          </a:prstGeom>
        </p:spPr>
      </p:pic>
    </p:spTree>
    <p:extLst>
      <p:ext uri="{BB962C8B-B14F-4D97-AF65-F5344CB8AC3E}">
        <p14:creationId xmlns:p14="http://schemas.microsoft.com/office/powerpoint/2010/main" val="16414022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85689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参考读物</a:t>
            </a:r>
            <a:endParaRPr lang="zh-CN" altLang="en-US" dirty="0"/>
          </a:p>
        </p:txBody>
      </p:sp>
      <p:sp>
        <p:nvSpPr>
          <p:cNvPr id="7" name="内容占位符 2"/>
          <p:cNvSpPr txBox="1">
            <a:spLocks/>
          </p:cNvSpPr>
          <p:nvPr/>
        </p:nvSpPr>
        <p:spPr>
          <a:xfrm>
            <a:off x="179512" y="908720"/>
            <a:ext cx="8712968" cy="5949280"/>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2400" dirty="0" smtClean="0"/>
              <a:t>《</a:t>
            </a:r>
            <a:r>
              <a:rPr lang="zh-CN" altLang="en-US" sz="2400" dirty="0" smtClean="0"/>
              <a:t>领域</a:t>
            </a:r>
            <a:r>
              <a:rPr lang="zh-CN" altLang="en-US" sz="2400" dirty="0"/>
              <a:t>驱动设计</a:t>
            </a:r>
            <a:r>
              <a:rPr lang="en-US" altLang="zh-CN" sz="2400" dirty="0"/>
              <a:t>—</a:t>
            </a:r>
            <a:r>
              <a:rPr lang="zh-CN" altLang="en-US" sz="2400" dirty="0"/>
              <a:t>软件核心复杂性应对之</a:t>
            </a:r>
            <a:r>
              <a:rPr lang="zh-CN" altLang="en-US" sz="2400" dirty="0" smtClean="0"/>
              <a:t>道</a:t>
            </a:r>
            <a:r>
              <a:rPr lang="en-US" altLang="zh-CN" sz="2400" dirty="0" smtClean="0"/>
              <a:t>》</a:t>
            </a:r>
            <a:r>
              <a:rPr lang="zh-CN" altLang="en-US" sz="2400" dirty="0" smtClean="0"/>
              <a:t>及</a:t>
            </a:r>
            <a:r>
              <a:rPr lang="en-US" altLang="zh-CN" sz="2400" dirty="0" smtClean="0"/>
              <a:t>《</a:t>
            </a:r>
            <a:r>
              <a:rPr lang="zh-CN" altLang="en-US" sz="2400" dirty="0" smtClean="0"/>
              <a:t>实现领域驱动设计</a:t>
            </a:r>
            <a:r>
              <a:rPr lang="en-US" altLang="zh-CN" sz="2400" dirty="0" smtClean="0"/>
              <a:t>》</a:t>
            </a:r>
            <a:r>
              <a:rPr lang="zh-CN" altLang="en-US" sz="2400" dirty="0" smtClean="0"/>
              <a:t>中的相关章节</a:t>
            </a:r>
            <a:endParaRPr lang="en-US" altLang="zh-CN" sz="2200" dirty="0" smtClean="0"/>
          </a:p>
          <a:p>
            <a:pPr>
              <a:lnSpc>
                <a:spcPts val="2700"/>
              </a:lnSpc>
            </a:pPr>
            <a:r>
              <a:rPr lang="en-US" altLang="zh-CN" sz="2200" dirty="0" smtClean="0"/>
              <a:t>《</a:t>
            </a:r>
            <a:r>
              <a:rPr lang="zh-CN" altLang="en-US" sz="2200" dirty="0" smtClean="0"/>
              <a:t>软件方法</a:t>
            </a:r>
            <a:r>
              <a:rPr lang="en-US" altLang="zh-CN" sz="2200" dirty="0" smtClean="0"/>
              <a:t>-</a:t>
            </a:r>
            <a:r>
              <a:rPr lang="zh-CN" altLang="en-US" sz="2200" dirty="0" smtClean="0"/>
              <a:t>业务建模和需求</a:t>
            </a:r>
            <a:r>
              <a:rPr lang="en-US" altLang="zh-CN" sz="2200" dirty="0" smtClean="0"/>
              <a:t>》</a:t>
            </a:r>
            <a:r>
              <a:rPr lang="zh-CN" altLang="en-US" sz="2200" dirty="0"/>
              <a:t>第三</a:t>
            </a:r>
            <a:r>
              <a:rPr lang="zh-CN" altLang="en-US" sz="2200" dirty="0" smtClean="0"/>
              <a:t>章“业务建模”中的相关内容</a:t>
            </a:r>
            <a:endParaRPr lang="en-US" altLang="zh-CN" sz="2200" dirty="0" smtClean="0"/>
          </a:p>
          <a:p>
            <a:pPr>
              <a:lnSpc>
                <a:spcPts val="2700"/>
              </a:lnSpc>
            </a:pPr>
            <a:r>
              <a:rPr lang="zh-CN" altLang="en-US" sz="2200" dirty="0" smtClean="0"/>
              <a:t>参考模型范例：</a:t>
            </a:r>
            <a:endParaRPr lang="en-US" altLang="zh-CN" sz="2200" dirty="0" smtClean="0"/>
          </a:p>
          <a:p>
            <a:pPr lvl="1">
              <a:lnSpc>
                <a:spcPts val="2700"/>
              </a:lnSpc>
            </a:pPr>
            <a:r>
              <a:rPr lang="en-US" altLang="zh-CN" sz="2000" dirty="0" err="1" smtClean="0"/>
              <a:t>TMForum</a:t>
            </a:r>
            <a:r>
              <a:rPr lang="zh-CN" altLang="en-US" sz="2000" dirty="0" smtClean="0"/>
              <a:t>的</a:t>
            </a:r>
            <a:r>
              <a:rPr lang="en-US" altLang="zh-CN" sz="2000" dirty="0" err="1" smtClean="0"/>
              <a:t>eTOM</a:t>
            </a:r>
            <a:r>
              <a:rPr lang="zh-CN" altLang="en-US" sz="2000" dirty="0" smtClean="0"/>
              <a:t>模型：</a:t>
            </a:r>
            <a:r>
              <a:rPr lang="en-US" altLang="zh-CN" sz="2000" dirty="0" smtClean="0">
                <a:hlinkClick r:id="rId3"/>
              </a:rPr>
              <a:t>http://www.etom.com</a:t>
            </a:r>
            <a:r>
              <a:rPr lang="en-US" altLang="zh-CN" sz="2000" dirty="0" smtClean="0"/>
              <a:t> </a:t>
            </a:r>
          </a:p>
          <a:p>
            <a:pPr lvl="1">
              <a:lnSpc>
                <a:spcPts val="2700"/>
              </a:lnSpc>
            </a:pPr>
            <a:endParaRPr lang="en-US" altLang="zh-CN" sz="2000" dirty="0"/>
          </a:p>
        </p:txBody>
      </p:sp>
    </p:spTree>
    <p:extLst>
      <p:ext uri="{BB962C8B-B14F-4D97-AF65-F5344CB8AC3E}">
        <p14:creationId xmlns:p14="http://schemas.microsoft.com/office/powerpoint/2010/main" val="25095511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培训内容</a:t>
            </a:r>
            <a:endParaRPr lang="zh-CN" altLang="en-US" dirty="0"/>
          </a:p>
        </p:txBody>
      </p:sp>
      <p:sp>
        <p:nvSpPr>
          <p:cNvPr id="25" name="Text Placeholder 2"/>
          <p:cNvSpPr>
            <a:spLocks noGrp="1"/>
          </p:cNvSpPr>
          <p:nvPr/>
        </p:nvSpPr>
        <p:spPr bwMode="auto">
          <a:xfrm>
            <a:off x="381000" y="1412776"/>
            <a:ext cx="8382000" cy="315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463550" indent="-463550" algn="l" defTabSz="912813" rtl="0" fontAlgn="base">
              <a:lnSpc>
                <a:spcPct val="90000"/>
              </a:lnSpc>
              <a:spcBef>
                <a:spcPct val="20000"/>
              </a:spcBef>
              <a:spcAft>
                <a:spcPct val="0"/>
              </a:spcAft>
              <a:buSzPct val="120000"/>
              <a:buBlip>
                <a:blip r:embed="rId2"/>
              </a:buBlip>
              <a:defRPr sz="3200" kern="1200">
                <a:solidFill>
                  <a:schemeClr val="tx1"/>
                </a:solidFill>
                <a:latin typeface="Calibri" pitchFamily="34" charset="0"/>
                <a:ea typeface="+mn-ea"/>
                <a:cs typeface="+mn-cs"/>
              </a:defRPr>
            </a:lvl1pPr>
            <a:lvl2pPr marL="833438" indent="-369888" algn="l" defTabSz="912813" rtl="0" fontAlgn="base">
              <a:lnSpc>
                <a:spcPct val="90000"/>
              </a:lnSpc>
              <a:spcBef>
                <a:spcPct val="20000"/>
              </a:spcBef>
              <a:spcAft>
                <a:spcPct val="0"/>
              </a:spcAft>
              <a:buBlip>
                <a:blip r:embed="rId2"/>
              </a:buBlip>
              <a:defRPr sz="2800" kern="1200">
                <a:solidFill>
                  <a:schemeClr val="tx1"/>
                </a:solidFill>
                <a:latin typeface="Calibri" pitchFamily="34" charset="0"/>
                <a:ea typeface="+mn-ea"/>
                <a:cs typeface="+mn-cs"/>
              </a:defRPr>
            </a:lvl2pPr>
            <a:lvl3pPr marL="1168400" indent="-346075" algn="l" defTabSz="912813" rtl="0" fontAlgn="base">
              <a:lnSpc>
                <a:spcPct val="90000"/>
              </a:lnSpc>
              <a:spcBef>
                <a:spcPct val="20000"/>
              </a:spcBef>
              <a:spcAft>
                <a:spcPct val="0"/>
              </a:spcAft>
              <a:buBlip>
                <a:blip r:embed="rId2"/>
              </a:buBlip>
              <a:defRPr sz="2400" kern="1200">
                <a:solidFill>
                  <a:schemeClr val="tx1"/>
                </a:solidFill>
                <a:latin typeface="Calibri" pitchFamily="34" charset="0"/>
                <a:ea typeface="+mn-ea"/>
                <a:cs typeface="+mn-cs"/>
              </a:defRPr>
            </a:lvl3pPr>
            <a:lvl4pPr marL="1516063" indent="-347663" algn="l" defTabSz="912813" rtl="0" fontAlgn="base">
              <a:lnSpc>
                <a:spcPct val="90000"/>
              </a:lnSpc>
              <a:spcBef>
                <a:spcPct val="20000"/>
              </a:spcBef>
              <a:spcAft>
                <a:spcPct val="0"/>
              </a:spcAft>
              <a:buBlip>
                <a:blip r:embed="rId2"/>
              </a:buBlip>
              <a:defRPr sz="2400" kern="1200">
                <a:solidFill>
                  <a:schemeClr val="tx1"/>
                </a:solidFill>
                <a:latin typeface="Calibri" pitchFamily="34" charset="0"/>
                <a:ea typeface="+mn-ea"/>
                <a:cs typeface="+mn-cs"/>
              </a:defRPr>
            </a:lvl4pPr>
            <a:lvl5pPr marL="1852613" indent="-325438" algn="l" defTabSz="912813" rtl="0" fontAlgn="base">
              <a:lnSpc>
                <a:spcPct val="90000"/>
              </a:lnSpc>
              <a:spcBef>
                <a:spcPct val="20000"/>
              </a:spcBef>
              <a:spcAft>
                <a:spcPct val="0"/>
              </a:spcAft>
              <a:buBlip>
                <a:blip r:embed="rId2"/>
              </a:buBlip>
              <a:defRPr sz="2400" kern="1200">
                <a:solidFill>
                  <a:schemeClr val="tx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Blip>
                <a:blip r:embed="rId3"/>
              </a:buBlip>
            </a:pPr>
            <a:r>
              <a:rPr lang="zh-CN" altLang="en-US" dirty="0">
                <a:ea typeface="宋体" charset="-122"/>
              </a:rPr>
              <a:t>领域驱动</a:t>
            </a:r>
            <a:r>
              <a:rPr lang="zh-CN" altLang="en-US" dirty="0" smtClean="0">
                <a:ea typeface="宋体" charset="-122"/>
              </a:rPr>
              <a:t>设计简介</a:t>
            </a:r>
            <a:endParaRPr lang="en-US" altLang="zh-CN" dirty="0" smtClean="0">
              <a:ea typeface="宋体" charset="-122"/>
            </a:endParaRPr>
          </a:p>
          <a:p>
            <a:pPr>
              <a:buBlip>
                <a:blip r:embed="rId3"/>
              </a:buBlip>
            </a:pPr>
            <a:r>
              <a:rPr lang="zh-CN" altLang="en-US" dirty="0" smtClean="0">
                <a:ea typeface="宋体" charset="-122"/>
              </a:rPr>
              <a:t>领域通用语言</a:t>
            </a:r>
            <a:endParaRPr lang="en-US" altLang="zh-CN" dirty="0" smtClean="0">
              <a:ea typeface="宋体" charset="-122"/>
            </a:endParaRPr>
          </a:p>
          <a:p>
            <a:pPr>
              <a:buBlip>
                <a:blip r:embed="rId3"/>
              </a:buBlip>
            </a:pPr>
            <a:r>
              <a:rPr lang="zh-CN" altLang="en-US" dirty="0">
                <a:solidFill>
                  <a:srgbClr val="FF0000"/>
                </a:solidFill>
                <a:ea typeface="宋体" charset="-122"/>
              </a:rPr>
              <a:t>领域驱动设计的构造</a:t>
            </a:r>
            <a:r>
              <a:rPr lang="zh-CN" altLang="en-US" dirty="0" smtClean="0">
                <a:solidFill>
                  <a:srgbClr val="FF0000"/>
                </a:solidFill>
                <a:ea typeface="宋体" charset="-122"/>
              </a:rPr>
              <a:t>块</a:t>
            </a:r>
            <a:endParaRPr lang="en-US" altLang="zh-CN" dirty="0" smtClean="0">
              <a:solidFill>
                <a:srgbClr val="FF0000"/>
              </a:solidFill>
              <a:ea typeface="宋体" charset="-122"/>
            </a:endParaRPr>
          </a:p>
          <a:p>
            <a:pPr>
              <a:buBlip>
                <a:blip r:embed="rId3"/>
              </a:buBlip>
            </a:pPr>
            <a:r>
              <a:rPr lang="zh-CN" altLang="en-US" dirty="0">
                <a:ea typeface="宋体" charset="-122"/>
              </a:rPr>
              <a:t>领域驱动设计编程实践</a:t>
            </a:r>
            <a:endParaRPr lang="en-US" altLang="zh-CN" dirty="0">
              <a:ea typeface="宋体" charset="-122"/>
            </a:endParaRPr>
          </a:p>
          <a:p>
            <a:pPr>
              <a:buBlip>
                <a:blip r:embed="rId3"/>
              </a:buBlip>
            </a:pPr>
            <a:r>
              <a:rPr lang="en-US" altLang="zh-CN" dirty="0" smtClean="0">
                <a:ea typeface="宋体" charset="-122"/>
              </a:rPr>
              <a:t>CQRS</a:t>
            </a:r>
            <a:r>
              <a:rPr lang="zh-CN" altLang="en-US" dirty="0" smtClean="0">
                <a:ea typeface="宋体" charset="-122"/>
              </a:rPr>
              <a:t>架构</a:t>
            </a:r>
            <a:endParaRPr lang="en-US" altLang="zh-CN" dirty="0">
              <a:ea typeface="宋体" charset="-122"/>
            </a:endParaRPr>
          </a:p>
          <a:p>
            <a:pPr>
              <a:buBlip>
                <a:blip r:embed="rId3"/>
              </a:buBlip>
            </a:pPr>
            <a:r>
              <a:rPr lang="zh-CN" altLang="en-US" dirty="0" smtClean="0">
                <a:ea typeface="宋体" charset="-122"/>
              </a:rPr>
              <a:t>模型驱动开发</a:t>
            </a:r>
            <a:endParaRPr lang="en-US" altLang="zh-CN" dirty="0" smtClean="0">
              <a:ea typeface="宋体" charset="-122"/>
            </a:endParaRPr>
          </a:p>
        </p:txBody>
      </p:sp>
    </p:spTree>
    <p:extLst>
      <p:ext uri="{BB962C8B-B14F-4D97-AF65-F5344CB8AC3E}">
        <p14:creationId xmlns:p14="http://schemas.microsoft.com/office/powerpoint/2010/main" val="41330314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领域驱动设计思想的</a:t>
            </a:r>
            <a:r>
              <a:rPr lang="zh-CN" altLang="en-US" dirty="0"/>
              <a:t>发展</a:t>
            </a:r>
          </a:p>
        </p:txBody>
      </p:sp>
      <p:sp>
        <p:nvSpPr>
          <p:cNvPr id="7" name="内容占位符 2"/>
          <p:cNvSpPr txBox="1">
            <a:spLocks/>
          </p:cNvSpPr>
          <p:nvPr/>
        </p:nvSpPr>
        <p:spPr>
          <a:xfrm>
            <a:off x="179512" y="980728"/>
            <a:ext cx="8712968" cy="561662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2000" dirty="0" smtClean="0"/>
              <a:t>2002</a:t>
            </a:r>
            <a:r>
              <a:rPr lang="zh-CN" altLang="en-US" sz="2000" dirty="0" smtClean="0"/>
              <a:t>年</a:t>
            </a:r>
            <a:r>
              <a:rPr lang="en-US" altLang="zh-CN" sz="2000" dirty="0" smtClean="0"/>
              <a:t>Martin </a:t>
            </a:r>
            <a:r>
              <a:rPr lang="en-US" altLang="zh-CN" sz="2000" dirty="0" err="1" smtClean="0"/>
              <a:t>Fower</a:t>
            </a:r>
            <a:r>
              <a:rPr lang="zh-CN" altLang="en-US" sz="2000" dirty="0" smtClean="0"/>
              <a:t>在其出版</a:t>
            </a:r>
            <a:r>
              <a:rPr lang="en-US" altLang="zh-CN" sz="2000" dirty="0" smtClean="0">
                <a:solidFill>
                  <a:srgbClr val="FF0000"/>
                </a:solidFill>
              </a:rPr>
              <a:t>《</a:t>
            </a:r>
            <a:r>
              <a:rPr lang="zh-CN" altLang="en-US" sz="2000" dirty="0" smtClean="0">
                <a:solidFill>
                  <a:srgbClr val="FF0000"/>
                </a:solidFill>
              </a:rPr>
              <a:t>企业应用架构模式</a:t>
            </a:r>
            <a:r>
              <a:rPr lang="en-US" altLang="zh-CN" sz="2000" dirty="0" smtClean="0">
                <a:solidFill>
                  <a:srgbClr val="FF0000"/>
                </a:solidFill>
              </a:rPr>
              <a:t>》</a:t>
            </a:r>
            <a:r>
              <a:rPr lang="zh-CN" altLang="en-US" sz="2000" dirty="0" smtClean="0"/>
              <a:t>中，归纳总结了</a:t>
            </a:r>
            <a:r>
              <a:rPr lang="en-US" altLang="zh-CN" sz="2000" dirty="0" smtClean="0"/>
              <a:t>40</a:t>
            </a:r>
            <a:r>
              <a:rPr lang="zh-CN" altLang="en-US" sz="2000" dirty="0" smtClean="0"/>
              <a:t>多种企业应用架构的设计模式。其中所提到的多种设计模式和概念，如事务脚本、活动记录和领域模型等，对业界产生了深远的影响。</a:t>
            </a:r>
            <a:endParaRPr lang="en-US" altLang="zh-CN" sz="2000" dirty="0"/>
          </a:p>
          <a:p>
            <a:pPr>
              <a:lnSpc>
                <a:spcPts val="2700"/>
              </a:lnSpc>
            </a:pPr>
            <a:r>
              <a:rPr lang="en-US" altLang="zh-CN" sz="2000" dirty="0" smtClean="0">
                <a:latin typeface="微软雅黑" pitchFamily="34" charset="-122"/>
                <a:ea typeface="微软雅黑" pitchFamily="34" charset="-122"/>
              </a:rPr>
              <a:t>2004</a:t>
            </a:r>
            <a:r>
              <a:rPr lang="zh-CN" altLang="en-US" sz="2000" dirty="0">
                <a:latin typeface="微软雅黑" pitchFamily="34" charset="-122"/>
                <a:ea typeface="微软雅黑" pitchFamily="34" charset="-122"/>
              </a:rPr>
              <a:t>年著名建模专家</a:t>
            </a:r>
            <a:r>
              <a:rPr lang="en-US" altLang="zh-CN" sz="2000" dirty="0">
                <a:latin typeface="微软雅黑" pitchFamily="34" charset="-122"/>
                <a:ea typeface="微软雅黑" pitchFamily="34" charset="-122"/>
              </a:rPr>
              <a:t>Eric Evans</a:t>
            </a:r>
            <a:r>
              <a:rPr lang="zh-CN" altLang="en-US" sz="2000" dirty="0">
                <a:latin typeface="微软雅黑" pitchFamily="34" charset="-122"/>
                <a:ea typeface="微软雅黑" pitchFamily="34" charset="-122"/>
              </a:rPr>
              <a:t>发表了他最具影响力的</a:t>
            </a:r>
            <a:r>
              <a:rPr lang="zh-CN" altLang="en-US" sz="2000" dirty="0" smtClean="0">
                <a:latin typeface="微软雅黑" pitchFamily="34" charset="-122"/>
                <a:ea typeface="微软雅黑" pitchFamily="34" charset="-122"/>
              </a:rPr>
              <a:t>著名书籍</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《Domain-Driven Design –Tackling Complexity </a:t>
            </a:r>
            <a:r>
              <a:rPr lang="en-US" altLang="zh-CN" sz="2000" dirty="0" smtClean="0">
                <a:latin typeface="微软雅黑" pitchFamily="34" charset="-122"/>
                <a:ea typeface="微软雅黑" pitchFamily="34" charset="-122"/>
              </a:rPr>
              <a:t>in the </a:t>
            </a:r>
            <a:r>
              <a:rPr lang="en-US" altLang="zh-CN" sz="2000" dirty="0">
                <a:latin typeface="微软雅黑" pitchFamily="34" charset="-122"/>
                <a:ea typeface="微软雅黑" pitchFamily="34" charset="-122"/>
              </a:rPr>
              <a:t>Heart of Software》</a:t>
            </a:r>
            <a:r>
              <a:rPr lang="zh-CN" altLang="en-US" sz="2000" dirty="0">
                <a:latin typeface="微软雅黑" pitchFamily="34" charset="-122"/>
                <a:ea typeface="微软雅黑" pitchFamily="34" charset="-122"/>
              </a:rPr>
              <a:t>（中文译名：</a:t>
            </a:r>
            <a:r>
              <a:rPr lang="zh-CN" altLang="en-US" sz="2000" dirty="0">
                <a:solidFill>
                  <a:srgbClr val="FF0000"/>
                </a:solidFill>
                <a:latin typeface="微软雅黑" pitchFamily="34" charset="-122"/>
                <a:ea typeface="微软雅黑" pitchFamily="34" charset="-122"/>
              </a:rPr>
              <a:t>领域驱动设计</a:t>
            </a:r>
            <a:r>
              <a:rPr lang="en-US" altLang="zh-CN" sz="2000" dirty="0">
                <a:solidFill>
                  <a:srgbClr val="FF0000"/>
                </a:solidFill>
                <a:latin typeface="微软雅黑" pitchFamily="34" charset="-122"/>
                <a:ea typeface="微软雅黑" pitchFamily="34" charset="-122"/>
              </a:rPr>
              <a:t>—</a:t>
            </a:r>
            <a:r>
              <a:rPr lang="zh-CN" altLang="en-US" sz="2000" dirty="0" smtClean="0">
                <a:solidFill>
                  <a:srgbClr val="FF0000"/>
                </a:solidFill>
                <a:latin typeface="微软雅黑" pitchFamily="34" charset="-122"/>
                <a:ea typeface="微软雅黑" pitchFamily="34" charset="-122"/>
              </a:rPr>
              <a:t>软件核心</a:t>
            </a:r>
            <a:r>
              <a:rPr lang="zh-CN" altLang="en-US" sz="2000" dirty="0">
                <a:solidFill>
                  <a:srgbClr val="FF0000"/>
                </a:solidFill>
                <a:latin typeface="微软雅黑" pitchFamily="34" charset="-122"/>
                <a:ea typeface="微软雅黑" pitchFamily="34" charset="-122"/>
              </a:rPr>
              <a:t>复杂性应对之道</a:t>
            </a:r>
            <a:r>
              <a:rPr lang="zh-CN" altLang="en-US" sz="2000" dirty="0">
                <a:latin typeface="微软雅黑" pitchFamily="34" charset="-122"/>
                <a:ea typeface="微软雅黑" pitchFamily="34" charset="-122"/>
              </a:rPr>
              <a:t>），书中提出了“领域驱动设计</a:t>
            </a:r>
            <a:r>
              <a:rPr lang="en-US" altLang="zh-CN" sz="2000" dirty="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简称</a:t>
            </a:r>
            <a:r>
              <a:rPr lang="en-US" altLang="zh-CN" sz="2000" dirty="0" smtClean="0">
                <a:latin typeface="微软雅黑" pitchFamily="34" charset="-122"/>
                <a:ea typeface="微软雅黑" pitchFamily="34" charset="-122"/>
              </a:rPr>
              <a:t>DDD</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的概念</a:t>
            </a:r>
            <a:r>
              <a:rPr lang="zh-CN" altLang="en-US"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pPr>
              <a:lnSpc>
                <a:spcPts val="2700"/>
              </a:lnSpc>
            </a:pPr>
            <a:r>
              <a:rPr lang="en-US" altLang="zh-CN" sz="2000" dirty="0" smtClean="0"/>
              <a:t>2010</a:t>
            </a:r>
            <a:r>
              <a:rPr lang="zh-CN" altLang="en-US" sz="2000" dirty="0" smtClean="0"/>
              <a:t>年</a:t>
            </a:r>
            <a:r>
              <a:rPr lang="en-US" altLang="zh-CN" sz="2000" dirty="0"/>
              <a:t>Greg </a:t>
            </a:r>
            <a:r>
              <a:rPr lang="en-US" altLang="zh-CN" sz="2000" dirty="0" smtClean="0"/>
              <a:t>Young</a:t>
            </a:r>
            <a:r>
              <a:rPr lang="zh-CN" altLang="en-US" sz="2000" dirty="0" smtClean="0"/>
              <a:t>在“</a:t>
            </a:r>
            <a:r>
              <a:rPr lang="en-US" altLang="zh-CN" sz="2000" dirty="0">
                <a:solidFill>
                  <a:srgbClr val="FF0000"/>
                </a:solidFill>
                <a:hlinkClick r:id="rId3"/>
              </a:rPr>
              <a:t>CQRS</a:t>
            </a:r>
            <a:r>
              <a:rPr lang="en-US" altLang="zh-CN" sz="2000" dirty="0">
                <a:hlinkClick r:id="rId3"/>
              </a:rPr>
              <a:t>, Task Based UIs, Event Sourcing </a:t>
            </a:r>
            <a:r>
              <a:rPr lang="en-US" altLang="zh-CN" sz="2000" dirty="0" err="1">
                <a:hlinkClick r:id="rId3"/>
              </a:rPr>
              <a:t>agh</a:t>
            </a:r>
            <a:r>
              <a:rPr lang="en-US" altLang="zh-CN" sz="2000" dirty="0">
                <a:hlinkClick r:id="rId3"/>
              </a:rPr>
              <a:t>!</a:t>
            </a:r>
            <a:r>
              <a:rPr lang="en-US" altLang="zh-CN" sz="2000" dirty="0"/>
              <a:t> </a:t>
            </a:r>
            <a:r>
              <a:rPr lang="zh-CN" altLang="en-US" sz="2000" dirty="0" smtClean="0"/>
              <a:t>”</a:t>
            </a:r>
            <a:r>
              <a:rPr lang="zh-CN" altLang="en-US" sz="2000" dirty="0"/>
              <a:t>一文</a:t>
            </a:r>
            <a:r>
              <a:rPr lang="zh-CN" altLang="en-US" sz="2000" dirty="0" smtClean="0"/>
              <a:t>中对</a:t>
            </a:r>
            <a:r>
              <a:rPr lang="en-US" altLang="zh-CN" sz="2000" dirty="0" err="1"/>
              <a:t>Betrand</a:t>
            </a:r>
            <a:r>
              <a:rPr lang="en-US" altLang="zh-CN" sz="2000" dirty="0"/>
              <a:t> </a:t>
            </a:r>
            <a:r>
              <a:rPr lang="en-US" altLang="zh-CN" sz="2000" dirty="0" smtClean="0"/>
              <a:t>Meyer</a:t>
            </a:r>
            <a:r>
              <a:rPr lang="zh-CN" altLang="en-US" sz="2000" dirty="0" smtClean="0"/>
              <a:t>的</a:t>
            </a:r>
            <a:r>
              <a:rPr lang="en-US" altLang="zh-CN" sz="2000" dirty="0" smtClean="0"/>
              <a:t>CQS</a:t>
            </a:r>
            <a:r>
              <a:rPr lang="zh-CN" altLang="en-US" sz="2000" dirty="0" smtClean="0"/>
              <a:t>模式进行改造，提出</a:t>
            </a:r>
            <a:r>
              <a:rPr lang="en-US" altLang="zh-CN" sz="2000" dirty="0" smtClean="0"/>
              <a:t>CQRS</a:t>
            </a:r>
            <a:r>
              <a:rPr lang="zh-CN" altLang="en-US" sz="2000" dirty="0" smtClean="0"/>
              <a:t>模式。</a:t>
            </a:r>
            <a:endParaRPr lang="en-US" altLang="zh-CN" sz="2000" dirty="0" smtClean="0">
              <a:latin typeface="微软雅黑" pitchFamily="34" charset="-122"/>
              <a:ea typeface="微软雅黑" pitchFamily="34" charset="-122"/>
            </a:endParaRPr>
          </a:p>
          <a:p>
            <a:pPr>
              <a:lnSpc>
                <a:spcPts val="2700"/>
              </a:lnSpc>
            </a:pPr>
            <a:r>
              <a:rPr lang="zh-CN" altLang="en-US" sz="2000" dirty="0" smtClean="0"/>
              <a:t>此后</a:t>
            </a:r>
            <a:r>
              <a:rPr lang="en-US" altLang="zh-CN" sz="2000" dirty="0" smtClean="0"/>
              <a:t>Jimmy Nilsson</a:t>
            </a:r>
            <a:r>
              <a:rPr lang="zh-CN" altLang="en-US" sz="2000" dirty="0" smtClean="0"/>
              <a:t>的</a:t>
            </a:r>
            <a:r>
              <a:rPr lang="en-US" altLang="zh-CN" sz="2000" dirty="0"/>
              <a:t>《</a:t>
            </a:r>
            <a:r>
              <a:rPr lang="en-US" altLang="zh-CN" sz="2000" dirty="0">
                <a:solidFill>
                  <a:srgbClr val="FF0000"/>
                </a:solidFill>
              </a:rPr>
              <a:t>Applying Domain-Driven Design and Patterns</a:t>
            </a:r>
            <a:r>
              <a:rPr lang="en-US" altLang="zh-CN" sz="2000" dirty="0" smtClean="0"/>
              <a:t>》</a:t>
            </a:r>
            <a:r>
              <a:rPr lang="zh-CN" altLang="en-US" sz="2000" dirty="0" smtClean="0"/>
              <a:t>、</a:t>
            </a:r>
            <a:r>
              <a:rPr lang="en-US" altLang="zh-CN" sz="2000" dirty="0"/>
              <a:t>Abel </a:t>
            </a:r>
            <a:r>
              <a:rPr lang="en-US" altLang="zh-CN" sz="2000" dirty="0" err="1" smtClean="0"/>
              <a:t>Avram</a:t>
            </a:r>
            <a:r>
              <a:rPr lang="zh-CN" altLang="en-US" sz="2000" dirty="0" smtClean="0"/>
              <a:t>和</a:t>
            </a:r>
            <a:r>
              <a:rPr lang="en-US" altLang="zh-CN" sz="2000" dirty="0"/>
              <a:t>Floyd </a:t>
            </a:r>
            <a:r>
              <a:rPr lang="en-US" altLang="zh-CN" sz="2000" dirty="0" err="1" smtClean="0"/>
              <a:t>Marinescu</a:t>
            </a:r>
            <a:r>
              <a:rPr lang="zh-CN" altLang="en-US" sz="2000" dirty="0" smtClean="0"/>
              <a:t>合作的</a:t>
            </a:r>
            <a:r>
              <a:rPr lang="en-US" altLang="zh-CN" sz="2000" dirty="0" smtClean="0"/>
              <a:t>《</a:t>
            </a:r>
            <a:r>
              <a:rPr lang="en-US" altLang="zh-CN" sz="2000" dirty="0">
                <a:solidFill>
                  <a:srgbClr val="FF0000"/>
                </a:solidFill>
              </a:rPr>
              <a:t>Domain-Driven Design Quickly</a:t>
            </a:r>
            <a:r>
              <a:rPr lang="en-US" altLang="zh-CN" sz="2000" dirty="0" smtClean="0"/>
              <a:t>》</a:t>
            </a:r>
            <a:r>
              <a:rPr lang="zh-CN" altLang="en-US" sz="2000" dirty="0" smtClean="0"/>
              <a:t>、</a:t>
            </a:r>
            <a:r>
              <a:rPr lang="en-US" altLang="zh-CN" sz="2000" dirty="0"/>
              <a:t>Dan </a:t>
            </a:r>
            <a:r>
              <a:rPr lang="en-US" altLang="zh-CN" sz="2000" dirty="0" smtClean="0"/>
              <a:t>Haywood</a:t>
            </a:r>
            <a:r>
              <a:rPr lang="zh-CN" altLang="en-US" sz="2000" dirty="0" smtClean="0"/>
              <a:t>的</a:t>
            </a:r>
            <a:r>
              <a:rPr lang="en-US" altLang="zh-CN" sz="2000" dirty="0" smtClean="0"/>
              <a:t>《</a:t>
            </a:r>
            <a:r>
              <a:rPr lang="en-US" altLang="zh-CN" sz="2000" dirty="0" smtClean="0">
                <a:solidFill>
                  <a:srgbClr val="FF0000"/>
                </a:solidFill>
              </a:rPr>
              <a:t>Domain-Driven </a:t>
            </a:r>
            <a:r>
              <a:rPr lang="en-US" altLang="zh-CN" sz="2000" dirty="0">
                <a:solidFill>
                  <a:srgbClr val="FF0000"/>
                </a:solidFill>
              </a:rPr>
              <a:t>Design Using Naked Objects</a:t>
            </a:r>
            <a:r>
              <a:rPr lang="en-US" altLang="zh-CN" sz="2000" dirty="0" smtClean="0"/>
              <a:t>》</a:t>
            </a:r>
            <a:r>
              <a:rPr lang="zh-CN" altLang="en-US" sz="2000" dirty="0" smtClean="0"/>
              <a:t>、以及</a:t>
            </a:r>
            <a:r>
              <a:rPr lang="en-US" altLang="zh-CN" sz="2000" dirty="0"/>
              <a:t>Vaughn </a:t>
            </a:r>
            <a:r>
              <a:rPr lang="en-US" altLang="zh-CN" sz="2000" dirty="0" smtClean="0"/>
              <a:t>Vernon</a:t>
            </a:r>
            <a:r>
              <a:rPr lang="zh-CN" altLang="en-US" sz="2000" dirty="0" smtClean="0"/>
              <a:t>的</a:t>
            </a:r>
            <a:r>
              <a:rPr lang="en-US" altLang="zh-CN" sz="2000" dirty="0" smtClean="0"/>
              <a:t>《</a:t>
            </a:r>
            <a:r>
              <a:rPr lang="en-US" altLang="zh-CN" sz="2000" dirty="0">
                <a:solidFill>
                  <a:srgbClr val="FF0000"/>
                </a:solidFill>
              </a:rPr>
              <a:t>Implementing Domain-Driven </a:t>
            </a:r>
            <a:r>
              <a:rPr lang="en-US" altLang="zh-CN" sz="2000" dirty="0" smtClean="0">
                <a:solidFill>
                  <a:srgbClr val="FF0000"/>
                </a:solidFill>
              </a:rPr>
              <a:t>Design</a:t>
            </a:r>
            <a:r>
              <a:rPr lang="en-US" altLang="zh-CN" sz="2000" dirty="0" smtClean="0"/>
              <a:t>》</a:t>
            </a:r>
            <a:r>
              <a:rPr lang="zh-CN" altLang="en-US" sz="2000" dirty="0" smtClean="0"/>
              <a:t>等书籍的出版，丰富了领域驱动设计的实践和指导。</a:t>
            </a:r>
            <a:endParaRPr lang="en-US" altLang="zh-CN" sz="2000" dirty="0">
              <a:latin typeface="微软雅黑" pitchFamily="34" charset="-122"/>
              <a:ea typeface="微软雅黑" pitchFamily="34" charset="-122"/>
            </a:endParaRPr>
          </a:p>
        </p:txBody>
      </p:sp>
    </p:spTree>
    <p:extLst>
      <p:ext uri="{BB962C8B-B14F-4D97-AF65-F5344CB8AC3E}">
        <p14:creationId xmlns:p14="http://schemas.microsoft.com/office/powerpoint/2010/main" val="409482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领域驱动设计的构造块</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924416"/>
            <a:ext cx="8659047" cy="5744944"/>
          </a:xfrm>
          <a:prstGeom prst="rect">
            <a:avLst/>
          </a:prstGeom>
        </p:spPr>
      </p:pic>
    </p:spTree>
    <p:extLst>
      <p:ext uri="{BB962C8B-B14F-4D97-AF65-F5344CB8AC3E}">
        <p14:creationId xmlns:p14="http://schemas.microsoft.com/office/powerpoint/2010/main" val="8420509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Entity</a:t>
            </a:r>
            <a:r>
              <a:rPr lang="zh-CN" altLang="en-US" dirty="0" smtClean="0"/>
              <a:t>（实体）</a:t>
            </a:r>
            <a:endParaRPr lang="zh-CN" altLang="en-US" dirty="0"/>
          </a:p>
        </p:txBody>
      </p:sp>
      <p:sp>
        <p:nvSpPr>
          <p:cNvPr id="7" name="内容占位符 2"/>
          <p:cNvSpPr txBox="1">
            <a:spLocks/>
          </p:cNvSpPr>
          <p:nvPr/>
        </p:nvSpPr>
        <p:spPr>
          <a:xfrm>
            <a:off x="179512" y="1052736"/>
            <a:ext cx="8712968" cy="5328592"/>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dirty="0" smtClean="0"/>
              <a:t>实体是一个具有唯一身份标识的对象，并且可以在相当长的一段时间内持续地</a:t>
            </a:r>
            <a:r>
              <a:rPr lang="zh-CN" altLang="en-US" sz="2000" dirty="0"/>
              <a:t>变化</a:t>
            </a:r>
            <a:r>
              <a:rPr lang="zh-CN" altLang="en-US" sz="2000" dirty="0" smtClean="0"/>
              <a:t>。我们可以对实体做多次修改，故一个实体对象可能和它先前的对象大不相同，但是由于它们拥有相同的身份标识（</a:t>
            </a:r>
            <a:r>
              <a:rPr lang="en-US" altLang="zh-CN" sz="2000" dirty="0" smtClean="0"/>
              <a:t>identity</a:t>
            </a:r>
            <a:r>
              <a:rPr lang="zh-CN" altLang="en-US" sz="2000" dirty="0" smtClean="0"/>
              <a:t>），它们依然是同一个</a:t>
            </a:r>
            <a:r>
              <a:rPr lang="zh-CN" altLang="en-US" sz="2000" dirty="0"/>
              <a:t>实体</a:t>
            </a:r>
            <a:r>
              <a:rPr lang="zh-CN" altLang="en-US" sz="2000" dirty="0" smtClean="0"/>
              <a:t>。</a:t>
            </a:r>
            <a:endParaRPr lang="en-US" altLang="zh-CN" sz="2000" dirty="0" smtClean="0"/>
          </a:p>
          <a:p>
            <a:pPr>
              <a:lnSpc>
                <a:spcPts val="2700"/>
              </a:lnSpc>
            </a:pPr>
            <a:r>
              <a:rPr lang="zh-CN" altLang="en-US" sz="2000" dirty="0" smtClean="0"/>
              <a:t>我们通过标识对对象进行区分，而不是属性，此时我们应该将标识作为主要的模型定义。同时我们需要保持简单的类定义，并且关注对象在其生命周期中的连续性和唯一标识性。</a:t>
            </a:r>
            <a:endParaRPr lang="en-US" altLang="zh-CN" sz="2000" dirty="0" smtClean="0"/>
          </a:p>
          <a:p>
            <a:pPr>
              <a:lnSpc>
                <a:spcPts val="2700"/>
              </a:lnSpc>
            </a:pPr>
            <a:r>
              <a:rPr lang="zh-CN" altLang="en-US" sz="2000" dirty="0" smtClean="0"/>
              <a:t>随着对象的改变，我们可能会跟踪这样的改变，比如什么时候发生了改变，发</a:t>
            </a:r>
            <a:r>
              <a:rPr lang="zh-CN" altLang="en-US" sz="2000" dirty="0"/>
              <a:t>生</a:t>
            </a:r>
            <a:r>
              <a:rPr lang="zh-CN" altLang="en-US" sz="2000" dirty="0" smtClean="0"/>
              <a:t>了什么改变，是谁做出的改变等。我们应该慎重对待在对象整个生命周期中所发生的合法改变。</a:t>
            </a:r>
            <a:endParaRPr lang="en-US" altLang="zh-CN" sz="2000" dirty="0" smtClean="0"/>
          </a:p>
          <a:p>
            <a:pPr>
              <a:lnSpc>
                <a:spcPts val="2700"/>
              </a:lnSpc>
            </a:pPr>
            <a:r>
              <a:rPr lang="zh-CN" altLang="en-US" sz="2000" b="1" dirty="0" smtClean="0"/>
              <a:t>唯一</a:t>
            </a:r>
            <a:r>
              <a:rPr lang="zh-CN" altLang="en-US" sz="2000" b="1" dirty="0"/>
              <a:t>的身份标识</a:t>
            </a:r>
            <a:r>
              <a:rPr lang="zh-CN" altLang="en-US" sz="2000" dirty="0"/>
              <a:t>和</a:t>
            </a:r>
            <a:r>
              <a:rPr lang="zh-CN" altLang="en-US" sz="2000" b="1" dirty="0"/>
              <a:t>可变性</a:t>
            </a:r>
            <a:r>
              <a:rPr lang="zh-CN" altLang="en-US" sz="2000" dirty="0"/>
              <a:t>（</a:t>
            </a:r>
            <a:r>
              <a:rPr lang="en-US" altLang="zh-CN" sz="2000" dirty="0"/>
              <a:t>mutability</a:t>
            </a:r>
            <a:r>
              <a:rPr lang="zh-CN" altLang="en-US" sz="2000" dirty="0"/>
              <a:t>）特征将实体对象和值对象（</a:t>
            </a:r>
            <a:r>
              <a:rPr lang="en-US" altLang="zh-CN" sz="2000" dirty="0"/>
              <a:t>Value Objects</a:t>
            </a:r>
            <a:r>
              <a:rPr lang="zh-CN" altLang="en-US" sz="2000" dirty="0"/>
              <a:t>）区分开来</a:t>
            </a:r>
            <a:r>
              <a:rPr lang="zh-CN" altLang="en-US" sz="2000" dirty="0" smtClean="0"/>
              <a:t>。</a:t>
            </a:r>
            <a:endParaRPr lang="en-US" altLang="zh-CN" sz="2000" dirty="0" smtClean="0"/>
          </a:p>
          <a:p>
            <a:pPr lvl="1">
              <a:lnSpc>
                <a:spcPts val="2700"/>
              </a:lnSpc>
            </a:pPr>
            <a:r>
              <a:rPr lang="zh-CN" altLang="en-US" sz="1800" dirty="0" smtClean="0"/>
              <a:t>很多时候，一个领域概念应该建模成值对象，而不是实体对象。</a:t>
            </a:r>
            <a:endParaRPr lang="en-US" altLang="zh-CN" sz="1800" dirty="0" smtClean="0"/>
          </a:p>
          <a:p>
            <a:pPr lvl="1">
              <a:lnSpc>
                <a:spcPts val="2700"/>
              </a:lnSpc>
            </a:pPr>
            <a:r>
              <a:rPr lang="zh-CN" altLang="en-US" sz="1800" dirty="0"/>
              <a:t>实体</a:t>
            </a:r>
            <a:r>
              <a:rPr lang="zh-CN" altLang="en-US" sz="1800" dirty="0" smtClean="0"/>
              <a:t>和值对象是领域模型概念，而不是数据存储模型概念。</a:t>
            </a:r>
            <a:endParaRPr lang="en-US" altLang="zh-CN" sz="1800" dirty="0"/>
          </a:p>
        </p:txBody>
      </p:sp>
    </p:spTree>
    <p:extLst>
      <p:ext uri="{BB962C8B-B14F-4D97-AF65-F5344CB8AC3E}">
        <p14:creationId xmlns:p14="http://schemas.microsoft.com/office/powerpoint/2010/main" val="35901561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Value Objects</a:t>
            </a:r>
            <a:r>
              <a:rPr lang="zh-CN" altLang="en-US" dirty="0" smtClean="0"/>
              <a:t>（值对象）</a:t>
            </a:r>
            <a:endParaRPr lang="zh-CN" altLang="en-US" dirty="0"/>
          </a:p>
        </p:txBody>
      </p:sp>
      <p:sp>
        <p:nvSpPr>
          <p:cNvPr id="7" name="内容占位符 2"/>
          <p:cNvSpPr txBox="1">
            <a:spLocks/>
          </p:cNvSpPr>
          <p:nvPr/>
        </p:nvSpPr>
        <p:spPr>
          <a:xfrm>
            <a:off x="179512" y="1052736"/>
            <a:ext cx="8712968" cy="5328592"/>
          </a:xfrm>
          <a:prstGeom prst="rect">
            <a:avLst/>
          </a:prstGeom>
        </p:spPr>
        <p:txBody>
          <a:bodyPr>
            <a:normAutofit fontScale="62500" lnSpcReduction="20000"/>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dirty="0"/>
              <a:t>值</a:t>
            </a:r>
            <a:r>
              <a:rPr lang="zh-CN" altLang="en-US" sz="2000" dirty="0" smtClean="0"/>
              <a:t>对象的特征</a:t>
            </a:r>
            <a:endParaRPr lang="en-US" altLang="zh-CN" sz="2000" dirty="0" smtClean="0"/>
          </a:p>
          <a:p>
            <a:pPr lvl="1">
              <a:lnSpc>
                <a:spcPts val="2700"/>
              </a:lnSpc>
            </a:pPr>
            <a:r>
              <a:rPr lang="zh-CN" altLang="en-US" sz="1800" dirty="0" smtClean="0"/>
              <a:t>它度量或者描述了领域中的一件东西。</a:t>
            </a:r>
            <a:endParaRPr lang="en-US" altLang="zh-CN" sz="1800" dirty="0" smtClean="0"/>
          </a:p>
          <a:p>
            <a:pPr lvl="1">
              <a:lnSpc>
                <a:spcPts val="2700"/>
              </a:lnSpc>
            </a:pPr>
            <a:r>
              <a:rPr lang="zh-CN" altLang="en-US" sz="1800" dirty="0" smtClean="0"/>
              <a:t>它可以作为不变量。</a:t>
            </a:r>
            <a:endParaRPr lang="en-US" altLang="zh-CN" sz="1800" dirty="0" smtClean="0"/>
          </a:p>
          <a:p>
            <a:pPr lvl="1">
              <a:lnSpc>
                <a:spcPts val="2700"/>
              </a:lnSpc>
            </a:pPr>
            <a:r>
              <a:rPr lang="zh-CN" altLang="en-US" sz="1800" dirty="0"/>
              <a:t>它</a:t>
            </a:r>
            <a:r>
              <a:rPr lang="zh-CN" altLang="en-US" sz="1800" dirty="0" smtClean="0"/>
              <a:t>将不同的相关的属性组合成一个概念整体</a:t>
            </a:r>
            <a:endParaRPr lang="en-US" altLang="zh-CN" sz="1800" dirty="0" smtClean="0"/>
          </a:p>
          <a:p>
            <a:pPr lvl="1">
              <a:lnSpc>
                <a:spcPts val="2700"/>
              </a:lnSpc>
            </a:pPr>
            <a:r>
              <a:rPr lang="zh-CN" altLang="en-US" sz="1800" dirty="0" smtClean="0"/>
              <a:t>当度量和描述改变时，可以用另一个值对象予以替换</a:t>
            </a:r>
            <a:endParaRPr lang="en-US" altLang="zh-CN" sz="1800" dirty="0" smtClean="0"/>
          </a:p>
          <a:p>
            <a:pPr lvl="1">
              <a:lnSpc>
                <a:spcPts val="2700"/>
              </a:lnSpc>
            </a:pPr>
            <a:r>
              <a:rPr lang="zh-CN" altLang="en-US" sz="1800" dirty="0" smtClean="0"/>
              <a:t>它可以和其他值对象进行相等性比较</a:t>
            </a:r>
            <a:endParaRPr lang="en-US" altLang="zh-CN" sz="1800" dirty="0" smtClean="0"/>
          </a:p>
          <a:p>
            <a:pPr lvl="1">
              <a:lnSpc>
                <a:spcPts val="2700"/>
              </a:lnSpc>
            </a:pPr>
            <a:r>
              <a:rPr lang="zh-CN" altLang="en-US" sz="1800" dirty="0" smtClean="0"/>
              <a:t>它不会对协作对象造成副作用。</a:t>
            </a:r>
            <a:endParaRPr lang="en-US" altLang="zh-CN" sz="1800" dirty="0" smtClean="0"/>
          </a:p>
          <a:p>
            <a:pPr>
              <a:lnSpc>
                <a:spcPts val="2700"/>
              </a:lnSpc>
            </a:pPr>
            <a:r>
              <a:rPr lang="zh-CN" altLang="en-US" sz="2000" dirty="0"/>
              <a:t>当我们只关心一个模型元素的属性时，应把它归类为值对象。我们应该使这个模型元素能够表示出其属性的意义，并为它提供相关功能。值对象应该是不可变的。不要为它分配任何标识，而且不要把它设计成</a:t>
            </a:r>
            <a:r>
              <a:rPr lang="en-US" altLang="zh-CN" sz="2000" dirty="0"/>
              <a:t>Entity</a:t>
            </a:r>
            <a:r>
              <a:rPr lang="zh-CN" altLang="en-US" sz="2000" dirty="0"/>
              <a:t>那么复杂。</a:t>
            </a:r>
            <a:endParaRPr lang="en-US" altLang="zh-CN" sz="2000" dirty="0"/>
          </a:p>
          <a:p>
            <a:pPr>
              <a:lnSpc>
                <a:spcPts val="2700"/>
              </a:lnSpc>
            </a:pPr>
            <a:r>
              <a:rPr lang="zh-CN" altLang="en-US" sz="2000" dirty="0" smtClean="0"/>
              <a:t>应该尽量使用值对象来建模而不是实体对象，即便一个领域概念必须建模成实体，在设计时也应该更偏向于将其作为值对象容器，而不是子实体容器。</a:t>
            </a:r>
            <a:endParaRPr lang="en-US" altLang="zh-CN" sz="2000" dirty="0" smtClean="0"/>
          </a:p>
          <a:p>
            <a:pPr>
              <a:lnSpc>
                <a:spcPts val="2700"/>
              </a:lnSpc>
            </a:pPr>
            <a:r>
              <a:rPr lang="zh-CN" altLang="en-US" sz="1800" dirty="0" smtClean="0"/>
              <a:t>实体对象与值对象是领域概念，而不是数据存储模型概念</a:t>
            </a:r>
            <a:endParaRPr lang="en-US" altLang="zh-CN" sz="1800" dirty="0" smtClean="0"/>
          </a:p>
          <a:p>
            <a:pPr lvl="1">
              <a:lnSpc>
                <a:spcPts val="2700"/>
              </a:lnSpc>
            </a:pPr>
            <a:r>
              <a:rPr lang="zh-CN" altLang="en-US" sz="1600" dirty="0"/>
              <a:t>值</a:t>
            </a:r>
            <a:r>
              <a:rPr lang="zh-CN" altLang="en-US" sz="1600" dirty="0" smtClean="0"/>
              <a:t>对象可以与其所在的实体对象保存在同一张表中，值对象的每一个属性保存为一列；值对象也可以独立于其所在的实体对象保存在另一张表中，值对象获得委派主键，该主键对客户端是不可见的。</a:t>
            </a:r>
            <a:endParaRPr lang="en-US" altLang="zh-CN" sz="1600" dirty="0"/>
          </a:p>
        </p:txBody>
      </p:sp>
    </p:spTree>
    <p:extLst>
      <p:ext uri="{BB962C8B-B14F-4D97-AF65-F5344CB8AC3E}">
        <p14:creationId xmlns:p14="http://schemas.microsoft.com/office/powerpoint/2010/main" val="20394541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Entity</a:t>
            </a:r>
            <a:r>
              <a:rPr lang="zh-CN" altLang="en-US" dirty="0" smtClean="0"/>
              <a:t>和</a:t>
            </a:r>
            <a:r>
              <a:rPr lang="en-US" altLang="zh-CN" dirty="0" smtClean="0"/>
              <a:t>Value Object</a:t>
            </a:r>
            <a:r>
              <a:rPr lang="zh-CN" altLang="en-US" dirty="0" smtClean="0"/>
              <a:t>示例</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3930"/>
            <a:ext cx="9144000" cy="4819366"/>
          </a:xfrm>
          <a:prstGeom prst="rect">
            <a:avLst/>
          </a:prstGeom>
        </p:spPr>
      </p:pic>
    </p:spTree>
    <p:extLst>
      <p:ext uri="{BB962C8B-B14F-4D97-AF65-F5344CB8AC3E}">
        <p14:creationId xmlns:p14="http://schemas.microsoft.com/office/powerpoint/2010/main" val="8269195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Aggregates</a:t>
            </a:r>
            <a:r>
              <a:rPr lang="zh-CN" altLang="en-US" dirty="0" smtClean="0"/>
              <a:t>（聚合）</a:t>
            </a:r>
            <a:endParaRPr lang="zh-CN" altLang="en-US" dirty="0"/>
          </a:p>
        </p:txBody>
      </p:sp>
      <p:sp>
        <p:nvSpPr>
          <p:cNvPr id="7" name="内容占位符 2"/>
          <p:cNvSpPr txBox="1">
            <a:spLocks/>
          </p:cNvSpPr>
          <p:nvPr/>
        </p:nvSpPr>
        <p:spPr>
          <a:xfrm>
            <a:off x="179512" y="1052736"/>
            <a:ext cx="8712968" cy="5328592"/>
          </a:xfrm>
          <a:prstGeom prst="rect">
            <a:avLst/>
          </a:prstGeom>
        </p:spPr>
        <p:txBody>
          <a:bodyPr>
            <a:normAutofit fontScale="70000" lnSpcReduction="20000"/>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dirty="0"/>
              <a:t>在具有复杂关联的模型中，要想保证对象更改的一致性是很困难的。不仅互不关联的对象需要遵守一些固定规则，而且紧密关联的各组对象也要遵守一些固定规则。然而，过于谨慎的锁定机制又会导致多个用户之间毫无意义地互相关绕，从而使系统不可用。在任何具有持久化数据存储的系统中，对数据进行修改的事务必须要有一个范围，而且要有一种保持数据一致性的方式。</a:t>
            </a:r>
            <a:endParaRPr lang="en-US" altLang="zh-CN" sz="2000" dirty="0"/>
          </a:p>
          <a:p>
            <a:pPr>
              <a:lnSpc>
                <a:spcPts val="2700"/>
              </a:lnSpc>
            </a:pPr>
            <a:r>
              <a:rPr lang="zh-CN" altLang="en-US" sz="2000" dirty="0" smtClean="0"/>
              <a:t>聚合（</a:t>
            </a:r>
            <a:r>
              <a:rPr lang="en-US" altLang="zh-CN" sz="2000" dirty="0" smtClean="0"/>
              <a:t>Aggregate</a:t>
            </a:r>
            <a:r>
              <a:rPr lang="zh-CN" altLang="en-US" sz="2000" dirty="0" smtClean="0"/>
              <a:t>）是一组相关对象的集合，我们把它作为数据修改的单元。每个聚合都有一个根和一个边界，边界定义了聚合的内部都有什么，根则是聚合中所包含的一个特定实体。在聚合中，</a:t>
            </a:r>
            <a:r>
              <a:rPr lang="zh-CN" altLang="en-US" sz="2000" b="1" dirty="0" smtClean="0"/>
              <a:t>根是唯一允许外部对象保持对它的引用的元素</a:t>
            </a:r>
            <a:r>
              <a:rPr lang="zh-CN" altLang="en-US" sz="2000" dirty="0" smtClean="0"/>
              <a:t>，而边界内部的对象之间则可以互相引用。除根以外的其他</a:t>
            </a:r>
            <a:r>
              <a:rPr lang="en-US" altLang="zh-CN" sz="2000" dirty="0" smtClean="0"/>
              <a:t>Entity</a:t>
            </a:r>
            <a:r>
              <a:rPr lang="zh-CN" altLang="en-US" sz="2000" dirty="0" smtClean="0"/>
              <a:t>都有本地表示，但这些标识只有在聚合内部才需要加以区别，因为外部对象除了根</a:t>
            </a:r>
            <a:r>
              <a:rPr lang="en-US" altLang="zh-CN" sz="2000" dirty="0" smtClean="0"/>
              <a:t>Entity</a:t>
            </a:r>
            <a:r>
              <a:rPr lang="zh-CN" altLang="en-US" sz="2000" dirty="0" smtClean="0"/>
              <a:t>之外看不到其他对象。</a:t>
            </a:r>
            <a:endParaRPr lang="en-US" altLang="zh-CN" sz="2000" dirty="0" smtClean="0"/>
          </a:p>
          <a:p>
            <a:pPr>
              <a:lnSpc>
                <a:spcPts val="2700"/>
              </a:lnSpc>
            </a:pPr>
            <a:r>
              <a:rPr lang="zh-CN" altLang="en-US" sz="2000" dirty="0" smtClean="0"/>
              <a:t>聚合行为视为是一个整体，在</a:t>
            </a:r>
            <a:r>
              <a:rPr lang="zh-CN" altLang="en-US" sz="2000" dirty="0"/>
              <a:t>每个</a:t>
            </a:r>
            <a:r>
              <a:rPr lang="zh-CN" altLang="en-US" sz="2000" dirty="0" smtClean="0"/>
              <a:t>事务完成时，必须要满足聚合内所应用的固定规则的要求，即保证数据变化的一致性。根实体最终检查固定规则；删除操作必须一次删除聚合边界之内的所有对象；当提交对聚合边界内部的任何对象的修改时，整个聚合中的所有固定规则都必须被满足。</a:t>
            </a:r>
            <a:endParaRPr lang="en-US" altLang="zh-CN" sz="2000" dirty="0" smtClean="0"/>
          </a:p>
          <a:p>
            <a:pPr>
              <a:lnSpc>
                <a:spcPts val="2700"/>
              </a:lnSpc>
            </a:pPr>
            <a:r>
              <a:rPr lang="zh-CN" altLang="en-US" sz="2000" dirty="0" smtClean="0"/>
              <a:t>原则：在一致性边界之内建模真正的不变条件；设计小聚合；通过唯一标识引用其他聚合；在边界之外使用最终一致性</a:t>
            </a:r>
            <a:endParaRPr lang="en-US" altLang="zh-CN" sz="2000" dirty="0" smtClean="0"/>
          </a:p>
          <a:p>
            <a:pPr>
              <a:lnSpc>
                <a:spcPts val="2700"/>
              </a:lnSpc>
            </a:pPr>
            <a:r>
              <a:rPr lang="zh-CN" altLang="en-US" sz="2000" dirty="0" smtClean="0"/>
              <a:t>尽量将根实体所包含的其他聚合建模成值对象，而不是实体。</a:t>
            </a:r>
            <a:endParaRPr lang="en-US" altLang="zh-CN" sz="2000" dirty="0" smtClean="0"/>
          </a:p>
        </p:txBody>
      </p:sp>
    </p:spTree>
    <p:extLst>
      <p:ext uri="{BB962C8B-B14F-4D97-AF65-F5344CB8AC3E}">
        <p14:creationId xmlns:p14="http://schemas.microsoft.com/office/powerpoint/2010/main" val="9478473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Aggregates</a:t>
            </a:r>
            <a:r>
              <a:rPr lang="zh-CN" altLang="en-US" dirty="0" smtClean="0"/>
              <a:t>（聚合）示例</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1268760"/>
            <a:ext cx="6840760" cy="4989004"/>
          </a:xfrm>
          <a:prstGeom prst="rect">
            <a:avLst/>
          </a:prstGeom>
        </p:spPr>
      </p:pic>
    </p:spTree>
    <p:extLst>
      <p:ext uri="{BB962C8B-B14F-4D97-AF65-F5344CB8AC3E}">
        <p14:creationId xmlns:p14="http://schemas.microsoft.com/office/powerpoint/2010/main" val="9299692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Domain Event</a:t>
            </a:r>
            <a:r>
              <a:rPr lang="zh-CN" altLang="en-US" dirty="0" smtClean="0"/>
              <a:t>（领域事件）</a:t>
            </a:r>
            <a:endParaRPr lang="zh-CN" altLang="en-US" dirty="0"/>
          </a:p>
        </p:txBody>
      </p:sp>
      <p:sp>
        <p:nvSpPr>
          <p:cNvPr id="7" name="内容占位符 2"/>
          <p:cNvSpPr txBox="1">
            <a:spLocks/>
          </p:cNvSpPr>
          <p:nvPr/>
        </p:nvSpPr>
        <p:spPr>
          <a:xfrm>
            <a:off x="179512" y="908720"/>
            <a:ext cx="8712968" cy="561662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2000" b="1" dirty="0" smtClean="0"/>
              <a:t>Domain Event(</a:t>
            </a:r>
            <a:r>
              <a:rPr lang="zh-CN" altLang="en-US" sz="2000" b="1" dirty="0" smtClean="0"/>
              <a:t>领域事件</a:t>
            </a:r>
            <a:r>
              <a:rPr lang="en-US" altLang="zh-CN" sz="2000" b="1" dirty="0" smtClean="0"/>
              <a:t>)</a:t>
            </a:r>
          </a:p>
          <a:p>
            <a:pPr lvl="1">
              <a:lnSpc>
                <a:spcPts val="2700"/>
              </a:lnSpc>
            </a:pPr>
            <a:r>
              <a:rPr lang="zh-CN" altLang="en-US" sz="1800" dirty="0" smtClean="0"/>
              <a:t>有时候应用需要记录跟踪事情的发生</a:t>
            </a:r>
            <a:endParaRPr lang="en-US" altLang="zh-CN" sz="1800" dirty="0"/>
          </a:p>
          <a:p>
            <a:pPr lvl="1">
              <a:lnSpc>
                <a:spcPts val="2700"/>
              </a:lnSpc>
            </a:pPr>
            <a:r>
              <a:rPr lang="zh-CN" altLang="en-US" sz="1800" dirty="0" smtClean="0"/>
              <a:t>领域事件经常被建模为</a:t>
            </a:r>
            <a:r>
              <a:rPr lang="en-US" altLang="zh-CN" sz="1800" dirty="0" smtClean="0"/>
              <a:t>Value Object</a:t>
            </a:r>
            <a:r>
              <a:rPr lang="zh-CN" altLang="en-US" sz="1800" dirty="0" smtClean="0"/>
              <a:t>，但这些</a:t>
            </a:r>
            <a:r>
              <a:rPr lang="en-US" altLang="zh-CN" sz="1800" dirty="0" smtClean="0"/>
              <a:t>Value Object</a:t>
            </a:r>
            <a:r>
              <a:rPr lang="zh-CN" altLang="en-US" sz="1800" dirty="0" smtClean="0"/>
              <a:t>并不能被共享，因为领域事件本身是“唯一”的。</a:t>
            </a:r>
            <a:endParaRPr lang="en-US" altLang="zh-CN" sz="1800" dirty="0"/>
          </a:p>
          <a:p>
            <a:pPr lvl="1">
              <a:lnSpc>
                <a:spcPts val="2700"/>
              </a:lnSpc>
            </a:pPr>
            <a:r>
              <a:rPr lang="zh-CN" altLang="en-US" sz="1800" dirty="0" smtClean="0"/>
              <a:t>一个领域事件是指一个在领域中“</a:t>
            </a:r>
            <a:r>
              <a:rPr lang="zh-CN" altLang="en-US" sz="1800" b="1" dirty="0" smtClean="0"/>
              <a:t>有意义</a:t>
            </a:r>
            <a:r>
              <a:rPr lang="zh-CN" altLang="en-US" sz="1800" dirty="0" smtClean="0"/>
              <a:t>”的事件</a:t>
            </a:r>
            <a:endParaRPr lang="en-US" altLang="zh-CN" sz="1800" dirty="0" smtClean="0"/>
          </a:p>
          <a:p>
            <a:pPr>
              <a:lnSpc>
                <a:spcPts val="2700"/>
              </a:lnSpc>
            </a:pPr>
            <a:r>
              <a:rPr lang="en-US" altLang="zh-CN" sz="2000" dirty="0" smtClean="0"/>
              <a:t>Hints</a:t>
            </a:r>
            <a:endParaRPr lang="en-US" altLang="zh-CN" sz="2000" dirty="0"/>
          </a:p>
          <a:p>
            <a:pPr lvl="1">
              <a:lnSpc>
                <a:spcPts val="2700"/>
              </a:lnSpc>
            </a:pPr>
            <a:r>
              <a:rPr lang="en-US" altLang="zh-CN" sz="1800" dirty="0" smtClean="0"/>
              <a:t>UML</a:t>
            </a:r>
            <a:r>
              <a:rPr lang="zh-CN" altLang="en-US" sz="1800" dirty="0" smtClean="0"/>
              <a:t>四色原型中有一个相近概念，称为时刻</a:t>
            </a:r>
            <a:r>
              <a:rPr lang="en-US" altLang="zh-CN" sz="1800" dirty="0" smtClean="0"/>
              <a:t>-</a:t>
            </a:r>
            <a:r>
              <a:rPr lang="zh-CN" altLang="en-US" sz="1800" dirty="0" smtClean="0"/>
              <a:t>时段原型</a:t>
            </a:r>
            <a:r>
              <a:rPr lang="en-US" altLang="zh-CN" sz="1800" dirty="0" smtClean="0"/>
              <a:t>(Moment-interval)</a:t>
            </a:r>
            <a:r>
              <a:rPr lang="zh-CN" altLang="en-US" sz="1800" dirty="0" smtClean="0"/>
              <a:t>，即表示事物在某个时刻或某一段时间内发生</a:t>
            </a:r>
            <a:r>
              <a:rPr lang="zh-CN" altLang="en-US" sz="1800" dirty="0"/>
              <a:t>。</a:t>
            </a:r>
            <a:endParaRPr lang="en-US" altLang="zh-CN" sz="1800" dirty="0"/>
          </a:p>
        </p:txBody>
      </p:sp>
    </p:spTree>
    <p:extLst>
      <p:ext uri="{BB962C8B-B14F-4D97-AF65-F5344CB8AC3E}">
        <p14:creationId xmlns:p14="http://schemas.microsoft.com/office/powerpoint/2010/main" val="33395393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参考：四色原型</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dirty="0"/>
              <a:t>四色原型是诞生于</a:t>
            </a:r>
            <a:r>
              <a:rPr lang="en-US" altLang="zh-CN" sz="2000" dirty="0"/>
              <a:t>90</a:t>
            </a:r>
            <a:r>
              <a:rPr lang="zh-CN" altLang="en-US" sz="2000" dirty="0"/>
              <a:t>年代，现在被广泛使用的一种系统分析方法，如</a:t>
            </a:r>
            <a:r>
              <a:rPr lang="en-US" altLang="zh-CN" sz="2000" dirty="0"/>
              <a:t>Borland</a:t>
            </a:r>
            <a:r>
              <a:rPr lang="zh-CN" altLang="en-US" sz="2000" dirty="0"/>
              <a:t>的</a:t>
            </a:r>
            <a:r>
              <a:rPr lang="en-US" altLang="zh-CN" sz="2000" dirty="0"/>
              <a:t>Together</a:t>
            </a:r>
            <a:r>
              <a:rPr lang="zh-CN" altLang="en-US" sz="2000" dirty="0"/>
              <a:t>架构师版，准确地说，是由</a:t>
            </a:r>
            <a:r>
              <a:rPr lang="en-US" altLang="zh-CN" sz="2000" dirty="0"/>
              <a:t>Peter Coad </a:t>
            </a:r>
            <a:r>
              <a:rPr lang="zh-CN" altLang="en-US" sz="2000" dirty="0"/>
              <a:t>和 </a:t>
            </a:r>
            <a:r>
              <a:rPr lang="en-US" altLang="zh-CN" sz="2000" dirty="0"/>
              <a:t>Mark Mayfield</a:t>
            </a:r>
            <a:r>
              <a:rPr lang="zh-CN" altLang="en-US" sz="2000" dirty="0"/>
              <a:t>首先</a:t>
            </a:r>
            <a:r>
              <a:rPr lang="zh-CN" altLang="en-US" sz="2000" dirty="0" smtClean="0"/>
              <a:t>提出，然后</a:t>
            </a:r>
            <a:r>
              <a:rPr lang="zh-CN" altLang="en-US" sz="2000" dirty="0"/>
              <a:t>由</a:t>
            </a:r>
            <a:r>
              <a:rPr lang="en-US" altLang="zh-CN" sz="2000" dirty="0"/>
              <a:t>David North</a:t>
            </a:r>
            <a:r>
              <a:rPr lang="zh-CN" altLang="en-US" sz="2000" dirty="0" smtClean="0"/>
              <a:t>拓展。</a:t>
            </a:r>
            <a:endParaRPr lang="en-US" altLang="zh-CN" sz="2000" dirty="0" smtClean="0"/>
          </a:p>
        </p:txBody>
      </p:sp>
      <p:pic>
        <p:nvPicPr>
          <p:cNvPr id="34818" name="Picture 2" descr="http://a4.att.hudong.com/07/42/012000002303931172542921500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108404"/>
            <a:ext cx="6336704" cy="4725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4545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Repositories</a:t>
            </a:r>
            <a:r>
              <a:rPr lang="zh-CN" altLang="en-US" dirty="0" smtClean="0"/>
              <a:t>（资源库</a:t>
            </a:r>
            <a:r>
              <a:rPr lang="en-US" altLang="zh-CN" dirty="0" smtClean="0"/>
              <a:t>/</a:t>
            </a:r>
            <a:r>
              <a:rPr lang="zh-CN" altLang="en-US" dirty="0" smtClean="0"/>
              <a:t>仓储）</a:t>
            </a:r>
            <a:endParaRPr lang="zh-CN" altLang="en-US" dirty="0"/>
          </a:p>
        </p:txBody>
      </p:sp>
      <p:sp>
        <p:nvSpPr>
          <p:cNvPr id="7" name="内容占位符 2"/>
          <p:cNvSpPr txBox="1">
            <a:spLocks/>
          </p:cNvSpPr>
          <p:nvPr/>
        </p:nvSpPr>
        <p:spPr>
          <a:xfrm>
            <a:off x="179512" y="1052736"/>
            <a:ext cx="8712968" cy="5328592"/>
          </a:xfrm>
          <a:prstGeom prst="rect">
            <a:avLst/>
          </a:prstGeom>
        </p:spPr>
        <p:txBody>
          <a:bodyPr>
            <a:normAutofit fontScale="85000" lnSpcReduction="10000"/>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dirty="0" smtClean="0"/>
              <a:t>客户需要以一种符合实际的方式来获取对以存在的领域对象的引用。为每种需要全局访问的对象类型创建一个对象，这个对象就相当于该类型的所有对象在内存中的一个集合的“替身”。通过一个众所周知的接口来提供访问。提供添加和删除对象的方法，用这些方法来封装在数据存储中实际插入或删除数据的操作。提供根据具体标准来挑选对象的方法，并返回属性值满足查询标准的对象或对象集合（所返回的对象是完全实例化的），从而将实际的存储和查询技术封装起来。只为那些确实需要直接访问的聚合提供</a:t>
            </a:r>
            <a:r>
              <a:rPr lang="en-US" altLang="zh-CN" sz="2000" dirty="0" smtClean="0"/>
              <a:t>Repository</a:t>
            </a:r>
            <a:r>
              <a:rPr lang="zh-CN" altLang="en-US" sz="2000" dirty="0" smtClean="0"/>
              <a:t>。让客户始终聚焦于模型，而将所有对象的存储和访问操作交给</a:t>
            </a:r>
            <a:r>
              <a:rPr lang="en-US" altLang="zh-CN" sz="2000" dirty="0" smtClean="0"/>
              <a:t>Repository</a:t>
            </a:r>
            <a:r>
              <a:rPr lang="zh-CN" altLang="en-US" sz="2000" dirty="0" smtClean="0"/>
              <a:t>来完成。</a:t>
            </a:r>
            <a:endParaRPr lang="en-US" altLang="zh-CN" sz="2000" dirty="0"/>
          </a:p>
          <a:p>
            <a:pPr>
              <a:lnSpc>
                <a:spcPts val="2700"/>
              </a:lnSpc>
            </a:pPr>
            <a:r>
              <a:rPr lang="en-US" altLang="zh-CN" sz="2000" dirty="0" smtClean="0"/>
              <a:t>Repository</a:t>
            </a:r>
            <a:r>
              <a:rPr lang="zh-CN" altLang="en-US" sz="2000" dirty="0" smtClean="0"/>
              <a:t>的接口应当采用</a:t>
            </a:r>
            <a:r>
              <a:rPr lang="zh-CN" altLang="en-US" sz="2000" b="1" dirty="0" smtClean="0"/>
              <a:t>领域通用语言</a:t>
            </a:r>
            <a:r>
              <a:rPr lang="zh-CN" altLang="en-US" sz="2000" dirty="0" smtClean="0"/>
              <a:t>。作为客户端，不应当知道数据库实现的细节。</a:t>
            </a:r>
            <a:endParaRPr lang="en-US" altLang="zh-CN" sz="2000" dirty="0" smtClean="0"/>
          </a:p>
          <a:p>
            <a:pPr>
              <a:lnSpc>
                <a:spcPts val="2700"/>
              </a:lnSpc>
            </a:pPr>
            <a:r>
              <a:rPr lang="en-US" altLang="zh-CN" sz="2000" dirty="0" smtClean="0"/>
              <a:t>Repository</a:t>
            </a:r>
            <a:r>
              <a:rPr lang="zh-CN" altLang="en-US" sz="2000" dirty="0" smtClean="0"/>
              <a:t>和</a:t>
            </a:r>
            <a:r>
              <a:rPr lang="en-US" altLang="zh-CN" sz="2000" dirty="0" smtClean="0"/>
              <a:t>DAO</a:t>
            </a:r>
            <a:r>
              <a:rPr lang="zh-CN" altLang="en-US" sz="2000" dirty="0" smtClean="0"/>
              <a:t>的作用类似，二者的主要区别：</a:t>
            </a:r>
            <a:endParaRPr lang="en-US" altLang="zh-CN" sz="2000" dirty="0" smtClean="0"/>
          </a:p>
          <a:p>
            <a:pPr lvl="1">
              <a:lnSpc>
                <a:spcPts val="2700"/>
              </a:lnSpc>
            </a:pPr>
            <a:r>
              <a:rPr lang="en-US" altLang="zh-CN" sz="1800" dirty="0" smtClean="0"/>
              <a:t>DAO</a:t>
            </a:r>
            <a:r>
              <a:rPr lang="zh-CN" altLang="en-US" sz="1800" dirty="0" smtClean="0"/>
              <a:t>是比</a:t>
            </a:r>
            <a:r>
              <a:rPr lang="en-US" altLang="zh-CN" sz="1800" dirty="0" smtClean="0"/>
              <a:t>Repository</a:t>
            </a:r>
            <a:r>
              <a:rPr lang="zh-CN" altLang="en-US" sz="1800" dirty="0" smtClean="0"/>
              <a:t>更低的一层，包含了如何从数据库中提取数据的代码。</a:t>
            </a:r>
            <a:endParaRPr lang="en-US" altLang="zh-CN" sz="1800" dirty="0" smtClean="0"/>
          </a:p>
          <a:p>
            <a:pPr lvl="1">
              <a:lnSpc>
                <a:spcPts val="2700"/>
              </a:lnSpc>
            </a:pPr>
            <a:r>
              <a:rPr lang="en-US" altLang="zh-CN" sz="1800" dirty="0" smtClean="0"/>
              <a:t>Repository</a:t>
            </a:r>
            <a:r>
              <a:rPr lang="zh-CN" altLang="en-US" sz="1800" dirty="0" smtClean="0"/>
              <a:t>以“领域”为中心，所描述的是“领域语言”。</a:t>
            </a:r>
            <a:r>
              <a:rPr lang="en-US" altLang="zh-CN" sz="1800" dirty="0" smtClean="0"/>
              <a:t>Repository</a:t>
            </a:r>
            <a:r>
              <a:rPr lang="zh-CN" altLang="en-US" sz="1800" dirty="0" smtClean="0"/>
              <a:t>把</a:t>
            </a:r>
            <a:r>
              <a:rPr lang="en-US" altLang="zh-CN" sz="1800" dirty="0" smtClean="0"/>
              <a:t>ORM</a:t>
            </a:r>
            <a:r>
              <a:rPr lang="zh-CN" altLang="en-US" sz="1800" dirty="0" smtClean="0"/>
              <a:t>框架与领域模型隔离，对外隐藏封装了数据访问机制。</a:t>
            </a:r>
            <a:endParaRPr lang="en-US" altLang="zh-CN" sz="1800" dirty="0" smtClean="0"/>
          </a:p>
        </p:txBody>
      </p:sp>
    </p:spTree>
    <p:extLst>
      <p:ext uri="{BB962C8B-B14F-4D97-AF65-F5344CB8AC3E}">
        <p14:creationId xmlns:p14="http://schemas.microsoft.com/office/powerpoint/2010/main" val="33395861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7560841"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Repositories</a:t>
            </a:r>
            <a:r>
              <a:rPr lang="zh-CN" altLang="en-US" dirty="0" smtClean="0"/>
              <a:t>（资源库</a:t>
            </a:r>
            <a:r>
              <a:rPr lang="en-US" altLang="zh-CN" dirty="0" smtClean="0"/>
              <a:t>/</a:t>
            </a:r>
            <a:r>
              <a:rPr lang="zh-CN" altLang="en-US" dirty="0" smtClean="0"/>
              <a:t>仓储）示例</a:t>
            </a:r>
            <a:endParaRPr lang="zh-CN" altLang="en-US" dirty="0"/>
          </a:p>
        </p:txBody>
      </p:sp>
      <p:sp>
        <p:nvSpPr>
          <p:cNvPr id="2" name="TextBox 1"/>
          <p:cNvSpPr txBox="1"/>
          <p:nvPr/>
        </p:nvSpPr>
        <p:spPr>
          <a:xfrm>
            <a:off x="251520" y="908720"/>
            <a:ext cx="8496944" cy="1200329"/>
          </a:xfrm>
          <a:prstGeom prst="rect">
            <a:avLst/>
          </a:prstGeom>
          <a:noFill/>
          <a:ln>
            <a:solidFill>
              <a:schemeClr val="bg1">
                <a:lumMod val="65000"/>
              </a:schemeClr>
            </a:solidFill>
          </a:ln>
        </p:spPr>
        <p:txBody>
          <a:bodyPr wrap="square" rtlCol="0">
            <a:spAutoFit/>
          </a:bodyPr>
          <a:lstStyle/>
          <a:p>
            <a:r>
              <a:rPr lang="en-US" altLang="zh-CN" dirty="0" smtClean="0"/>
              <a:t>public interface </a:t>
            </a:r>
            <a:r>
              <a:rPr lang="en-US" altLang="zh-CN" dirty="0" err="1" smtClean="0"/>
              <a:t>AccountRepository</a:t>
            </a:r>
            <a:r>
              <a:rPr lang="en-US" altLang="zh-CN" dirty="0" smtClean="0"/>
              <a:t> {</a:t>
            </a:r>
          </a:p>
          <a:p>
            <a:r>
              <a:rPr lang="en-US" altLang="zh-CN" dirty="0" smtClean="0"/>
              <a:t>    Account </a:t>
            </a:r>
            <a:r>
              <a:rPr lang="en-US" altLang="zh-CN" dirty="0" err="1" smtClean="0"/>
              <a:t>findAccount</a:t>
            </a:r>
            <a:r>
              <a:rPr lang="en-US" altLang="zh-CN" dirty="0" smtClean="0"/>
              <a:t>(String </a:t>
            </a:r>
            <a:r>
              <a:rPr lang="en-US" altLang="zh-CN" dirty="0" err="1" smtClean="0"/>
              <a:t>accountId</a:t>
            </a:r>
            <a:r>
              <a:rPr lang="en-US" altLang="zh-CN" dirty="0" smtClean="0"/>
              <a:t>);</a:t>
            </a:r>
          </a:p>
          <a:p>
            <a:r>
              <a:rPr lang="en-US" altLang="zh-CN" dirty="0"/>
              <a:t> </a:t>
            </a:r>
            <a:r>
              <a:rPr lang="en-US" altLang="zh-CN" dirty="0" smtClean="0"/>
              <a:t>   void </a:t>
            </a:r>
            <a:r>
              <a:rPr lang="en-US" altLang="zh-CN" dirty="0" err="1" smtClean="0"/>
              <a:t>addAccount</a:t>
            </a:r>
            <a:r>
              <a:rPr lang="en-US" altLang="zh-CN" dirty="0" smtClean="0"/>
              <a:t>(Account account);</a:t>
            </a:r>
          </a:p>
          <a:p>
            <a:r>
              <a:rPr lang="en-US" altLang="zh-CN" dirty="0" smtClean="0"/>
              <a:t>}</a:t>
            </a:r>
          </a:p>
        </p:txBody>
      </p:sp>
      <p:sp>
        <p:nvSpPr>
          <p:cNvPr id="3" name="矩形 2"/>
          <p:cNvSpPr/>
          <p:nvPr/>
        </p:nvSpPr>
        <p:spPr>
          <a:xfrm>
            <a:off x="251520" y="2276872"/>
            <a:ext cx="8496944" cy="4524315"/>
          </a:xfrm>
          <a:prstGeom prst="rect">
            <a:avLst/>
          </a:prstGeom>
          <a:ln>
            <a:solidFill>
              <a:schemeClr val="bg1">
                <a:lumMod val="65000"/>
              </a:schemeClr>
            </a:solidFill>
          </a:ln>
        </p:spPr>
        <p:txBody>
          <a:bodyPr wrap="square">
            <a:spAutoFit/>
          </a:bodyPr>
          <a:lstStyle/>
          <a:p>
            <a:r>
              <a:rPr lang="en-US" altLang="zh-CN" dirty="0" smtClean="0"/>
              <a:t>public </a:t>
            </a:r>
            <a:r>
              <a:rPr lang="en-US" altLang="zh-CN" dirty="0"/>
              <a:t>class </a:t>
            </a:r>
            <a:r>
              <a:rPr lang="en-US" altLang="zh-CN" dirty="0" err="1"/>
              <a:t>HibernateAccountRepository</a:t>
            </a:r>
            <a:r>
              <a:rPr lang="en-US" altLang="zh-CN" dirty="0"/>
              <a:t> implements </a:t>
            </a:r>
            <a:r>
              <a:rPr lang="en-US" altLang="zh-CN" dirty="0" err="1"/>
              <a:t>AccountRepository</a:t>
            </a:r>
            <a:r>
              <a:rPr lang="en-US" altLang="zh-CN" dirty="0"/>
              <a:t> {</a:t>
            </a:r>
          </a:p>
          <a:p>
            <a:r>
              <a:rPr lang="en-US" altLang="zh-CN" dirty="0"/>
              <a:t>    private </a:t>
            </a:r>
            <a:r>
              <a:rPr lang="en-US" altLang="zh-CN" dirty="0" err="1"/>
              <a:t>HibernateTemplate</a:t>
            </a:r>
            <a:r>
              <a:rPr lang="en-US" altLang="zh-CN" dirty="0"/>
              <a:t> </a:t>
            </a:r>
            <a:r>
              <a:rPr lang="en-US" altLang="zh-CN" dirty="0" err="1"/>
              <a:t>hibernateTemplate</a:t>
            </a:r>
            <a:r>
              <a:rPr lang="en-US" altLang="zh-CN" dirty="0"/>
              <a:t>;</a:t>
            </a:r>
          </a:p>
          <a:p>
            <a:r>
              <a:rPr lang="en-US" altLang="zh-CN" dirty="0"/>
              <a:t>    public </a:t>
            </a:r>
            <a:r>
              <a:rPr lang="en-US" altLang="zh-CN" dirty="0" err="1"/>
              <a:t>HibernateAccountRepository</a:t>
            </a:r>
            <a:r>
              <a:rPr lang="en-US" altLang="zh-CN" dirty="0"/>
              <a:t>(</a:t>
            </a:r>
            <a:r>
              <a:rPr lang="en-US" altLang="zh-CN" dirty="0" err="1"/>
              <a:t>HibernateTemplate</a:t>
            </a:r>
            <a:r>
              <a:rPr lang="en-US" altLang="zh-CN" dirty="0"/>
              <a:t> template) {</a:t>
            </a:r>
          </a:p>
          <a:p>
            <a:r>
              <a:rPr lang="en-US" altLang="zh-CN" dirty="0"/>
              <a:t>        </a:t>
            </a:r>
            <a:r>
              <a:rPr lang="en-US" altLang="zh-CN" dirty="0" err="1"/>
              <a:t>hibernateTemplate</a:t>
            </a:r>
            <a:r>
              <a:rPr lang="en-US" altLang="zh-CN" dirty="0"/>
              <a:t> = template;</a:t>
            </a:r>
          </a:p>
          <a:p>
            <a:r>
              <a:rPr lang="en-US" altLang="zh-CN" dirty="0"/>
              <a:t>    }</a:t>
            </a:r>
          </a:p>
          <a:p>
            <a:endParaRPr lang="en-US" altLang="zh-CN" dirty="0"/>
          </a:p>
          <a:p>
            <a:r>
              <a:rPr lang="en-US" altLang="zh-CN" dirty="0"/>
              <a:t>    public void </a:t>
            </a:r>
            <a:r>
              <a:rPr lang="en-US" altLang="zh-CN" dirty="0" err="1"/>
              <a:t>addAccount</a:t>
            </a:r>
            <a:r>
              <a:rPr lang="en-US" altLang="zh-CN" dirty="0"/>
              <a:t>(Account account) {</a:t>
            </a:r>
          </a:p>
          <a:p>
            <a:r>
              <a:rPr lang="en-US" altLang="zh-CN" dirty="0"/>
              <a:t>        </a:t>
            </a:r>
            <a:r>
              <a:rPr lang="en-US" altLang="zh-CN" dirty="0" err="1"/>
              <a:t>hibernateTemplate.save</a:t>
            </a:r>
            <a:r>
              <a:rPr lang="en-US" altLang="zh-CN" dirty="0"/>
              <a:t>(account);</a:t>
            </a:r>
          </a:p>
          <a:p>
            <a:r>
              <a:rPr lang="en-US" altLang="zh-CN" dirty="0"/>
              <a:t>    }</a:t>
            </a:r>
          </a:p>
          <a:p>
            <a:endParaRPr lang="en-US" altLang="zh-CN" dirty="0"/>
          </a:p>
          <a:p>
            <a:r>
              <a:rPr lang="en-US" altLang="zh-CN" dirty="0"/>
              <a:t>    public Account </a:t>
            </a:r>
            <a:r>
              <a:rPr lang="en-US" altLang="zh-CN" dirty="0" err="1"/>
              <a:t>findAccount</a:t>
            </a:r>
            <a:r>
              <a:rPr lang="en-US" altLang="zh-CN" dirty="0"/>
              <a:t>(final String </a:t>
            </a:r>
            <a:r>
              <a:rPr lang="en-US" altLang="zh-CN" dirty="0" err="1"/>
              <a:t>accountId</a:t>
            </a:r>
            <a:r>
              <a:rPr lang="en-US" altLang="zh-CN" dirty="0"/>
              <a:t>) {</a:t>
            </a:r>
          </a:p>
          <a:p>
            <a:r>
              <a:rPr lang="en-US" altLang="zh-CN" dirty="0"/>
              <a:t>        return (Account) </a:t>
            </a:r>
            <a:r>
              <a:rPr lang="en-US" altLang="zh-CN" dirty="0" err="1"/>
              <a:t>DataAccessUtils.uniqueResult</a:t>
            </a:r>
            <a:r>
              <a:rPr lang="en-US" altLang="zh-CN" dirty="0"/>
              <a:t>(</a:t>
            </a:r>
            <a:r>
              <a:rPr lang="en-US" altLang="zh-CN" dirty="0" err="1"/>
              <a:t>hibernateTemplate</a:t>
            </a:r>
            <a:r>
              <a:rPr lang="en-US" altLang="zh-CN" dirty="0"/>
              <a:t>.</a:t>
            </a:r>
          </a:p>
          <a:p>
            <a:r>
              <a:rPr lang="en-US" altLang="zh-CN" dirty="0"/>
              <a:t>            </a:t>
            </a:r>
            <a:r>
              <a:rPr lang="en-US" altLang="zh-CN" dirty="0" err="1"/>
              <a:t>findByNamedQueryAndNamedParam</a:t>
            </a:r>
            <a:r>
              <a:rPr lang="en-US" altLang="zh-CN" dirty="0"/>
              <a:t>(</a:t>
            </a:r>
          </a:p>
          <a:p>
            <a:r>
              <a:rPr lang="en-US" altLang="zh-CN" dirty="0"/>
              <a:t>                “</a:t>
            </a:r>
            <a:r>
              <a:rPr lang="en-US" altLang="zh-CN" dirty="0" err="1"/>
              <a:t>Account.findAccountByAccountId</a:t>
            </a:r>
            <a:r>
              <a:rPr lang="en-US" altLang="zh-CN" dirty="0"/>
              <a:t>”, “</a:t>
            </a:r>
            <a:r>
              <a:rPr lang="en-US" altLang="zh-CN" dirty="0" err="1"/>
              <a:t>accountId</a:t>
            </a:r>
            <a:r>
              <a:rPr lang="en-US" altLang="zh-CN" dirty="0"/>
              <a:t>”, </a:t>
            </a:r>
            <a:r>
              <a:rPr lang="en-US" altLang="zh-CN" dirty="0" err="1"/>
              <a:t>accountId</a:t>
            </a:r>
            <a:r>
              <a:rPr lang="en-US" altLang="zh-CN" dirty="0"/>
              <a:t>));</a:t>
            </a:r>
          </a:p>
          <a:p>
            <a:r>
              <a:rPr lang="en-US" altLang="zh-CN" dirty="0"/>
              <a:t>    }</a:t>
            </a:r>
          </a:p>
          <a:p>
            <a:r>
              <a:rPr lang="en-US" altLang="zh-CN" dirty="0"/>
              <a:t>}</a:t>
            </a:r>
            <a:endParaRPr lang="zh-CN" altLang="en-US" dirty="0"/>
          </a:p>
        </p:txBody>
      </p:sp>
    </p:spTree>
    <p:extLst>
      <p:ext uri="{BB962C8B-B14F-4D97-AF65-F5344CB8AC3E}">
        <p14:creationId xmlns:p14="http://schemas.microsoft.com/office/powerpoint/2010/main" val="1034792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领域驱动设计是什么</a:t>
            </a:r>
            <a:endParaRPr lang="zh-CN" altLang="en-US" dirty="0"/>
          </a:p>
        </p:txBody>
      </p:sp>
      <p:sp>
        <p:nvSpPr>
          <p:cNvPr id="7" name="内容占位符 2"/>
          <p:cNvSpPr txBox="1">
            <a:spLocks/>
          </p:cNvSpPr>
          <p:nvPr/>
        </p:nvSpPr>
        <p:spPr>
          <a:xfrm>
            <a:off x="179512" y="908720"/>
            <a:ext cx="8712968" cy="561662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dirty="0" smtClean="0">
                <a:latin typeface="微软雅黑" pitchFamily="34" charset="-122"/>
                <a:ea typeface="微软雅黑" pitchFamily="34" charset="-122"/>
              </a:rPr>
              <a:t>领域</a:t>
            </a:r>
            <a:r>
              <a:rPr lang="zh-CN" altLang="en-US" sz="2000" dirty="0">
                <a:latin typeface="微软雅黑" pitchFamily="34" charset="-122"/>
                <a:ea typeface="微软雅黑" pitchFamily="34" charset="-122"/>
              </a:rPr>
              <a:t>驱动设计事实上针对是</a:t>
            </a:r>
            <a:r>
              <a:rPr lang="en-US" altLang="zh-CN" sz="2000" dirty="0">
                <a:solidFill>
                  <a:srgbClr val="FF0000"/>
                </a:solidFill>
                <a:latin typeface="微软雅黑" pitchFamily="34" charset="-122"/>
                <a:ea typeface="微软雅黑" pitchFamily="34" charset="-122"/>
              </a:rPr>
              <a:t>OOAD</a:t>
            </a:r>
            <a:r>
              <a:rPr lang="zh-CN" altLang="en-US" sz="2000" dirty="0">
                <a:latin typeface="微软雅黑" pitchFamily="34" charset="-122"/>
                <a:ea typeface="微软雅黑" pitchFamily="34" charset="-122"/>
              </a:rPr>
              <a:t>的一个扩展和延伸</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DDD</a:t>
            </a:r>
            <a:r>
              <a:rPr lang="zh-CN" altLang="en-US" sz="2000" dirty="0">
                <a:solidFill>
                  <a:srgbClr val="FF0000"/>
                </a:solidFill>
                <a:latin typeface="微软雅黑" pitchFamily="34" charset="-122"/>
                <a:ea typeface="微软雅黑" pitchFamily="34" charset="-122"/>
              </a:rPr>
              <a:t>基于面向对象分析与设计技术</a:t>
            </a:r>
            <a:r>
              <a:rPr lang="zh-CN" altLang="en-US" sz="2000" dirty="0">
                <a:latin typeface="微软雅黑" pitchFamily="34" charset="-122"/>
                <a:ea typeface="微软雅黑" pitchFamily="34" charset="-122"/>
              </a:rPr>
              <a:t>，对技术框架进行了</a:t>
            </a:r>
            <a:r>
              <a:rPr lang="zh-CN" altLang="en-US" sz="2000" dirty="0" smtClean="0">
                <a:solidFill>
                  <a:srgbClr val="FF0000"/>
                </a:solidFill>
                <a:latin typeface="微软雅黑" pitchFamily="34" charset="-122"/>
                <a:ea typeface="微软雅黑" pitchFamily="34" charset="-122"/>
              </a:rPr>
              <a:t>分层规划</a:t>
            </a:r>
            <a:r>
              <a:rPr lang="zh-CN" altLang="en-US" sz="2000" dirty="0">
                <a:latin typeface="微软雅黑" pitchFamily="34" charset="-122"/>
                <a:ea typeface="微软雅黑" pitchFamily="34" charset="-122"/>
              </a:rPr>
              <a:t>，同时</a:t>
            </a:r>
            <a:r>
              <a:rPr lang="zh-CN" altLang="en-US" sz="2000" dirty="0">
                <a:solidFill>
                  <a:srgbClr val="FF0000"/>
                </a:solidFill>
                <a:latin typeface="微软雅黑" pitchFamily="34" charset="-122"/>
                <a:ea typeface="微软雅黑" pitchFamily="34" charset="-122"/>
              </a:rPr>
              <a:t>对每个类进行了策略和类型的划分</a:t>
            </a:r>
            <a:r>
              <a:rPr lang="zh-CN" altLang="en-US"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pPr lvl="1">
              <a:lnSpc>
                <a:spcPts val="2700"/>
              </a:lnSpc>
            </a:pPr>
            <a:r>
              <a:rPr lang="en-US" altLang="zh-CN" sz="1800" dirty="0">
                <a:latin typeface="微软雅黑" pitchFamily="34" charset="-122"/>
                <a:ea typeface="微软雅黑" pitchFamily="34" charset="-122"/>
              </a:rPr>
              <a:t>It’s a set of proven modeling techniques especially targeted to complex applications.</a:t>
            </a:r>
          </a:p>
          <a:p>
            <a:pPr lvl="1">
              <a:lnSpc>
                <a:spcPts val="2700"/>
              </a:lnSpc>
            </a:pPr>
            <a:r>
              <a:rPr lang="en-US" altLang="zh-CN" sz="1800" dirty="0">
                <a:latin typeface="微软雅黑" pitchFamily="34" charset="-122"/>
                <a:ea typeface="微软雅黑" pitchFamily="34" charset="-122"/>
              </a:rPr>
              <a:t>It’s a set of principles and practices supporting the development process.</a:t>
            </a:r>
          </a:p>
          <a:p>
            <a:pPr lvl="1">
              <a:lnSpc>
                <a:spcPts val="2700"/>
              </a:lnSpc>
            </a:pPr>
            <a:r>
              <a:rPr lang="en-US" altLang="zh-CN" sz="1800" dirty="0">
                <a:latin typeface="微软雅黑" pitchFamily="34" charset="-122"/>
                <a:ea typeface="微软雅黑" pitchFamily="34" charset="-122"/>
              </a:rPr>
              <a:t>It’s a set of patterns that support a clean and coherent view of the domain model.</a:t>
            </a:r>
          </a:p>
          <a:p>
            <a:pPr lvl="1">
              <a:lnSpc>
                <a:spcPts val="2700"/>
              </a:lnSpc>
            </a:pPr>
            <a:r>
              <a:rPr lang="en-US" altLang="zh-CN" sz="1800" dirty="0">
                <a:latin typeface="微软雅黑" pitchFamily="34" charset="-122"/>
                <a:ea typeface="微软雅黑" pitchFamily="34" charset="-122"/>
              </a:rPr>
              <a:t>It’s a set of pragmatic strategies allowing applications to scale in size and complexity maintaining their integrity.</a:t>
            </a:r>
          </a:p>
          <a:p>
            <a:pPr>
              <a:lnSpc>
                <a:spcPts val="2700"/>
              </a:lnSpc>
            </a:pPr>
            <a:endParaRPr lang="en-US" altLang="zh-CN" sz="20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39570934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Services</a:t>
            </a:r>
            <a:r>
              <a:rPr lang="zh-CN" altLang="en-US" dirty="0" smtClean="0"/>
              <a:t>（领域服务）</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fontScale="85000" lnSpcReduction="10000"/>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dirty="0"/>
              <a:t>当领域中的某个操作过程或转换过程不是实体或值对象的职责时，我们便应该将该操作放在一个单独的接口中，即</a:t>
            </a:r>
            <a:r>
              <a:rPr lang="zh-CN" altLang="en-US" sz="2000" b="1" dirty="0"/>
              <a:t>领域服务</a:t>
            </a:r>
            <a:r>
              <a:rPr lang="zh-CN" altLang="en-US" sz="2000" dirty="0" smtClean="0"/>
              <a:t>。如果勉强地把这些重要的领域功能归为</a:t>
            </a:r>
            <a:r>
              <a:rPr lang="en-US" altLang="zh-CN" sz="2000" dirty="0" smtClean="0"/>
              <a:t>Entity</a:t>
            </a:r>
            <a:r>
              <a:rPr lang="zh-CN" altLang="en-US" sz="2000" dirty="0" smtClean="0"/>
              <a:t>或</a:t>
            </a:r>
            <a:r>
              <a:rPr lang="en-US" altLang="zh-CN" sz="2000" dirty="0" err="1" smtClean="0"/>
              <a:t>ValueObject</a:t>
            </a:r>
            <a:r>
              <a:rPr lang="zh-CN" altLang="en-US" sz="2000" dirty="0"/>
              <a:t>的</a:t>
            </a:r>
            <a:r>
              <a:rPr lang="zh-CN" altLang="en-US" sz="2000" dirty="0" smtClean="0"/>
              <a:t>职责，那么不是歪曲了基于模型的对象的定义，就是人为地增加了一些无意义的对象。应确保领域服务和通用语言是一致的，并且保证它是无状态的。</a:t>
            </a:r>
            <a:endParaRPr lang="en-US" altLang="zh-CN" sz="2000" dirty="0"/>
          </a:p>
          <a:p>
            <a:pPr>
              <a:lnSpc>
                <a:spcPts val="2700"/>
              </a:lnSpc>
            </a:pPr>
            <a:r>
              <a:rPr lang="zh-CN" altLang="en-US" sz="2000" dirty="0" smtClean="0"/>
              <a:t>正确区分</a:t>
            </a:r>
            <a:r>
              <a:rPr lang="zh-CN" altLang="en-US" sz="2000" b="1" dirty="0" smtClean="0"/>
              <a:t>领域服务</a:t>
            </a:r>
            <a:r>
              <a:rPr lang="en-US" altLang="zh-CN" sz="2000" b="1" dirty="0" smtClean="0"/>
              <a:t>(</a:t>
            </a:r>
            <a:r>
              <a:rPr lang="en-US" altLang="zh-CN" sz="2000" dirty="0" smtClean="0"/>
              <a:t>Domain Service</a:t>
            </a:r>
            <a:r>
              <a:rPr lang="en-US" altLang="zh-CN" sz="2000" b="1" dirty="0" smtClean="0"/>
              <a:t>)</a:t>
            </a:r>
            <a:r>
              <a:rPr lang="zh-CN" altLang="en-US" sz="2000" dirty="0" smtClean="0"/>
              <a:t>和</a:t>
            </a:r>
            <a:r>
              <a:rPr lang="zh-CN" altLang="en-US" sz="2000" b="1" dirty="0" smtClean="0"/>
              <a:t>应用服务</a:t>
            </a:r>
            <a:r>
              <a:rPr lang="en-US" altLang="zh-CN" sz="2000" b="1" dirty="0" smtClean="0"/>
              <a:t>(</a:t>
            </a:r>
            <a:r>
              <a:rPr lang="en-US" altLang="zh-CN" sz="2000" dirty="0" smtClean="0"/>
              <a:t>Application Service</a:t>
            </a:r>
            <a:r>
              <a:rPr lang="en-US" altLang="zh-CN" sz="2000" b="1" dirty="0" smtClean="0"/>
              <a:t>)</a:t>
            </a:r>
            <a:r>
              <a:rPr lang="zh-CN" altLang="en-US" sz="2000" dirty="0" smtClean="0"/>
              <a:t>：</a:t>
            </a:r>
            <a:endParaRPr lang="en-US" altLang="zh-CN" sz="2000" dirty="0" smtClean="0"/>
          </a:p>
          <a:p>
            <a:pPr lvl="1">
              <a:lnSpc>
                <a:spcPts val="2700"/>
              </a:lnSpc>
            </a:pPr>
            <a:r>
              <a:rPr lang="zh-CN" altLang="en-US" sz="1800" dirty="0" smtClean="0"/>
              <a:t>我们不应把业务逻辑置于应用服务，但我们会把业务逻辑置于领域服务中。</a:t>
            </a:r>
            <a:r>
              <a:rPr lang="en-US" altLang="zh-CN" sz="1800" dirty="0" smtClean="0"/>
              <a:t>(</a:t>
            </a:r>
            <a:r>
              <a:rPr lang="zh-CN" altLang="en-US" sz="1800" dirty="0"/>
              <a:t>应用</a:t>
            </a:r>
            <a:r>
              <a:rPr lang="en-US" altLang="zh-CN" sz="1800" dirty="0"/>
              <a:t>)</a:t>
            </a:r>
            <a:r>
              <a:rPr lang="zh-CN" altLang="en-US" sz="1800" dirty="0"/>
              <a:t>服务要做</a:t>
            </a:r>
            <a:r>
              <a:rPr lang="zh-CN" altLang="en-US" sz="1800" dirty="0" smtClean="0"/>
              <a:t>“薄”。</a:t>
            </a:r>
            <a:endParaRPr lang="en-US" altLang="zh-CN" sz="1800" dirty="0" smtClean="0"/>
          </a:p>
          <a:p>
            <a:pPr lvl="1">
              <a:lnSpc>
                <a:spcPts val="2700"/>
              </a:lnSpc>
            </a:pPr>
            <a:r>
              <a:rPr lang="zh-CN" altLang="en-US" sz="1800" dirty="0"/>
              <a:t>领域</a:t>
            </a:r>
            <a:r>
              <a:rPr lang="zh-CN" altLang="en-US" sz="1800" dirty="0" smtClean="0"/>
              <a:t>服务职责：跨聚合实例业务逻辑；没办法合理放到实体中的其它业务逻辑。</a:t>
            </a:r>
            <a:endParaRPr lang="en-US" altLang="zh-CN" sz="1800" dirty="0" smtClean="0"/>
          </a:p>
          <a:p>
            <a:pPr lvl="1">
              <a:lnSpc>
                <a:spcPts val="2700"/>
              </a:lnSpc>
            </a:pPr>
            <a:r>
              <a:rPr lang="zh-CN" altLang="en-US" sz="1800" dirty="0"/>
              <a:t>应用服务</a:t>
            </a:r>
            <a:r>
              <a:rPr lang="zh-CN" altLang="en-US" sz="1800" dirty="0" smtClean="0"/>
              <a:t>职责：跨限界上下文的业务逻辑；</a:t>
            </a:r>
            <a:r>
              <a:rPr lang="en-US" altLang="zh-CN" sz="1800" dirty="0" smtClean="0"/>
              <a:t>DTO</a:t>
            </a:r>
            <a:r>
              <a:rPr lang="zh-CN" altLang="en-US" sz="1800" dirty="0" smtClean="0"/>
              <a:t>转换；事务</a:t>
            </a:r>
            <a:r>
              <a:rPr lang="en-US" altLang="zh-CN" sz="1800" dirty="0" smtClean="0"/>
              <a:t>AOP</a:t>
            </a:r>
            <a:r>
              <a:rPr lang="zh-CN" altLang="en-US" sz="1800" dirty="0"/>
              <a:t>、</a:t>
            </a:r>
            <a:r>
              <a:rPr lang="zh-CN" altLang="en-US" sz="1800" dirty="0" smtClean="0"/>
              <a:t>权限</a:t>
            </a:r>
            <a:r>
              <a:rPr lang="en-US" altLang="zh-CN" sz="1800" dirty="0" smtClean="0"/>
              <a:t>AOP</a:t>
            </a:r>
            <a:r>
              <a:rPr lang="zh-CN" altLang="en-US" sz="1800" dirty="0" smtClean="0"/>
              <a:t>、日志</a:t>
            </a:r>
            <a:r>
              <a:rPr lang="en-US" altLang="zh-CN" sz="1800" dirty="0" smtClean="0"/>
              <a:t>AOP</a:t>
            </a:r>
            <a:r>
              <a:rPr lang="zh-CN" altLang="en-US" sz="1800" dirty="0" smtClean="0"/>
              <a:t>、异常</a:t>
            </a:r>
            <a:r>
              <a:rPr lang="en-US" altLang="zh-CN" sz="1800" dirty="0" smtClean="0"/>
              <a:t>AOP</a:t>
            </a:r>
            <a:r>
              <a:rPr lang="zh-CN" altLang="en-US" sz="1800" dirty="0" smtClean="0"/>
              <a:t>；外部系统访问（邮件、消息队列）。</a:t>
            </a:r>
            <a:endParaRPr lang="en-US" altLang="zh-CN" sz="1800" dirty="0" smtClean="0"/>
          </a:p>
          <a:p>
            <a:pPr lvl="1">
              <a:lnSpc>
                <a:spcPts val="2700"/>
              </a:lnSpc>
            </a:pPr>
            <a:r>
              <a:rPr lang="zh-CN" altLang="en-US" sz="1800" dirty="0"/>
              <a:t>领域</a:t>
            </a:r>
            <a:r>
              <a:rPr lang="zh-CN" altLang="en-US" sz="1800" dirty="0" smtClean="0"/>
              <a:t>服务设计原则：用来组织业务逻辑，面向业务逻辑；细粒度；内部视图看系统；一个请求对应多个服务的多个方法；服务之间会存在依赖；</a:t>
            </a:r>
            <a:endParaRPr lang="en-US" altLang="zh-CN" sz="1800" dirty="0" smtClean="0"/>
          </a:p>
          <a:p>
            <a:pPr lvl="1">
              <a:lnSpc>
                <a:spcPts val="2700"/>
              </a:lnSpc>
            </a:pPr>
            <a:r>
              <a:rPr lang="zh-CN" altLang="en-US" sz="1800" dirty="0"/>
              <a:t>应用服务</a:t>
            </a:r>
            <a:r>
              <a:rPr lang="zh-CN" altLang="en-US" sz="1800" dirty="0" smtClean="0"/>
              <a:t>设计原则：用来封装业务逻辑；面向用例；粗粒度；外部视图看系统；一个请求对应一个方法；服务之间互不依赖。</a:t>
            </a:r>
            <a:endParaRPr lang="en-US" altLang="zh-CN" sz="1800" dirty="0" smtClean="0"/>
          </a:p>
          <a:p>
            <a:pPr lvl="1">
              <a:lnSpc>
                <a:spcPts val="2700"/>
              </a:lnSpc>
            </a:pPr>
            <a:r>
              <a:rPr lang="zh-CN" altLang="en-US" sz="1800" dirty="0" smtClean="0"/>
              <a:t>应用服务和领域服务区分非常敏感，有时候需要在快速性</a:t>
            </a:r>
            <a:r>
              <a:rPr lang="en-US" altLang="zh-CN" sz="1800" dirty="0" smtClean="0"/>
              <a:t>/</a:t>
            </a:r>
            <a:r>
              <a:rPr lang="zh-CN" altLang="en-US" sz="1800" dirty="0" smtClean="0"/>
              <a:t>方便性上做折衷。</a:t>
            </a:r>
            <a:endParaRPr lang="en-US" altLang="zh-CN" sz="1800" dirty="0" smtClean="0"/>
          </a:p>
        </p:txBody>
      </p:sp>
    </p:spTree>
    <p:extLst>
      <p:ext uri="{BB962C8B-B14F-4D97-AF65-F5344CB8AC3E}">
        <p14:creationId xmlns:p14="http://schemas.microsoft.com/office/powerpoint/2010/main" val="24347352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Services</a:t>
            </a:r>
            <a:r>
              <a:rPr lang="zh-CN" altLang="en-US" dirty="0" smtClean="0"/>
              <a:t>（领域服务）示例</a:t>
            </a:r>
            <a:endParaRPr lang="zh-CN" altLang="en-US" dirty="0"/>
          </a:p>
        </p:txBody>
      </p:sp>
      <p:sp>
        <p:nvSpPr>
          <p:cNvPr id="4" name="TextBox 3"/>
          <p:cNvSpPr txBox="1"/>
          <p:nvPr/>
        </p:nvSpPr>
        <p:spPr>
          <a:xfrm>
            <a:off x="251520" y="908720"/>
            <a:ext cx="8496944" cy="923330"/>
          </a:xfrm>
          <a:prstGeom prst="rect">
            <a:avLst/>
          </a:prstGeom>
          <a:noFill/>
          <a:ln>
            <a:solidFill>
              <a:schemeClr val="bg1">
                <a:lumMod val="65000"/>
              </a:schemeClr>
            </a:solidFill>
          </a:ln>
        </p:spPr>
        <p:txBody>
          <a:bodyPr wrap="square" rtlCol="0">
            <a:spAutoFit/>
          </a:bodyPr>
          <a:lstStyle/>
          <a:p>
            <a:r>
              <a:rPr lang="en-US" altLang="zh-CN" dirty="0" smtClean="0"/>
              <a:t>public interface </a:t>
            </a:r>
            <a:r>
              <a:rPr lang="en-US" altLang="zh-CN" dirty="0" err="1" smtClean="0"/>
              <a:t>MoneyTransferService</a:t>
            </a:r>
            <a:r>
              <a:rPr lang="en-US" altLang="zh-CN" dirty="0" smtClean="0"/>
              <a:t> {</a:t>
            </a:r>
          </a:p>
          <a:p>
            <a:r>
              <a:rPr lang="en-US" altLang="zh-CN" dirty="0" smtClean="0"/>
              <a:t>    </a:t>
            </a:r>
            <a:r>
              <a:rPr lang="en-US" altLang="zh-CN" dirty="0" err="1" smtClean="0"/>
              <a:t>BankingTransaction</a:t>
            </a:r>
            <a:r>
              <a:rPr lang="en-US" altLang="zh-CN" dirty="0" smtClean="0"/>
              <a:t> transfer(String </a:t>
            </a:r>
            <a:r>
              <a:rPr lang="en-US" altLang="zh-CN" dirty="0" err="1" smtClean="0"/>
              <a:t>fromAccountId</a:t>
            </a:r>
            <a:r>
              <a:rPr lang="en-US" altLang="zh-CN" dirty="0" smtClean="0"/>
              <a:t>, String </a:t>
            </a:r>
            <a:r>
              <a:rPr lang="en-US" altLang="zh-CN" dirty="0" err="1" smtClean="0"/>
              <a:t>toAccountId</a:t>
            </a:r>
            <a:r>
              <a:rPr lang="en-US" altLang="zh-CN" dirty="0" smtClean="0"/>
              <a:t>, double amount);</a:t>
            </a:r>
          </a:p>
          <a:p>
            <a:r>
              <a:rPr lang="en-US" altLang="zh-CN" dirty="0" smtClean="0"/>
              <a:t>}</a:t>
            </a:r>
          </a:p>
        </p:txBody>
      </p:sp>
      <p:sp>
        <p:nvSpPr>
          <p:cNvPr id="5" name="矩形 4"/>
          <p:cNvSpPr/>
          <p:nvPr/>
        </p:nvSpPr>
        <p:spPr>
          <a:xfrm>
            <a:off x="251520" y="2276872"/>
            <a:ext cx="8496944" cy="3693319"/>
          </a:xfrm>
          <a:prstGeom prst="rect">
            <a:avLst/>
          </a:prstGeom>
          <a:ln>
            <a:solidFill>
              <a:schemeClr val="bg1">
                <a:lumMod val="65000"/>
              </a:schemeClr>
            </a:solidFill>
          </a:ln>
        </p:spPr>
        <p:txBody>
          <a:bodyPr wrap="square">
            <a:spAutoFit/>
          </a:bodyPr>
          <a:lstStyle/>
          <a:p>
            <a:r>
              <a:rPr lang="en-US" altLang="zh-CN" dirty="0" smtClean="0"/>
              <a:t>public </a:t>
            </a:r>
            <a:r>
              <a:rPr lang="en-US" altLang="zh-CN" dirty="0"/>
              <a:t>class </a:t>
            </a:r>
            <a:r>
              <a:rPr lang="en-US" altLang="zh-CN" dirty="0" err="1" smtClean="0"/>
              <a:t>MoneyTransferServiceImpl</a:t>
            </a:r>
            <a:r>
              <a:rPr lang="en-US" altLang="zh-CN" dirty="0" smtClean="0"/>
              <a:t> </a:t>
            </a:r>
            <a:r>
              <a:rPr lang="en-US" altLang="zh-CN" dirty="0"/>
              <a:t>implements </a:t>
            </a:r>
            <a:r>
              <a:rPr lang="en-US" altLang="zh-CN" dirty="0" err="1" smtClean="0"/>
              <a:t>MoneyTransferService</a:t>
            </a:r>
            <a:r>
              <a:rPr lang="en-US" altLang="zh-CN" dirty="0" smtClean="0"/>
              <a:t> </a:t>
            </a:r>
            <a:r>
              <a:rPr lang="en-US" altLang="zh-CN" dirty="0"/>
              <a:t>{</a:t>
            </a:r>
          </a:p>
          <a:p>
            <a:r>
              <a:rPr lang="en-US" altLang="zh-CN" dirty="0"/>
              <a:t>    private </a:t>
            </a:r>
            <a:r>
              <a:rPr lang="en-US" altLang="zh-CN" dirty="0" smtClean="0"/>
              <a:t>final </a:t>
            </a:r>
            <a:r>
              <a:rPr lang="en-US" altLang="zh-CN" dirty="0" err="1" smtClean="0"/>
              <a:t>AccountRepository</a:t>
            </a:r>
            <a:r>
              <a:rPr lang="en-US" altLang="zh-CN" dirty="0" smtClean="0"/>
              <a:t> </a:t>
            </a:r>
            <a:r>
              <a:rPr lang="en-US" altLang="zh-CN" dirty="0" err="1" smtClean="0"/>
              <a:t>accountRepository</a:t>
            </a:r>
            <a:r>
              <a:rPr lang="en-US" altLang="zh-CN" dirty="0" smtClean="0"/>
              <a:t>;</a:t>
            </a:r>
          </a:p>
          <a:p>
            <a:r>
              <a:rPr lang="en-US" altLang="zh-CN" dirty="0"/>
              <a:t> </a:t>
            </a:r>
            <a:r>
              <a:rPr lang="en-US" altLang="zh-CN" dirty="0" smtClean="0"/>
              <a:t>   private final </a:t>
            </a:r>
            <a:r>
              <a:rPr lang="en-US" altLang="zh-CN" dirty="0" err="1" smtClean="0"/>
              <a:t>BankingTransactionRepository</a:t>
            </a:r>
            <a:r>
              <a:rPr lang="en-US" altLang="zh-CN" dirty="0" smtClean="0"/>
              <a:t> </a:t>
            </a:r>
            <a:r>
              <a:rPr lang="en-US" altLang="zh-CN" dirty="0" err="1" smtClean="0"/>
              <a:t>bankingTransactionRepository</a:t>
            </a:r>
            <a:r>
              <a:rPr lang="en-US" altLang="zh-CN" dirty="0" smtClean="0"/>
              <a:t>;</a:t>
            </a:r>
            <a:endParaRPr lang="en-US" altLang="zh-CN" dirty="0"/>
          </a:p>
          <a:p>
            <a:r>
              <a:rPr lang="en-US" altLang="zh-CN" dirty="0"/>
              <a:t>    public </a:t>
            </a:r>
            <a:r>
              <a:rPr lang="en-US" altLang="zh-CN" dirty="0" err="1" smtClean="0"/>
              <a:t>MoneyTransferServiceImpl</a:t>
            </a:r>
            <a:r>
              <a:rPr lang="en-US" altLang="zh-CN" dirty="0" smtClean="0"/>
              <a:t>(</a:t>
            </a:r>
            <a:r>
              <a:rPr lang="en-US" altLang="zh-CN" dirty="0" err="1" smtClean="0"/>
              <a:t>AccountRepository</a:t>
            </a:r>
            <a:r>
              <a:rPr lang="en-US" altLang="zh-CN" dirty="0" smtClean="0"/>
              <a:t> </a:t>
            </a:r>
            <a:r>
              <a:rPr lang="en-US" altLang="zh-CN" dirty="0" err="1" smtClean="0"/>
              <a:t>accountRepository</a:t>
            </a:r>
            <a:r>
              <a:rPr lang="en-US" altLang="zh-CN" dirty="0" smtClean="0"/>
              <a:t>, </a:t>
            </a:r>
          </a:p>
          <a:p>
            <a:r>
              <a:rPr lang="en-US" altLang="zh-CN" dirty="0"/>
              <a:t> </a:t>
            </a:r>
            <a:r>
              <a:rPr lang="en-US" altLang="zh-CN" dirty="0" smtClean="0"/>
              <a:t>       </a:t>
            </a:r>
            <a:r>
              <a:rPr lang="en-US" altLang="zh-CN" dirty="0" err="1" smtClean="0"/>
              <a:t>BankingTransactionRepository</a:t>
            </a:r>
            <a:r>
              <a:rPr lang="en-US" altLang="zh-CN" dirty="0" smtClean="0"/>
              <a:t> </a:t>
            </a:r>
            <a:r>
              <a:rPr lang="en-US" altLang="zh-CN" dirty="0" err="1"/>
              <a:t>bankingTransactionRepository</a:t>
            </a:r>
            <a:r>
              <a:rPr lang="en-US" altLang="zh-CN" dirty="0" smtClean="0"/>
              <a:t>)  {</a:t>
            </a:r>
            <a:endParaRPr lang="en-US" altLang="zh-CN" dirty="0"/>
          </a:p>
          <a:p>
            <a:r>
              <a:rPr lang="en-US" altLang="zh-CN" dirty="0" smtClean="0"/>
              <a:t>        …</a:t>
            </a:r>
            <a:endParaRPr lang="en-US" altLang="zh-CN" dirty="0"/>
          </a:p>
          <a:p>
            <a:r>
              <a:rPr lang="en-US" altLang="zh-CN" dirty="0"/>
              <a:t>    }</a:t>
            </a:r>
          </a:p>
          <a:p>
            <a:endParaRPr lang="en-US" altLang="zh-CN" dirty="0"/>
          </a:p>
          <a:p>
            <a:r>
              <a:rPr lang="en-US" altLang="zh-CN" dirty="0"/>
              <a:t>    </a:t>
            </a:r>
            <a:r>
              <a:rPr lang="en-US" altLang="zh-CN" dirty="0" err="1"/>
              <a:t>BankingTransaction</a:t>
            </a:r>
            <a:r>
              <a:rPr lang="en-US" altLang="zh-CN" dirty="0"/>
              <a:t> transfer(String </a:t>
            </a:r>
            <a:r>
              <a:rPr lang="en-US" altLang="zh-CN" dirty="0" err="1"/>
              <a:t>fromAccountId</a:t>
            </a:r>
            <a:r>
              <a:rPr lang="en-US" altLang="zh-CN" dirty="0"/>
              <a:t>, String </a:t>
            </a:r>
            <a:r>
              <a:rPr lang="en-US" altLang="zh-CN" dirty="0" err="1"/>
              <a:t>toAccountId</a:t>
            </a:r>
            <a:r>
              <a:rPr lang="en-US" altLang="zh-CN" dirty="0"/>
              <a:t>, </a:t>
            </a:r>
            <a:endParaRPr lang="en-US" altLang="zh-CN" dirty="0" smtClean="0"/>
          </a:p>
          <a:p>
            <a:r>
              <a:rPr lang="en-US" altLang="zh-CN" dirty="0"/>
              <a:t> </a:t>
            </a:r>
            <a:r>
              <a:rPr lang="en-US" altLang="zh-CN" dirty="0" smtClean="0"/>
              <a:t>       double </a:t>
            </a:r>
            <a:r>
              <a:rPr lang="en-US" altLang="zh-CN" dirty="0"/>
              <a:t>amount</a:t>
            </a:r>
            <a:r>
              <a:rPr lang="en-US" altLang="zh-CN" dirty="0" smtClean="0"/>
              <a:t>) {</a:t>
            </a:r>
            <a:endParaRPr lang="en-US" altLang="zh-CN" dirty="0"/>
          </a:p>
          <a:p>
            <a:r>
              <a:rPr lang="en-US" altLang="zh-CN" dirty="0" smtClean="0"/>
              <a:t>        …</a:t>
            </a:r>
            <a:endParaRPr lang="en-US" altLang="zh-CN" dirty="0"/>
          </a:p>
          <a:p>
            <a:r>
              <a:rPr lang="en-US" altLang="zh-CN" dirty="0"/>
              <a:t>    }</a:t>
            </a:r>
          </a:p>
          <a:p>
            <a:r>
              <a:rPr lang="en-US" altLang="zh-CN" dirty="0" smtClean="0"/>
              <a:t>}</a:t>
            </a:r>
            <a:endParaRPr lang="zh-CN" altLang="en-US" dirty="0"/>
          </a:p>
        </p:txBody>
      </p:sp>
    </p:spTree>
    <p:extLst>
      <p:ext uri="{BB962C8B-B14F-4D97-AF65-F5344CB8AC3E}">
        <p14:creationId xmlns:p14="http://schemas.microsoft.com/office/powerpoint/2010/main" val="4264339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8064897"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应用服务、领域服务</a:t>
            </a:r>
            <a:r>
              <a:rPr lang="zh-CN" altLang="en-US" dirty="0"/>
              <a:t>和基础设施服务</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908720"/>
            <a:ext cx="8424936" cy="2304256"/>
          </a:xfrm>
          <a:prstGeom prst="rect">
            <a:avLst/>
          </a:prstGeom>
        </p:spPr>
      </p:pic>
      <p:pic>
        <p:nvPicPr>
          <p:cNvPr id="5" name="Picture 8" descr="http://www.myexception.cn/img/2013/03/22/0940151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801" y="3356992"/>
            <a:ext cx="3320335" cy="3168352"/>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5976" y="3212976"/>
            <a:ext cx="4176465" cy="3456384"/>
          </a:xfrm>
          <a:prstGeom prst="rect">
            <a:avLst/>
          </a:prstGeom>
        </p:spPr>
      </p:pic>
    </p:spTree>
    <p:extLst>
      <p:ext uri="{BB962C8B-B14F-4D97-AF65-F5344CB8AC3E}">
        <p14:creationId xmlns:p14="http://schemas.microsoft.com/office/powerpoint/2010/main" val="19050732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Factories</a:t>
            </a:r>
            <a:r>
              <a:rPr lang="zh-CN" altLang="en-US" dirty="0" smtClean="0"/>
              <a:t>（工厂）</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dirty="0" smtClean="0"/>
              <a:t>当创建一个对象或创建整个聚合时，如果创建工作很复杂，或者暴露了过多的内部结构，则可以使用</a:t>
            </a:r>
            <a:r>
              <a:rPr lang="en-US" altLang="zh-CN" sz="2000" dirty="0" smtClean="0"/>
              <a:t>Factory</a:t>
            </a:r>
            <a:r>
              <a:rPr lang="zh-CN" altLang="en-US" sz="2000" dirty="0" smtClean="0"/>
              <a:t>进行封装。应该将创建复杂对象的实例和聚合的职责转移到一个单独的对象，这个对象本身在领域模型中可能没有职责，但它仍是领域设计的一部分。</a:t>
            </a:r>
            <a:endParaRPr lang="en-US" altLang="zh-CN" sz="1800" dirty="0"/>
          </a:p>
          <a:p>
            <a:pPr>
              <a:lnSpc>
                <a:spcPts val="2700"/>
              </a:lnSpc>
            </a:pPr>
            <a:r>
              <a:rPr lang="zh-CN" altLang="en-US" sz="2000" dirty="0" smtClean="0"/>
              <a:t>不同类型的工厂模式：</a:t>
            </a:r>
            <a:endParaRPr lang="en-US" altLang="zh-CN" sz="2000" dirty="0" smtClean="0"/>
          </a:p>
          <a:p>
            <a:pPr lvl="1">
              <a:lnSpc>
                <a:spcPts val="2700"/>
              </a:lnSpc>
            </a:pPr>
            <a:r>
              <a:rPr lang="zh-CN" altLang="en-US" sz="1800" dirty="0" smtClean="0"/>
              <a:t>工厂类</a:t>
            </a:r>
            <a:endParaRPr lang="en-US" altLang="zh-CN" sz="1800" dirty="0" smtClean="0"/>
          </a:p>
          <a:p>
            <a:pPr lvl="1">
              <a:lnSpc>
                <a:spcPts val="2700"/>
              </a:lnSpc>
            </a:pPr>
            <a:r>
              <a:rPr lang="zh-CN" altLang="en-US" sz="1800" dirty="0" smtClean="0"/>
              <a:t>工厂方法</a:t>
            </a:r>
            <a:endParaRPr lang="en-US" altLang="zh-CN" sz="1800" dirty="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3743537"/>
            <a:ext cx="8110673" cy="2790825"/>
          </a:xfrm>
          <a:prstGeom prst="rect">
            <a:avLst/>
          </a:prstGeom>
        </p:spPr>
      </p:pic>
    </p:spTree>
    <p:extLst>
      <p:ext uri="{BB962C8B-B14F-4D97-AF65-F5344CB8AC3E}">
        <p14:creationId xmlns:p14="http://schemas.microsoft.com/office/powerpoint/2010/main" val="32027914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Modules</a:t>
            </a:r>
            <a:r>
              <a:rPr lang="zh-CN" altLang="en-US" dirty="0" smtClean="0"/>
              <a:t>（模块）</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2000" dirty="0" smtClean="0"/>
              <a:t>Module</a:t>
            </a:r>
            <a:r>
              <a:rPr lang="zh-CN" altLang="en-US" sz="2000" dirty="0" smtClean="0"/>
              <a:t>为人们提供了两种观察模型的方式，一是可以在</a:t>
            </a:r>
            <a:r>
              <a:rPr lang="en-US" altLang="zh-CN" sz="2000" dirty="0" smtClean="0"/>
              <a:t>Module</a:t>
            </a:r>
            <a:r>
              <a:rPr lang="zh-CN" altLang="en-US" sz="2000" dirty="0" smtClean="0"/>
              <a:t>中查看细节，而不会被整个模型淹没，二是观察</a:t>
            </a:r>
            <a:r>
              <a:rPr lang="en-US" altLang="zh-CN" sz="2000" dirty="0" smtClean="0"/>
              <a:t>Module</a:t>
            </a:r>
            <a:r>
              <a:rPr lang="zh-CN" altLang="en-US" sz="2000" dirty="0" smtClean="0"/>
              <a:t>之间的关系，而不考虑其内部细节。</a:t>
            </a:r>
            <a:endParaRPr lang="en-US" altLang="zh-CN" sz="1800" dirty="0"/>
          </a:p>
          <a:p>
            <a:pPr>
              <a:lnSpc>
                <a:spcPts val="2700"/>
              </a:lnSpc>
            </a:pPr>
            <a:r>
              <a:rPr lang="zh-CN" altLang="en-US" sz="2000" dirty="0" smtClean="0"/>
              <a:t>模块之间应该是低耦合的，而在模块内部则是高内聚的。模块并不仅仅是代码的划分，而且也是概念的划分。一个人一次考虑的事情是有限的（因此才有低耦合）；不连贯的思想和“一锅粥”似的思想同样难于理解（因此才有高内聚）。</a:t>
            </a:r>
            <a:endParaRPr lang="en-US" altLang="zh-CN" sz="2000" dirty="0" smtClean="0"/>
          </a:p>
          <a:p>
            <a:pPr>
              <a:lnSpc>
                <a:spcPts val="2700"/>
              </a:lnSpc>
            </a:pPr>
            <a:r>
              <a:rPr lang="zh-CN" altLang="en-US" sz="2000" dirty="0" smtClean="0"/>
              <a:t>选择能够描述系统的</a:t>
            </a:r>
            <a:r>
              <a:rPr lang="en-US" altLang="zh-CN" sz="2000" dirty="0" smtClean="0"/>
              <a:t>Module</a:t>
            </a:r>
            <a:r>
              <a:rPr lang="zh-CN" altLang="en-US" sz="2000" dirty="0" smtClean="0"/>
              <a:t>，并使之包含一个内聚的概念集合。这通常会实现</a:t>
            </a:r>
            <a:r>
              <a:rPr lang="en-US" altLang="zh-CN" sz="2000" dirty="0" smtClean="0"/>
              <a:t>Module</a:t>
            </a:r>
            <a:r>
              <a:rPr lang="zh-CN" altLang="en-US" sz="2000" dirty="0" smtClean="0"/>
              <a:t>之间的低耦合，但如果效果不理想，则应寻找一种更改模型的方式来消除概念之间的耦合，或者找到一个可作为</a:t>
            </a:r>
            <a:r>
              <a:rPr lang="en-US" altLang="zh-CN" sz="2000" dirty="0" smtClean="0"/>
              <a:t>Module</a:t>
            </a:r>
            <a:r>
              <a:rPr lang="zh-CN" altLang="en-US" sz="2000" dirty="0" smtClean="0"/>
              <a:t>基础的概念，基于这个概念组织的模型可以以一种有意义的方式将元素集中到一起。找到一种低耦合的概念组织方式，从而可以相互独立地理解和分析这些概念。对模型进行精化，直到可以根据高层领域概念对模型进行划分，同时相应的代码也不会产生耦合。</a:t>
            </a:r>
            <a:endParaRPr lang="en-US" altLang="zh-CN" sz="2000" dirty="0" smtClean="0"/>
          </a:p>
          <a:p>
            <a:pPr>
              <a:lnSpc>
                <a:spcPts val="2700"/>
              </a:lnSpc>
            </a:pPr>
            <a:r>
              <a:rPr lang="en-US" altLang="zh-CN" sz="2000" dirty="0" smtClean="0"/>
              <a:t>Module</a:t>
            </a:r>
            <a:r>
              <a:rPr lang="zh-CN" altLang="en-US" sz="2000" dirty="0" smtClean="0"/>
              <a:t>的</a:t>
            </a:r>
            <a:r>
              <a:rPr lang="zh-CN" altLang="en-US" sz="2000" dirty="0"/>
              <a:t>名称应该是领域</a:t>
            </a:r>
            <a:r>
              <a:rPr lang="zh-CN" altLang="en-US" sz="2000" dirty="0" smtClean="0"/>
              <a:t>通用语言中的术语。模块及其名称应反映出领域的深层知识。</a:t>
            </a:r>
            <a:endParaRPr lang="en-US" altLang="zh-CN" sz="2000" dirty="0" smtClean="0"/>
          </a:p>
        </p:txBody>
      </p:sp>
    </p:spTree>
    <p:extLst>
      <p:ext uri="{BB962C8B-B14F-4D97-AF65-F5344CB8AC3E}">
        <p14:creationId xmlns:p14="http://schemas.microsoft.com/office/powerpoint/2010/main" val="38569637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培训内容</a:t>
            </a:r>
            <a:endParaRPr lang="zh-CN" altLang="en-US" dirty="0"/>
          </a:p>
        </p:txBody>
      </p:sp>
      <p:sp>
        <p:nvSpPr>
          <p:cNvPr id="25" name="Text Placeholder 2"/>
          <p:cNvSpPr>
            <a:spLocks noGrp="1"/>
          </p:cNvSpPr>
          <p:nvPr/>
        </p:nvSpPr>
        <p:spPr bwMode="auto">
          <a:xfrm>
            <a:off x="381000" y="1412776"/>
            <a:ext cx="8382000" cy="315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463550" indent="-463550" algn="l" defTabSz="912813" rtl="0" fontAlgn="base">
              <a:lnSpc>
                <a:spcPct val="90000"/>
              </a:lnSpc>
              <a:spcBef>
                <a:spcPct val="20000"/>
              </a:spcBef>
              <a:spcAft>
                <a:spcPct val="0"/>
              </a:spcAft>
              <a:buSzPct val="120000"/>
              <a:buBlip>
                <a:blip r:embed="rId2"/>
              </a:buBlip>
              <a:defRPr sz="3200" kern="1200">
                <a:solidFill>
                  <a:schemeClr val="tx1"/>
                </a:solidFill>
                <a:latin typeface="Calibri" pitchFamily="34" charset="0"/>
                <a:ea typeface="+mn-ea"/>
                <a:cs typeface="+mn-cs"/>
              </a:defRPr>
            </a:lvl1pPr>
            <a:lvl2pPr marL="833438" indent="-369888" algn="l" defTabSz="912813" rtl="0" fontAlgn="base">
              <a:lnSpc>
                <a:spcPct val="90000"/>
              </a:lnSpc>
              <a:spcBef>
                <a:spcPct val="20000"/>
              </a:spcBef>
              <a:spcAft>
                <a:spcPct val="0"/>
              </a:spcAft>
              <a:buBlip>
                <a:blip r:embed="rId2"/>
              </a:buBlip>
              <a:defRPr sz="2800" kern="1200">
                <a:solidFill>
                  <a:schemeClr val="tx1"/>
                </a:solidFill>
                <a:latin typeface="Calibri" pitchFamily="34" charset="0"/>
                <a:ea typeface="+mn-ea"/>
                <a:cs typeface="+mn-cs"/>
              </a:defRPr>
            </a:lvl2pPr>
            <a:lvl3pPr marL="1168400" indent="-346075" algn="l" defTabSz="912813" rtl="0" fontAlgn="base">
              <a:lnSpc>
                <a:spcPct val="90000"/>
              </a:lnSpc>
              <a:spcBef>
                <a:spcPct val="20000"/>
              </a:spcBef>
              <a:spcAft>
                <a:spcPct val="0"/>
              </a:spcAft>
              <a:buBlip>
                <a:blip r:embed="rId2"/>
              </a:buBlip>
              <a:defRPr sz="2400" kern="1200">
                <a:solidFill>
                  <a:schemeClr val="tx1"/>
                </a:solidFill>
                <a:latin typeface="Calibri" pitchFamily="34" charset="0"/>
                <a:ea typeface="+mn-ea"/>
                <a:cs typeface="+mn-cs"/>
              </a:defRPr>
            </a:lvl3pPr>
            <a:lvl4pPr marL="1516063" indent="-347663" algn="l" defTabSz="912813" rtl="0" fontAlgn="base">
              <a:lnSpc>
                <a:spcPct val="90000"/>
              </a:lnSpc>
              <a:spcBef>
                <a:spcPct val="20000"/>
              </a:spcBef>
              <a:spcAft>
                <a:spcPct val="0"/>
              </a:spcAft>
              <a:buBlip>
                <a:blip r:embed="rId2"/>
              </a:buBlip>
              <a:defRPr sz="2400" kern="1200">
                <a:solidFill>
                  <a:schemeClr val="tx1"/>
                </a:solidFill>
                <a:latin typeface="Calibri" pitchFamily="34" charset="0"/>
                <a:ea typeface="+mn-ea"/>
                <a:cs typeface="+mn-cs"/>
              </a:defRPr>
            </a:lvl4pPr>
            <a:lvl5pPr marL="1852613" indent="-325438" algn="l" defTabSz="912813" rtl="0" fontAlgn="base">
              <a:lnSpc>
                <a:spcPct val="90000"/>
              </a:lnSpc>
              <a:spcBef>
                <a:spcPct val="20000"/>
              </a:spcBef>
              <a:spcAft>
                <a:spcPct val="0"/>
              </a:spcAft>
              <a:buBlip>
                <a:blip r:embed="rId2"/>
              </a:buBlip>
              <a:defRPr sz="2400" kern="1200">
                <a:solidFill>
                  <a:schemeClr val="tx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Blip>
                <a:blip r:embed="rId3"/>
              </a:buBlip>
            </a:pPr>
            <a:r>
              <a:rPr lang="zh-CN" altLang="en-US" dirty="0">
                <a:ea typeface="宋体" charset="-122"/>
              </a:rPr>
              <a:t>领域驱动</a:t>
            </a:r>
            <a:r>
              <a:rPr lang="zh-CN" altLang="en-US" dirty="0" smtClean="0">
                <a:ea typeface="宋体" charset="-122"/>
              </a:rPr>
              <a:t>设计简介</a:t>
            </a:r>
            <a:endParaRPr lang="en-US" altLang="zh-CN" dirty="0" smtClean="0">
              <a:ea typeface="宋体" charset="-122"/>
            </a:endParaRPr>
          </a:p>
          <a:p>
            <a:pPr>
              <a:buBlip>
                <a:blip r:embed="rId3"/>
              </a:buBlip>
            </a:pPr>
            <a:r>
              <a:rPr lang="zh-CN" altLang="en-US" dirty="0" smtClean="0">
                <a:ea typeface="宋体" charset="-122"/>
              </a:rPr>
              <a:t>领域通用语言</a:t>
            </a:r>
            <a:endParaRPr lang="en-US" altLang="zh-CN" dirty="0" smtClean="0">
              <a:ea typeface="宋体" charset="-122"/>
            </a:endParaRPr>
          </a:p>
          <a:p>
            <a:pPr>
              <a:buBlip>
                <a:blip r:embed="rId3"/>
              </a:buBlip>
            </a:pPr>
            <a:r>
              <a:rPr lang="zh-CN" altLang="en-US" dirty="0">
                <a:ea typeface="宋体" charset="-122"/>
              </a:rPr>
              <a:t>领域驱动设计的构造</a:t>
            </a:r>
            <a:r>
              <a:rPr lang="zh-CN" altLang="en-US" dirty="0" smtClean="0">
                <a:ea typeface="宋体" charset="-122"/>
              </a:rPr>
              <a:t>块</a:t>
            </a:r>
            <a:endParaRPr lang="en-US" altLang="zh-CN" dirty="0" smtClean="0">
              <a:ea typeface="宋体" charset="-122"/>
            </a:endParaRPr>
          </a:p>
          <a:p>
            <a:pPr>
              <a:buBlip>
                <a:blip r:embed="rId3"/>
              </a:buBlip>
            </a:pPr>
            <a:r>
              <a:rPr lang="zh-CN" altLang="en-US" dirty="0">
                <a:solidFill>
                  <a:srgbClr val="FF0000"/>
                </a:solidFill>
                <a:ea typeface="宋体" charset="-122"/>
              </a:rPr>
              <a:t>领域驱动设计编程实践</a:t>
            </a:r>
            <a:endParaRPr lang="en-US" altLang="zh-CN" dirty="0">
              <a:solidFill>
                <a:srgbClr val="FF0000"/>
              </a:solidFill>
              <a:ea typeface="宋体" charset="-122"/>
            </a:endParaRPr>
          </a:p>
          <a:p>
            <a:pPr>
              <a:buBlip>
                <a:blip r:embed="rId3"/>
              </a:buBlip>
            </a:pPr>
            <a:r>
              <a:rPr lang="en-US" altLang="zh-CN" dirty="0" smtClean="0">
                <a:ea typeface="宋体" charset="-122"/>
              </a:rPr>
              <a:t>CQRS</a:t>
            </a:r>
            <a:r>
              <a:rPr lang="zh-CN" altLang="en-US" dirty="0" smtClean="0">
                <a:ea typeface="宋体" charset="-122"/>
              </a:rPr>
              <a:t>架构</a:t>
            </a:r>
            <a:endParaRPr lang="en-US" altLang="zh-CN" dirty="0">
              <a:ea typeface="宋体" charset="-122"/>
            </a:endParaRPr>
          </a:p>
          <a:p>
            <a:pPr>
              <a:buBlip>
                <a:blip r:embed="rId3"/>
              </a:buBlip>
            </a:pPr>
            <a:r>
              <a:rPr lang="zh-CN" altLang="en-US" dirty="0" smtClean="0">
                <a:ea typeface="宋体" charset="-122"/>
              </a:rPr>
              <a:t>模型驱动开发</a:t>
            </a:r>
            <a:endParaRPr lang="en-US" altLang="zh-CN" dirty="0" smtClean="0">
              <a:ea typeface="宋体" charset="-122"/>
            </a:endParaRPr>
          </a:p>
        </p:txBody>
      </p:sp>
    </p:spTree>
    <p:extLst>
      <p:ext uri="{BB962C8B-B14F-4D97-AF65-F5344CB8AC3E}">
        <p14:creationId xmlns:p14="http://schemas.microsoft.com/office/powerpoint/2010/main" val="345670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7056785"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a:t>概念</a:t>
            </a:r>
            <a:r>
              <a:rPr lang="zh-CN" altLang="en-US" dirty="0" smtClean="0"/>
              <a:t>辨析</a:t>
            </a:r>
            <a:r>
              <a:rPr lang="en-US" altLang="zh-CN" dirty="0" smtClean="0"/>
              <a:t>-VO/DTO/DO/PO</a:t>
            </a:r>
            <a:r>
              <a:rPr lang="zh-CN" altLang="en-US" dirty="0" smtClean="0"/>
              <a:t>（一）</a:t>
            </a:r>
            <a:endParaRPr lang="zh-CN" altLang="en-US" dirty="0"/>
          </a:p>
        </p:txBody>
      </p:sp>
      <p:sp>
        <p:nvSpPr>
          <p:cNvPr id="7" name="内容占位符 2"/>
          <p:cNvSpPr txBox="1">
            <a:spLocks/>
          </p:cNvSpPr>
          <p:nvPr/>
        </p:nvSpPr>
        <p:spPr>
          <a:xfrm>
            <a:off x="179512" y="1052736"/>
            <a:ext cx="8712968" cy="5328592"/>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2000" dirty="0" smtClean="0"/>
              <a:t>View Object</a:t>
            </a:r>
            <a:r>
              <a:rPr lang="zh-CN" altLang="en-US" sz="2000" dirty="0" smtClean="0"/>
              <a:t>（视图对象）：视图对象，用于展示层，其作用是把某个指定页面（或组件）的所有数据封装起来。</a:t>
            </a:r>
            <a:endParaRPr lang="en-US" altLang="zh-CN" sz="2000" dirty="0" smtClean="0"/>
          </a:p>
          <a:p>
            <a:pPr>
              <a:lnSpc>
                <a:spcPts val="2700"/>
              </a:lnSpc>
            </a:pPr>
            <a:r>
              <a:rPr lang="en-US" altLang="zh-CN" sz="2000" dirty="0" smtClean="0"/>
              <a:t>Data Transfer Object</a:t>
            </a:r>
            <a:r>
              <a:rPr lang="zh-CN" altLang="en-US" sz="2000" dirty="0"/>
              <a:t>（数据传输对象）：这个概念来源于</a:t>
            </a:r>
            <a:r>
              <a:rPr lang="en-US" altLang="zh-CN" sz="2000" dirty="0"/>
              <a:t>J2EE</a:t>
            </a:r>
            <a:r>
              <a:rPr lang="zh-CN" altLang="en-US" sz="2000" dirty="0"/>
              <a:t>的设计模式，原来的目的是为了</a:t>
            </a:r>
            <a:r>
              <a:rPr lang="en-US" altLang="zh-CN" sz="2000" dirty="0"/>
              <a:t>EJB</a:t>
            </a:r>
            <a:r>
              <a:rPr lang="zh-CN" altLang="en-US" sz="2000" dirty="0"/>
              <a:t>的分布式应用提供粗粒度的数据实体，以减少分布式调用的次数，从而提高分布式调用的性能和降低网络负载，但在这里，我泛指用于展示层与服务层之间的数据传输对象。</a:t>
            </a:r>
            <a:endParaRPr lang="en-US" altLang="zh-CN" sz="2000" dirty="0" smtClean="0"/>
          </a:p>
          <a:p>
            <a:pPr>
              <a:lnSpc>
                <a:spcPts val="2700"/>
              </a:lnSpc>
            </a:pPr>
            <a:r>
              <a:rPr lang="en-US" altLang="zh-CN" sz="2100" dirty="0" smtClean="0"/>
              <a:t>Domain Object</a:t>
            </a:r>
            <a:r>
              <a:rPr lang="zh-CN" altLang="en-US" sz="2100" dirty="0"/>
              <a:t>（领域对象）：从现实世界中抽象出来的有形或无形的业务</a:t>
            </a:r>
            <a:r>
              <a:rPr lang="zh-CN" altLang="en-US" sz="2100" dirty="0" smtClean="0"/>
              <a:t>实体、值对象或领域服务。</a:t>
            </a:r>
            <a:endParaRPr lang="en-US" altLang="zh-CN" sz="2100" dirty="0" smtClean="0"/>
          </a:p>
          <a:p>
            <a:pPr>
              <a:lnSpc>
                <a:spcPts val="2700"/>
              </a:lnSpc>
            </a:pPr>
            <a:r>
              <a:rPr lang="en-US" altLang="zh-CN" sz="2100" dirty="0" smtClean="0"/>
              <a:t>Persistent Object</a:t>
            </a:r>
            <a:r>
              <a:rPr lang="zh-CN" altLang="en-US" sz="2100" dirty="0"/>
              <a:t>（持久化对象）：跟持久层（通常是关系型数据库）的数据结构形成一一对应的映射关系，如果持久层是关系型数据库，那么，数据表中的每个字段（或若干个）就对应</a:t>
            </a:r>
            <a:r>
              <a:rPr lang="en-US" altLang="zh-CN" sz="2100" dirty="0"/>
              <a:t>PO</a:t>
            </a:r>
            <a:r>
              <a:rPr lang="zh-CN" altLang="en-US" sz="2100" dirty="0"/>
              <a:t>的一个（或若干个）属性</a:t>
            </a:r>
            <a:r>
              <a:rPr lang="zh-CN" altLang="en-US" sz="2100" dirty="0" smtClean="0"/>
              <a:t>。</a:t>
            </a:r>
            <a:endParaRPr lang="en-US" altLang="zh-CN" sz="2100" dirty="0" smtClean="0"/>
          </a:p>
        </p:txBody>
      </p:sp>
      <p:sp>
        <p:nvSpPr>
          <p:cNvPr id="2" name="TextBox 1"/>
          <p:cNvSpPr txBox="1"/>
          <p:nvPr/>
        </p:nvSpPr>
        <p:spPr>
          <a:xfrm>
            <a:off x="3995936" y="6010930"/>
            <a:ext cx="4820230" cy="307777"/>
          </a:xfrm>
          <a:prstGeom prst="rect">
            <a:avLst/>
          </a:prstGeom>
          <a:noFill/>
        </p:spPr>
        <p:txBody>
          <a:bodyPr wrap="none" rtlCol="0">
            <a:spAutoFit/>
          </a:bodyPr>
          <a:lstStyle/>
          <a:p>
            <a:r>
              <a:rPr lang="en-US" altLang="zh-CN" sz="1400" dirty="0" smtClean="0"/>
              <a:t>Ref: </a:t>
            </a:r>
            <a:r>
              <a:rPr lang="en-US" altLang="zh-CN" sz="1400" dirty="0">
                <a:hlinkClick r:id="rId3"/>
              </a:rPr>
              <a:t>http://</a:t>
            </a:r>
            <a:r>
              <a:rPr lang="en-US" altLang="zh-CN" sz="1400" dirty="0" smtClean="0">
                <a:hlinkClick r:id="rId3"/>
              </a:rPr>
              <a:t>blog.csdn.net/zjrbiancheng/article/details/6253232</a:t>
            </a:r>
            <a:r>
              <a:rPr lang="en-US" altLang="zh-CN" sz="1400" dirty="0" smtClean="0"/>
              <a:t> </a:t>
            </a:r>
            <a:endParaRPr lang="zh-CN" altLang="en-US" sz="1400" dirty="0"/>
          </a:p>
        </p:txBody>
      </p:sp>
    </p:spTree>
    <p:extLst>
      <p:ext uri="{BB962C8B-B14F-4D97-AF65-F5344CB8AC3E}">
        <p14:creationId xmlns:p14="http://schemas.microsoft.com/office/powerpoint/2010/main" val="4259142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712879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a:t>概念辨析</a:t>
            </a:r>
            <a:r>
              <a:rPr lang="en-US" altLang="zh-CN" dirty="0"/>
              <a:t>-</a:t>
            </a:r>
            <a:r>
              <a:rPr lang="en-US" altLang="zh-CN" dirty="0" smtClean="0"/>
              <a:t>VO/DTO/DO/PO</a:t>
            </a:r>
            <a:r>
              <a:rPr lang="zh-CN" altLang="en-US" dirty="0" smtClean="0"/>
              <a:t>（二）</a:t>
            </a:r>
            <a:endParaRPr lang="zh-CN" altLang="en-US" dirty="0"/>
          </a:p>
        </p:txBody>
      </p:sp>
      <p:sp>
        <p:nvSpPr>
          <p:cNvPr id="7" name="内容占位符 2"/>
          <p:cNvSpPr txBox="1">
            <a:spLocks/>
          </p:cNvSpPr>
          <p:nvPr/>
        </p:nvSpPr>
        <p:spPr>
          <a:xfrm>
            <a:off x="179512" y="1052736"/>
            <a:ext cx="8712968" cy="5328592"/>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2000" dirty="0" smtClean="0"/>
              <a:t>VO</a:t>
            </a:r>
            <a:r>
              <a:rPr lang="zh-CN" altLang="en-US" sz="2000" dirty="0" smtClean="0"/>
              <a:t>与</a:t>
            </a:r>
            <a:r>
              <a:rPr lang="en-US" altLang="zh-CN" sz="2000" dirty="0" smtClean="0"/>
              <a:t>DTO</a:t>
            </a:r>
            <a:r>
              <a:rPr lang="zh-CN" altLang="en-US" sz="2000" dirty="0" smtClean="0"/>
              <a:t>：</a:t>
            </a:r>
            <a:r>
              <a:rPr lang="zh-CN" altLang="en-US" sz="1800" dirty="0" smtClean="0"/>
              <a:t>绝大多数应用场景下，</a:t>
            </a:r>
            <a:r>
              <a:rPr lang="en-US" altLang="zh-CN" sz="1800" dirty="0" smtClean="0"/>
              <a:t>VO</a:t>
            </a:r>
            <a:r>
              <a:rPr lang="zh-CN" altLang="en-US" sz="1800" dirty="0" smtClean="0"/>
              <a:t>与</a:t>
            </a:r>
            <a:r>
              <a:rPr lang="en-US" altLang="zh-CN" sz="1800" dirty="0" smtClean="0"/>
              <a:t>DTO</a:t>
            </a:r>
            <a:r>
              <a:rPr lang="zh-CN" altLang="en-US" sz="1800" dirty="0" smtClean="0"/>
              <a:t>的属性值基本一致，但对于设计层面来说，概念上还是存在</a:t>
            </a:r>
            <a:r>
              <a:rPr lang="en-US" altLang="zh-CN" sz="1800" dirty="0" smtClean="0"/>
              <a:t>VO</a:t>
            </a:r>
            <a:r>
              <a:rPr lang="zh-CN" altLang="en-US" sz="1800" dirty="0" smtClean="0"/>
              <a:t>和</a:t>
            </a:r>
            <a:r>
              <a:rPr lang="en-US" altLang="zh-CN" sz="1800" dirty="0" smtClean="0"/>
              <a:t>DTO</a:t>
            </a:r>
            <a:r>
              <a:rPr lang="zh-CN" altLang="en-US" sz="1800" dirty="0" smtClean="0"/>
              <a:t>的区别，</a:t>
            </a:r>
            <a:r>
              <a:rPr lang="en-US" altLang="zh-CN" sz="1800" dirty="0" smtClean="0"/>
              <a:t>DTO</a:t>
            </a:r>
            <a:r>
              <a:rPr lang="zh-CN" altLang="en-US" sz="1800" dirty="0" smtClean="0"/>
              <a:t>代表服务层需要接收的数据和返回的数据，而</a:t>
            </a:r>
            <a:r>
              <a:rPr lang="en-US" altLang="zh-CN" sz="1800" dirty="0" smtClean="0"/>
              <a:t>VO</a:t>
            </a:r>
            <a:r>
              <a:rPr lang="zh-CN" altLang="en-US" sz="1800" dirty="0" smtClean="0"/>
              <a:t>代表展示层需要显示的数据。</a:t>
            </a:r>
            <a:endParaRPr lang="en-US" altLang="zh-CN" sz="1800" dirty="0" smtClean="0"/>
          </a:p>
          <a:p>
            <a:pPr lvl="1">
              <a:lnSpc>
                <a:spcPts val="2700"/>
              </a:lnSpc>
            </a:pPr>
            <a:r>
              <a:rPr lang="zh-CN" altLang="en-US" sz="1800" dirty="0" smtClean="0"/>
              <a:t>示例：</a:t>
            </a:r>
            <a:r>
              <a:rPr lang="zh-CN" altLang="en-US" sz="1800" dirty="0"/>
              <a:t>服务层有一个</a:t>
            </a:r>
            <a:r>
              <a:rPr lang="en-US" altLang="zh-CN" sz="1800" dirty="0" err="1"/>
              <a:t>getUser</a:t>
            </a:r>
            <a:r>
              <a:rPr lang="zh-CN" altLang="en-US" sz="1800" dirty="0"/>
              <a:t>的方法返回一个系统用户，其中有一个属性是</a:t>
            </a:r>
            <a:r>
              <a:rPr lang="en-US" altLang="zh-CN" sz="1800" dirty="0"/>
              <a:t>gender(</a:t>
            </a:r>
            <a:r>
              <a:rPr lang="zh-CN" altLang="en-US" sz="1800" dirty="0"/>
              <a:t>性别</a:t>
            </a:r>
            <a:r>
              <a:rPr lang="en-US" altLang="zh-CN" sz="1800" dirty="0"/>
              <a:t>)</a:t>
            </a:r>
            <a:r>
              <a:rPr lang="zh-CN" altLang="en-US" sz="1800" dirty="0"/>
              <a:t>，对于服务层来说，它只从语义上定义：</a:t>
            </a:r>
            <a:r>
              <a:rPr lang="en-US" altLang="zh-CN" sz="1800" dirty="0"/>
              <a:t>1-</a:t>
            </a:r>
            <a:r>
              <a:rPr lang="zh-CN" altLang="en-US" sz="1800" dirty="0"/>
              <a:t>男性，</a:t>
            </a:r>
            <a:r>
              <a:rPr lang="en-US" altLang="zh-CN" sz="1800" dirty="0"/>
              <a:t>2-</a:t>
            </a:r>
            <a:r>
              <a:rPr lang="zh-CN" altLang="en-US" sz="1800" dirty="0"/>
              <a:t>女性，</a:t>
            </a:r>
            <a:r>
              <a:rPr lang="en-US" altLang="zh-CN" sz="1800" dirty="0"/>
              <a:t>0-</a:t>
            </a:r>
            <a:r>
              <a:rPr lang="zh-CN" altLang="en-US" sz="1800" dirty="0"/>
              <a:t>未指定，而对于展示层来说，它可能需要用“帅哥”代表男性，用“美女”代表女性，用“秘密”代表未指定。说到这里，可能你还会反驳，在服务层直接就返回“帅哥美女”不就行了吗？对于大部分应用来说，这不是问题，但设想一下，如果需求允许客户可以定制风格，而不同风格对于“性别”的表现方式不一样，又或者这个服务同时供多个客户端使用（不同门户），而不同的客户端对于表现层的要求有所不同，那么，问题就来了。再者，回到设计层面上分析，从职责单一原则来看，服务层只负责业务，与具体的表现形式无关，因此，它返回的</a:t>
            </a:r>
            <a:r>
              <a:rPr lang="en-US" altLang="zh-CN" sz="1800" dirty="0"/>
              <a:t>DTO</a:t>
            </a:r>
            <a:r>
              <a:rPr lang="zh-CN" altLang="en-US" sz="1800" dirty="0"/>
              <a:t>，不应该出现与表现形式的耦合</a:t>
            </a:r>
            <a:r>
              <a:rPr lang="zh-CN" altLang="en-US" sz="1800" dirty="0" smtClean="0"/>
              <a:t>。</a:t>
            </a:r>
            <a:endParaRPr lang="en-US" altLang="zh-CN" sz="1800" dirty="0" smtClean="0"/>
          </a:p>
          <a:p>
            <a:pPr lvl="1">
              <a:lnSpc>
                <a:spcPts val="2700"/>
              </a:lnSpc>
            </a:pPr>
            <a:r>
              <a:rPr lang="zh-CN" altLang="en-US" sz="1800" dirty="0"/>
              <a:t>实现</a:t>
            </a:r>
            <a:r>
              <a:rPr lang="zh-CN" altLang="en-US" sz="1800" dirty="0" smtClean="0"/>
              <a:t>层面是否需要区分二者概念？具体问题具体分析</a:t>
            </a:r>
            <a:endParaRPr lang="en-US" altLang="zh-CN" sz="1800" dirty="0" smtClean="0"/>
          </a:p>
        </p:txBody>
      </p:sp>
    </p:spTree>
    <p:extLst>
      <p:ext uri="{BB962C8B-B14F-4D97-AF65-F5344CB8AC3E}">
        <p14:creationId xmlns:p14="http://schemas.microsoft.com/office/powerpoint/2010/main" val="2412383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7200801"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a:t>概念辨析</a:t>
            </a:r>
            <a:r>
              <a:rPr lang="en-US" altLang="zh-CN" dirty="0"/>
              <a:t>-</a:t>
            </a:r>
            <a:r>
              <a:rPr lang="en-US" altLang="zh-CN" dirty="0" smtClean="0"/>
              <a:t>VO/DTO/DO/PO</a:t>
            </a:r>
            <a:r>
              <a:rPr lang="zh-CN" altLang="en-US" dirty="0" smtClean="0"/>
              <a:t>（三）</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fontScale="55000" lnSpcReduction="20000"/>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2000" dirty="0" smtClean="0"/>
              <a:t>DTO</a:t>
            </a:r>
            <a:r>
              <a:rPr lang="zh-CN" altLang="en-US" sz="2000" dirty="0" smtClean="0"/>
              <a:t>与</a:t>
            </a:r>
            <a:r>
              <a:rPr lang="en-US" altLang="zh-CN" sz="2000" dirty="0" smtClean="0"/>
              <a:t>DO</a:t>
            </a:r>
            <a:r>
              <a:rPr lang="zh-CN" altLang="en-US" sz="2000" dirty="0" smtClean="0"/>
              <a:t>：</a:t>
            </a:r>
            <a:r>
              <a:rPr lang="en-US" altLang="zh-CN" sz="2100" dirty="0"/>
              <a:t>DTO</a:t>
            </a:r>
            <a:r>
              <a:rPr lang="zh-CN" altLang="en-US" sz="2100" dirty="0"/>
              <a:t>是展示层和服务层之间的数据传输对象（可以认为是两者之间的协议），而</a:t>
            </a:r>
            <a:r>
              <a:rPr lang="en-US" altLang="zh-CN" sz="2100" dirty="0"/>
              <a:t>DO</a:t>
            </a:r>
            <a:r>
              <a:rPr lang="zh-CN" altLang="en-US" sz="2100" dirty="0"/>
              <a:t>是对现实世界各种业务角色的抽象，这就引出了两者在数据上的区别，例如</a:t>
            </a:r>
            <a:r>
              <a:rPr lang="en-US" altLang="zh-CN" sz="2100" dirty="0" err="1"/>
              <a:t>UserInfo</a:t>
            </a:r>
            <a:r>
              <a:rPr lang="zh-CN" altLang="en-US" sz="2100" dirty="0"/>
              <a:t>和</a:t>
            </a:r>
            <a:r>
              <a:rPr lang="en-US" altLang="zh-CN" sz="2100" dirty="0"/>
              <a:t>User</a:t>
            </a:r>
            <a:r>
              <a:rPr lang="zh-CN" altLang="en-US" sz="2100" dirty="0"/>
              <a:t>，对于一个</a:t>
            </a:r>
            <a:r>
              <a:rPr lang="en-US" altLang="zh-CN" sz="2100" dirty="0" err="1"/>
              <a:t>getUser</a:t>
            </a:r>
            <a:r>
              <a:rPr lang="zh-CN" altLang="en-US" sz="2100" dirty="0"/>
              <a:t>方法来说，本质上它永远不应该返回用户的密码，因此</a:t>
            </a:r>
            <a:r>
              <a:rPr lang="en-US" altLang="zh-CN" sz="2100" dirty="0" err="1"/>
              <a:t>UserInfo</a:t>
            </a:r>
            <a:r>
              <a:rPr lang="zh-CN" altLang="en-US" sz="2100" dirty="0"/>
              <a:t>至少比</a:t>
            </a:r>
            <a:r>
              <a:rPr lang="en-US" altLang="zh-CN" sz="2100" dirty="0"/>
              <a:t>User</a:t>
            </a:r>
            <a:r>
              <a:rPr lang="zh-CN" altLang="en-US" sz="2100" dirty="0"/>
              <a:t>少一个</a:t>
            </a:r>
            <a:r>
              <a:rPr lang="en-US" altLang="zh-CN" sz="2100" dirty="0"/>
              <a:t>password</a:t>
            </a:r>
            <a:r>
              <a:rPr lang="zh-CN" altLang="en-US" sz="2100" dirty="0"/>
              <a:t>的数据。而在领域驱动设计中，</a:t>
            </a:r>
            <a:r>
              <a:rPr lang="en-US" altLang="zh-CN" sz="2100" dirty="0"/>
              <a:t>DO</a:t>
            </a:r>
            <a:r>
              <a:rPr lang="zh-CN" altLang="en-US" sz="2100" dirty="0"/>
              <a:t>不是简单的</a:t>
            </a:r>
            <a:r>
              <a:rPr lang="en-US" altLang="zh-CN" sz="2100" dirty="0"/>
              <a:t>POJO</a:t>
            </a:r>
            <a:r>
              <a:rPr lang="zh-CN" altLang="en-US" sz="2100" dirty="0"/>
              <a:t>，它具有领域业务逻辑。</a:t>
            </a:r>
            <a:endParaRPr lang="en-US" altLang="zh-CN" sz="2100" dirty="0"/>
          </a:p>
          <a:p>
            <a:pPr lvl="1">
              <a:lnSpc>
                <a:spcPts val="2700"/>
              </a:lnSpc>
            </a:pPr>
            <a:r>
              <a:rPr lang="zh-CN" altLang="en-US" sz="1800" dirty="0" smtClean="0"/>
              <a:t>在</a:t>
            </a:r>
            <a:r>
              <a:rPr lang="zh-CN" altLang="en-US" sz="1800" dirty="0"/>
              <a:t>设计层面，展示层向服务层传递的</a:t>
            </a:r>
            <a:r>
              <a:rPr lang="en-US" altLang="zh-CN" sz="1800" dirty="0"/>
              <a:t>DTO</a:t>
            </a:r>
            <a:r>
              <a:rPr lang="zh-CN" altLang="en-US" sz="1800" dirty="0"/>
              <a:t>与服务层返回给展示层的</a:t>
            </a:r>
            <a:r>
              <a:rPr lang="en-US" altLang="zh-CN" sz="1800" dirty="0"/>
              <a:t>DTO</a:t>
            </a:r>
            <a:r>
              <a:rPr lang="zh-CN" altLang="en-US" sz="1800" dirty="0"/>
              <a:t>在概念上是不同</a:t>
            </a:r>
            <a:r>
              <a:rPr lang="zh-CN" altLang="en-US" sz="1800" dirty="0" smtClean="0"/>
              <a:t>的</a:t>
            </a:r>
            <a:r>
              <a:rPr lang="en-US" altLang="zh-CN" sz="1800" dirty="0" smtClean="0"/>
              <a:t>(</a:t>
            </a:r>
            <a:r>
              <a:rPr lang="zh-CN" altLang="en-US" sz="1800" dirty="0" smtClean="0"/>
              <a:t>如返回</a:t>
            </a:r>
            <a:r>
              <a:rPr lang="en-US" altLang="zh-CN" sz="1800" dirty="0" err="1" smtClean="0"/>
              <a:t>UserInfo</a:t>
            </a:r>
            <a:r>
              <a:rPr lang="zh-CN" altLang="en-US" sz="1800" dirty="0" smtClean="0"/>
              <a:t>应该不包含</a:t>
            </a:r>
            <a:r>
              <a:rPr lang="en-US" altLang="zh-CN" sz="1800" dirty="0" smtClean="0"/>
              <a:t>password</a:t>
            </a:r>
            <a:r>
              <a:rPr lang="zh-CN" altLang="en-US" sz="1800" dirty="0" smtClean="0"/>
              <a:t>，但创建</a:t>
            </a:r>
            <a:r>
              <a:rPr lang="en-US" altLang="zh-CN" sz="1800" dirty="0" smtClean="0"/>
              <a:t>User</a:t>
            </a:r>
            <a:r>
              <a:rPr lang="zh-CN" altLang="en-US" sz="1800" dirty="0" smtClean="0"/>
              <a:t>传入的</a:t>
            </a:r>
            <a:r>
              <a:rPr lang="zh-CN" altLang="en-US" sz="1800" dirty="0"/>
              <a:t>参数</a:t>
            </a:r>
            <a:r>
              <a:rPr lang="zh-CN" altLang="en-US" sz="1800" dirty="0" smtClean="0"/>
              <a:t>需要包含</a:t>
            </a:r>
            <a:r>
              <a:rPr lang="en-US" altLang="zh-CN" sz="1800" dirty="0" smtClean="0"/>
              <a:t>password)</a:t>
            </a:r>
            <a:r>
              <a:rPr lang="zh-CN" altLang="en-US" sz="1800" dirty="0" smtClean="0"/>
              <a:t>，</a:t>
            </a:r>
            <a:r>
              <a:rPr lang="zh-CN" altLang="en-US" sz="1800" dirty="0"/>
              <a:t>但在实现层面，我们通常很少会这样做（定义两个</a:t>
            </a:r>
            <a:r>
              <a:rPr lang="en-US" altLang="zh-CN" sz="1800" dirty="0" err="1"/>
              <a:t>UserInfo</a:t>
            </a:r>
            <a:r>
              <a:rPr lang="zh-CN" altLang="en-US" sz="1800" dirty="0"/>
              <a:t>，甚至更多），因为这样做并不见得很明智，我们完全可以设计一个完全兼容的</a:t>
            </a:r>
            <a:r>
              <a:rPr lang="en-US" altLang="zh-CN" sz="1800" dirty="0"/>
              <a:t>DTO</a:t>
            </a:r>
            <a:r>
              <a:rPr lang="zh-CN" altLang="en-US" sz="1800" dirty="0"/>
              <a:t>，在服务层接收数据的时候，不该由展示层设置的属性（如订单的总价应该由其单价、数量、折扣等决定），无论展示层是否设置，服务层都一概忽略，而在服务层返回数据时，不该返回的数据（如用户密码），就不设置对应的属性。</a:t>
            </a:r>
            <a:endParaRPr lang="en-US" altLang="zh-CN" sz="1800" dirty="0"/>
          </a:p>
          <a:p>
            <a:pPr lvl="1">
              <a:lnSpc>
                <a:spcPts val="2700"/>
              </a:lnSpc>
            </a:pPr>
            <a:r>
              <a:rPr lang="zh-CN" altLang="en-US" sz="1800" dirty="0" smtClean="0"/>
              <a:t>为什么</a:t>
            </a:r>
            <a:r>
              <a:rPr lang="zh-CN" altLang="en-US" sz="1800" dirty="0"/>
              <a:t>不在服务层中直接返回</a:t>
            </a:r>
            <a:r>
              <a:rPr lang="en-US" altLang="zh-CN" sz="1800" dirty="0" smtClean="0"/>
              <a:t>DO</a:t>
            </a:r>
            <a:r>
              <a:rPr lang="zh-CN" altLang="en-US" sz="1800" dirty="0" smtClean="0"/>
              <a:t>：</a:t>
            </a:r>
            <a:r>
              <a:rPr lang="en-US" altLang="zh-CN" sz="1800" dirty="0"/>
              <a:t>DO</a:t>
            </a:r>
            <a:r>
              <a:rPr lang="zh-CN" altLang="en-US" sz="1800" dirty="0"/>
              <a:t>具有一些不应该让展示层知道的</a:t>
            </a:r>
            <a:r>
              <a:rPr lang="zh-CN" altLang="en-US" sz="1800" dirty="0" smtClean="0"/>
              <a:t>数据；</a:t>
            </a:r>
            <a:r>
              <a:rPr lang="en-US" altLang="zh-CN" sz="1800" dirty="0"/>
              <a:t>DO</a:t>
            </a:r>
            <a:r>
              <a:rPr lang="zh-CN" altLang="en-US" sz="1800" dirty="0"/>
              <a:t>具有业务方法，如果直接把</a:t>
            </a:r>
            <a:r>
              <a:rPr lang="en-US" altLang="zh-CN" sz="1800" dirty="0"/>
              <a:t>DO</a:t>
            </a:r>
            <a:r>
              <a:rPr lang="zh-CN" altLang="en-US" sz="1800" dirty="0"/>
              <a:t>传递给展示层，展示层的代码就可以绕过服务层直接调用它不应该访问的操作，对于基于</a:t>
            </a:r>
            <a:r>
              <a:rPr lang="en-US" altLang="zh-CN" sz="1800" dirty="0"/>
              <a:t>AOP</a:t>
            </a:r>
            <a:r>
              <a:rPr lang="zh-CN" altLang="en-US" sz="1800" dirty="0"/>
              <a:t>拦截服务层来进行访问控制的机制来说，这问题尤为突出，而在展示层调用</a:t>
            </a:r>
            <a:r>
              <a:rPr lang="en-US" altLang="zh-CN" sz="1800" dirty="0"/>
              <a:t>DO</a:t>
            </a:r>
            <a:r>
              <a:rPr lang="zh-CN" altLang="en-US" sz="1800" dirty="0"/>
              <a:t>的业务方法也会因为事务的问题，让事务难以</a:t>
            </a:r>
            <a:r>
              <a:rPr lang="zh-CN" altLang="en-US" sz="1800" dirty="0" smtClean="0"/>
              <a:t>控制；</a:t>
            </a:r>
            <a:r>
              <a:rPr lang="en-US" altLang="zh-CN" sz="1800" dirty="0"/>
              <a:t>ORM</a:t>
            </a:r>
            <a:r>
              <a:rPr lang="zh-CN" altLang="en-US" sz="1800" dirty="0"/>
              <a:t>框架（如</a:t>
            </a:r>
            <a:r>
              <a:rPr lang="en-US" altLang="zh-CN" sz="1800" dirty="0"/>
              <a:t>Hibernate</a:t>
            </a:r>
            <a:r>
              <a:rPr lang="zh-CN" altLang="en-US" sz="1800" dirty="0" smtClean="0"/>
              <a:t>）“延迟加载”技术</a:t>
            </a:r>
            <a:r>
              <a:rPr lang="zh-CN" altLang="en-US" sz="1800" dirty="0"/>
              <a:t>，如果直接把</a:t>
            </a:r>
            <a:r>
              <a:rPr lang="en-US" altLang="zh-CN" sz="1800" dirty="0"/>
              <a:t>DO</a:t>
            </a:r>
            <a:r>
              <a:rPr lang="zh-CN" altLang="en-US" sz="1800" dirty="0"/>
              <a:t>暴露给展示层，对于大部分情况，展示层不在事务范围之内，如果其尝试在</a:t>
            </a:r>
            <a:r>
              <a:rPr lang="en-US" altLang="zh-CN" sz="1800" dirty="0"/>
              <a:t>Session</a:t>
            </a:r>
            <a:r>
              <a:rPr lang="zh-CN" altLang="en-US" sz="1800" dirty="0"/>
              <a:t>关闭的情况下获取一个未加载的关联对象，会出现运行时异常（对于</a:t>
            </a:r>
            <a:r>
              <a:rPr lang="en-US" altLang="zh-CN" sz="1800" dirty="0"/>
              <a:t>Hibernate</a:t>
            </a:r>
            <a:r>
              <a:rPr lang="zh-CN" altLang="en-US" sz="1800" dirty="0"/>
              <a:t>来说，就是</a:t>
            </a:r>
            <a:r>
              <a:rPr lang="en-US" altLang="zh-CN" sz="1800" dirty="0" err="1"/>
              <a:t>LazyInitiliaztionException</a:t>
            </a:r>
            <a:r>
              <a:rPr lang="zh-CN" altLang="en-US" sz="1800" dirty="0" smtClean="0"/>
              <a:t>）；从设计</a:t>
            </a:r>
            <a:r>
              <a:rPr lang="zh-CN" altLang="en-US" sz="1800" dirty="0"/>
              <a:t>层面来说，展示层依赖于服务层，服务层依赖于领域层，如果把</a:t>
            </a:r>
            <a:r>
              <a:rPr lang="en-US" altLang="zh-CN" sz="1800" dirty="0"/>
              <a:t>DO</a:t>
            </a:r>
            <a:r>
              <a:rPr lang="zh-CN" altLang="en-US" sz="1800" dirty="0"/>
              <a:t>暴露出去，就会导致展示层直接依赖于领域层，这虽然依然是单向依赖，但这种跨层依赖会导致不必要的耦合</a:t>
            </a:r>
            <a:r>
              <a:rPr lang="zh-CN" altLang="en-US" sz="1800" dirty="0" smtClean="0"/>
              <a:t>。</a:t>
            </a:r>
            <a:endParaRPr lang="en-US" altLang="zh-CN" sz="1800" dirty="0" smtClean="0"/>
          </a:p>
          <a:p>
            <a:pPr lvl="1">
              <a:lnSpc>
                <a:spcPts val="2700"/>
              </a:lnSpc>
            </a:pPr>
            <a:r>
              <a:rPr lang="en-US" altLang="zh-CN" sz="1800" dirty="0" smtClean="0"/>
              <a:t>DTO</a:t>
            </a:r>
            <a:r>
              <a:rPr lang="zh-CN" altLang="en-US" sz="1800" dirty="0" smtClean="0"/>
              <a:t>应该是一个“扁平的二维对象”</a:t>
            </a:r>
            <a:endParaRPr lang="en-US" altLang="zh-CN" sz="1800" dirty="0" smtClean="0"/>
          </a:p>
        </p:txBody>
      </p:sp>
    </p:spTree>
    <p:extLst>
      <p:ext uri="{BB962C8B-B14F-4D97-AF65-F5344CB8AC3E}">
        <p14:creationId xmlns:p14="http://schemas.microsoft.com/office/powerpoint/2010/main" val="33941233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7056785"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a:t>概念辨析</a:t>
            </a:r>
            <a:r>
              <a:rPr lang="en-US" altLang="zh-CN" dirty="0"/>
              <a:t>-</a:t>
            </a:r>
            <a:r>
              <a:rPr lang="en-US" altLang="zh-CN" dirty="0" smtClean="0"/>
              <a:t>VO/DTO/DO/PO</a:t>
            </a:r>
            <a:r>
              <a:rPr lang="zh-CN" altLang="en-US" dirty="0" smtClean="0"/>
              <a:t>（四）</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fontScale="55000" lnSpcReduction="20000"/>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2000" dirty="0" smtClean="0"/>
              <a:t>DO</a:t>
            </a:r>
            <a:r>
              <a:rPr lang="zh-CN" altLang="en-US" sz="2000" dirty="0" smtClean="0"/>
              <a:t>与</a:t>
            </a:r>
            <a:r>
              <a:rPr lang="en-US" altLang="zh-CN" sz="2000" dirty="0" smtClean="0"/>
              <a:t>PO</a:t>
            </a:r>
            <a:r>
              <a:rPr lang="zh-CN" altLang="en-US" sz="2000" dirty="0" smtClean="0"/>
              <a:t>：</a:t>
            </a:r>
            <a:r>
              <a:rPr lang="en-US" altLang="zh-CN" sz="2000" dirty="0"/>
              <a:t>DO</a:t>
            </a:r>
            <a:r>
              <a:rPr lang="zh-CN" altLang="en-US" sz="2000" dirty="0"/>
              <a:t>和</a:t>
            </a:r>
            <a:r>
              <a:rPr lang="en-US" altLang="zh-CN" sz="2000" dirty="0"/>
              <a:t>PO</a:t>
            </a:r>
            <a:r>
              <a:rPr lang="zh-CN" altLang="en-US" sz="2000" dirty="0"/>
              <a:t>在绝大部分情况下是一一对应的，</a:t>
            </a:r>
            <a:r>
              <a:rPr lang="en-US" altLang="zh-CN" sz="2000" dirty="0"/>
              <a:t>PO</a:t>
            </a:r>
            <a:r>
              <a:rPr lang="zh-CN" altLang="en-US" sz="2000" dirty="0"/>
              <a:t>是只含有</a:t>
            </a:r>
            <a:r>
              <a:rPr lang="en-US" altLang="zh-CN" sz="2000" dirty="0"/>
              <a:t>get/set</a:t>
            </a:r>
            <a:r>
              <a:rPr lang="zh-CN" altLang="en-US" sz="2000" dirty="0"/>
              <a:t>方法的</a:t>
            </a:r>
            <a:r>
              <a:rPr lang="en-US" altLang="zh-CN" sz="2000" dirty="0"/>
              <a:t>POJO</a:t>
            </a:r>
            <a:r>
              <a:rPr lang="zh-CN" altLang="en-US" sz="2000" dirty="0"/>
              <a:t>，但某些场景还是能反映出两者在概念上存在本质的</a:t>
            </a:r>
            <a:r>
              <a:rPr lang="zh-CN" altLang="en-US" sz="2000" dirty="0" smtClean="0"/>
              <a:t>区别</a:t>
            </a:r>
            <a:r>
              <a:rPr lang="zh-CN" altLang="en-US" sz="1800" dirty="0" smtClean="0"/>
              <a:t>。</a:t>
            </a:r>
            <a:endParaRPr lang="en-US" altLang="zh-CN" sz="1800" dirty="0" smtClean="0"/>
          </a:p>
          <a:p>
            <a:pPr lvl="1">
              <a:lnSpc>
                <a:spcPts val="2700"/>
              </a:lnSpc>
            </a:pPr>
            <a:r>
              <a:rPr lang="en-US" altLang="zh-CN" sz="1800" dirty="0" smtClean="0"/>
              <a:t>DO</a:t>
            </a:r>
            <a:r>
              <a:rPr lang="zh-CN" altLang="en-US" sz="1800" dirty="0"/>
              <a:t>在某些场景下不需要进行显式的持久化，例如利用策略模式设计的商品折扣策略，会衍生出折扣策略的接口和不同折扣策略实现类，这些折扣策略实现类可以算是</a:t>
            </a:r>
            <a:r>
              <a:rPr lang="en-US" altLang="zh-CN" sz="1800" dirty="0"/>
              <a:t>DO</a:t>
            </a:r>
            <a:r>
              <a:rPr lang="zh-CN" altLang="en-US" sz="1800" dirty="0"/>
              <a:t>，但它们只驻留在静态内存，不需要持久化到持久层，因此，这类</a:t>
            </a:r>
            <a:r>
              <a:rPr lang="en-US" altLang="zh-CN" sz="1800" dirty="0"/>
              <a:t>DO</a:t>
            </a:r>
            <a:r>
              <a:rPr lang="zh-CN" altLang="en-US" sz="1800" dirty="0"/>
              <a:t>是不存在对应的</a:t>
            </a:r>
            <a:r>
              <a:rPr lang="en-US" altLang="zh-CN" sz="1800" dirty="0"/>
              <a:t>PO</a:t>
            </a:r>
            <a:r>
              <a:rPr lang="zh-CN" altLang="en-US" sz="1800" dirty="0"/>
              <a:t>的</a:t>
            </a:r>
            <a:r>
              <a:rPr lang="zh-CN" altLang="en-US" sz="1800" dirty="0" smtClean="0"/>
              <a:t>。同样</a:t>
            </a:r>
            <a:r>
              <a:rPr lang="zh-CN" altLang="en-US" sz="1800" dirty="0"/>
              <a:t>的道理，某些场景下，</a:t>
            </a:r>
            <a:r>
              <a:rPr lang="en-US" altLang="zh-CN" sz="1800" dirty="0"/>
              <a:t>PO</a:t>
            </a:r>
            <a:r>
              <a:rPr lang="zh-CN" altLang="en-US" sz="1800" dirty="0"/>
              <a:t>也没有对应的</a:t>
            </a:r>
            <a:r>
              <a:rPr lang="en-US" altLang="zh-CN" sz="1800" dirty="0"/>
              <a:t>DO</a:t>
            </a:r>
            <a:r>
              <a:rPr lang="zh-CN" altLang="en-US" sz="1800" dirty="0"/>
              <a:t>，例如老师</a:t>
            </a:r>
            <a:r>
              <a:rPr lang="en-US" altLang="zh-CN" sz="1800" dirty="0"/>
              <a:t>Teacher</a:t>
            </a:r>
            <a:r>
              <a:rPr lang="zh-CN" altLang="en-US" sz="1800" dirty="0"/>
              <a:t>和学生</a:t>
            </a:r>
            <a:r>
              <a:rPr lang="en-US" altLang="zh-CN" sz="1800" dirty="0"/>
              <a:t>Student</a:t>
            </a:r>
            <a:r>
              <a:rPr lang="zh-CN" altLang="en-US" sz="1800" dirty="0"/>
              <a:t>存在多对多的关系，在关系数据库中，这种关系需要表现为一个中间表，也就对应有一个</a:t>
            </a:r>
            <a:r>
              <a:rPr lang="en-US" altLang="zh-CN" sz="1800" dirty="0" err="1"/>
              <a:t>TeacherAndStudentPO</a:t>
            </a:r>
            <a:r>
              <a:rPr lang="zh-CN" altLang="en-US" sz="1800" dirty="0"/>
              <a:t>的</a:t>
            </a:r>
            <a:r>
              <a:rPr lang="en-US" altLang="zh-CN" sz="1800" dirty="0"/>
              <a:t>PO</a:t>
            </a:r>
            <a:r>
              <a:rPr lang="zh-CN" altLang="en-US" sz="1800" dirty="0"/>
              <a:t>，但这个</a:t>
            </a:r>
            <a:r>
              <a:rPr lang="en-US" altLang="zh-CN" sz="1800" dirty="0"/>
              <a:t>PO</a:t>
            </a:r>
            <a:r>
              <a:rPr lang="zh-CN" altLang="en-US" sz="1800" dirty="0"/>
              <a:t>在业务领域没有任何现实的意义，它完全不能与任何</a:t>
            </a:r>
            <a:r>
              <a:rPr lang="en-US" altLang="zh-CN" sz="1800" dirty="0"/>
              <a:t>DO</a:t>
            </a:r>
            <a:r>
              <a:rPr lang="zh-CN" altLang="en-US" sz="1800" dirty="0"/>
              <a:t>对应上。这里要特别声明，并不是所有多对多关系都没有业务含义，这跟具体业务场景有关，例如：两个</a:t>
            </a:r>
            <a:r>
              <a:rPr lang="en-US" altLang="zh-CN" sz="1800" dirty="0"/>
              <a:t>PO</a:t>
            </a:r>
            <a:r>
              <a:rPr lang="zh-CN" altLang="en-US" sz="1800" dirty="0"/>
              <a:t>之间的关系会影响具体业务，并且这种关系存在多种类型，那么这种多对多关系也应该表现为一个</a:t>
            </a:r>
            <a:r>
              <a:rPr lang="en-US" altLang="zh-CN" sz="1800" dirty="0"/>
              <a:t>DO</a:t>
            </a:r>
            <a:r>
              <a:rPr lang="zh-CN" altLang="en-US" sz="1800" dirty="0"/>
              <a:t>，又如：“角色”与“资源”之间存在多对多关系，而这种关系很明显会表现为一个</a:t>
            </a:r>
            <a:r>
              <a:rPr lang="en-US" altLang="zh-CN" sz="1800" dirty="0"/>
              <a:t>DO——“</a:t>
            </a:r>
            <a:r>
              <a:rPr lang="zh-CN" altLang="en-US" sz="1800" dirty="0"/>
              <a:t>权限”</a:t>
            </a:r>
            <a:r>
              <a:rPr lang="zh-CN" altLang="en-US" sz="1800" dirty="0" smtClean="0"/>
              <a:t>。</a:t>
            </a:r>
            <a:endParaRPr lang="en-US" altLang="zh-CN" sz="1800" dirty="0" smtClean="0"/>
          </a:p>
          <a:p>
            <a:pPr lvl="1">
              <a:lnSpc>
                <a:spcPts val="2700"/>
              </a:lnSpc>
            </a:pPr>
            <a:r>
              <a:rPr lang="zh-CN" altLang="en-US" sz="1800" dirty="0"/>
              <a:t>某些情况下，为了某种持久化策略或者性能的考虑，一个</a:t>
            </a:r>
            <a:r>
              <a:rPr lang="en-US" altLang="zh-CN" sz="1800" dirty="0"/>
              <a:t>PO</a:t>
            </a:r>
            <a:r>
              <a:rPr lang="zh-CN" altLang="en-US" sz="1800" dirty="0"/>
              <a:t>可能对应多个</a:t>
            </a:r>
            <a:r>
              <a:rPr lang="en-US" altLang="zh-CN" sz="1800" dirty="0"/>
              <a:t>DO</a:t>
            </a:r>
            <a:r>
              <a:rPr lang="zh-CN" altLang="en-US" sz="1800" dirty="0"/>
              <a:t>，反之亦然。例如客户</a:t>
            </a:r>
            <a:r>
              <a:rPr lang="en-US" altLang="zh-CN" sz="1800" dirty="0"/>
              <a:t>Customer</a:t>
            </a:r>
            <a:r>
              <a:rPr lang="zh-CN" altLang="en-US" sz="1800" dirty="0"/>
              <a:t>有其联系信息</a:t>
            </a:r>
            <a:r>
              <a:rPr lang="en-US" altLang="zh-CN" sz="1800" dirty="0"/>
              <a:t>Contacts</a:t>
            </a:r>
            <a:r>
              <a:rPr lang="zh-CN" altLang="en-US" sz="1800" dirty="0"/>
              <a:t>，这里是两个一对一关系的</a:t>
            </a:r>
            <a:r>
              <a:rPr lang="en-US" altLang="zh-CN" sz="1800" dirty="0"/>
              <a:t>DO</a:t>
            </a:r>
            <a:r>
              <a:rPr lang="zh-CN" altLang="en-US" sz="1800" dirty="0"/>
              <a:t>，但可能出于性能的考虑（极端情况，权作举例），为了减少数据库的连接查询操作，把</a:t>
            </a:r>
            <a:r>
              <a:rPr lang="en-US" altLang="zh-CN" sz="1800" dirty="0"/>
              <a:t>Customer</a:t>
            </a:r>
            <a:r>
              <a:rPr lang="zh-CN" altLang="en-US" sz="1800" dirty="0"/>
              <a:t>和</a:t>
            </a:r>
            <a:r>
              <a:rPr lang="en-US" altLang="zh-CN" sz="1800" dirty="0"/>
              <a:t>Contacts</a:t>
            </a:r>
            <a:r>
              <a:rPr lang="zh-CN" altLang="en-US" sz="1800" dirty="0"/>
              <a:t>两个</a:t>
            </a:r>
            <a:r>
              <a:rPr lang="en-US" altLang="zh-CN" sz="1800" dirty="0"/>
              <a:t>DO</a:t>
            </a:r>
            <a:r>
              <a:rPr lang="zh-CN" altLang="en-US" sz="1800" dirty="0"/>
              <a:t>数据合并到一张数据表中。反过来，如果一本图书</a:t>
            </a:r>
            <a:r>
              <a:rPr lang="en-US" altLang="zh-CN" sz="1800" dirty="0"/>
              <a:t>Book</a:t>
            </a:r>
            <a:r>
              <a:rPr lang="zh-CN" altLang="en-US" sz="1800" dirty="0"/>
              <a:t>，有一个属性是封面</a:t>
            </a:r>
            <a:r>
              <a:rPr lang="en-US" altLang="zh-CN" sz="1800" dirty="0"/>
              <a:t>cover</a:t>
            </a:r>
            <a:r>
              <a:rPr lang="zh-CN" altLang="en-US" sz="1800" dirty="0"/>
              <a:t>，但该属性是一副图片的二进制数据，而某些查询操作不希望把</a:t>
            </a:r>
            <a:r>
              <a:rPr lang="en-US" altLang="zh-CN" sz="1800" dirty="0"/>
              <a:t>cover</a:t>
            </a:r>
            <a:r>
              <a:rPr lang="zh-CN" altLang="en-US" sz="1800" dirty="0"/>
              <a:t>一并加载，从而减轻磁盘</a:t>
            </a:r>
            <a:r>
              <a:rPr lang="en-US" altLang="zh-CN" sz="1800" dirty="0"/>
              <a:t>IO</a:t>
            </a:r>
            <a:r>
              <a:rPr lang="zh-CN" altLang="en-US" sz="1800" dirty="0"/>
              <a:t>开销，同时假设</a:t>
            </a:r>
            <a:r>
              <a:rPr lang="en-US" altLang="zh-CN" sz="1800" dirty="0"/>
              <a:t>ORM</a:t>
            </a:r>
            <a:r>
              <a:rPr lang="zh-CN" altLang="en-US" sz="1800" dirty="0"/>
              <a:t>框架不支持属性级别的延迟加载，那么就需要考虑把</a:t>
            </a:r>
            <a:r>
              <a:rPr lang="en-US" altLang="zh-CN" sz="1800" dirty="0"/>
              <a:t>cover</a:t>
            </a:r>
            <a:r>
              <a:rPr lang="zh-CN" altLang="en-US" sz="1800" dirty="0"/>
              <a:t>独立到一张数据表中去，这样就形成一个</a:t>
            </a:r>
            <a:r>
              <a:rPr lang="en-US" altLang="zh-CN" sz="1800" dirty="0"/>
              <a:t>DO</a:t>
            </a:r>
            <a:r>
              <a:rPr lang="zh-CN" altLang="en-US" sz="1800" dirty="0"/>
              <a:t>对应对个</a:t>
            </a:r>
            <a:r>
              <a:rPr lang="en-US" altLang="zh-CN" sz="1800" dirty="0"/>
              <a:t>PO</a:t>
            </a:r>
            <a:r>
              <a:rPr lang="zh-CN" altLang="en-US" sz="1800" dirty="0"/>
              <a:t>的情况</a:t>
            </a:r>
            <a:r>
              <a:rPr lang="zh-CN" altLang="en-US" sz="1800" dirty="0" smtClean="0"/>
              <a:t>。</a:t>
            </a:r>
            <a:endParaRPr lang="en-US" altLang="zh-CN" sz="1800" dirty="0" smtClean="0"/>
          </a:p>
          <a:p>
            <a:pPr lvl="1">
              <a:lnSpc>
                <a:spcPts val="2700"/>
              </a:lnSpc>
            </a:pPr>
            <a:r>
              <a:rPr lang="en-US" altLang="zh-CN" sz="1800" dirty="0"/>
              <a:t>PO</a:t>
            </a:r>
            <a:r>
              <a:rPr lang="zh-CN" altLang="en-US" sz="1800" dirty="0"/>
              <a:t>的某些属性值对于</a:t>
            </a:r>
            <a:r>
              <a:rPr lang="en-US" altLang="zh-CN" sz="1800" dirty="0"/>
              <a:t>DO</a:t>
            </a:r>
            <a:r>
              <a:rPr lang="zh-CN" altLang="en-US" sz="1800" dirty="0"/>
              <a:t>没有任何意义，这些属性值可能是为了解决某些持久化策略而存在的数据，例如为了实现“乐观锁”，</a:t>
            </a:r>
            <a:r>
              <a:rPr lang="en-US" altLang="zh-CN" sz="1800" dirty="0"/>
              <a:t>PO</a:t>
            </a:r>
            <a:r>
              <a:rPr lang="zh-CN" altLang="en-US" sz="1800" dirty="0"/>
              <a:t>存在一个</a:t>
            </a:r>
            <a:r>
              <a:rPr lang="en-US" altLang="zh-CN" sz="1800" dirty="0"/>
              <a:t>version</a:t>
            </a:r>
            <a:r>
              <a:rPr lang="zh-CN" altLang="en-US" sz="1800" dirty="0"/>
              <a:t>的属性，这个</a:t>
            </a:r>
            <a:r>
              <a:rPr lang="en-US" altLang="zh-CN" sz="1800" dirty="0"/>
              <a:t>version</a:t>
            </a:r>
            <a:r>
              <a:rPr lang="zh-CN" altLang="en-US" sz="1800" dirty="0"/>
              <a:t>对于</a:t>
            </a:r>
            <a:r>
              <a:rPr lang="en-US" altLang="zh-CN" sz="1800" dirty="0"/>
              <a:t>DO</a:t>
            </a:r>
            <a:r>
              <a:rPr lang="zh-CN" altLang="en-US" sz="1800" dirty="0"/>
              <a:t>来说是没有任何业务意义的，它不应该在</a:t>
            </a:r>
            <a:r>
              <a:rPr lang="en-US" altLang="zh-CN" sz="1800" dirty="0"/>
              <a:t>DO</a:t>
            </a:r>
            <a:r>
              <a:rPr lang="zh-CN" altLang="en-US" sz="1800" dirty="0"/>
              <a:t>中存在。同理，</a:t>
            </a:r>
            <a:r>
              <a:rPr lang="en-US" altLang="zh-CN" sz="1800" dirty="0"/>
              <a:t>DO</a:t>
            </a:r>
            <a:r>
              <a:rPr lang="zh-CN" altLang="en-US" sz="1800" dirty="0"/>
              <a:t>中也可能存在不需要持久化的属性</a:t>
            </a:r>
            <a:r>
              <a:rPr lang="zh-CN" altLang="en-US" sz="1800" dirty="0" smtClean="0"/>
              <a:t>。</a:t>
            </a:r>
            <a:endParaRPr lang="en-US" altLang="zh-CN" sz="1800" dirty="0" smtClean="0"/>
          </a:p>
          <a:p>
            <a:pPr lvl="1">
              <a:lnSpc>
                <a:spcPts val="2700"/>
              </a:lnSpc>
            </a:pPr>
            <a:r>
              <a:rPr lang="zh-CN" altLang="en-US" sz="1800" dirty="0"/>
              <a:t>现在的业务应用开发，基本上不需要区分</a:t>
            </a:r>
            <a:r>
              <a:rPr lang="en-US" altLang="zh-CN" sz="1800" dirty="0"/>
              <a:t>DO</a:t>
            </a:r>
            <a:r>
              <a:rPr lang="zh-CN" altLang="en-US" sz="1800" dirty="0"/>
              <a:t>与</a:t>
            </a:r>
            <a:r>
              <a:rPr lang="en-US" altLang="zh-CN" sz="1800" dirty="0"/>
              <a:t>PO</a:t>
            </a:r>
            <a:r>
              <a:rPr lang="zh-CN" altLang="en-US" sz="1800" dirty="0"/>
              <a:t>，</a:t>
            </a:r>
            <a:r>
              <a:rPr lang="en-US" altLang="zh-CN" sz="1800" dirty="0"/>
              <a:t>PO</a:t>
            </a:r>
            <a:r>
              <a:rPr lang="zh-CN" altLang="en-US" sz="1800" dirty="0"/>
              <a:t>完全可以通过</a:t>
            </a:r>
            <a:r>
              <a:rPr lang="en-US" altLang="zh-CN" sz="1800" dirty="0"/>
              <a:t>JPA</a:t>
            </a:r>
            <a:r>
              <a:rPr lang="zh-CN" altLang="en-US" sz="1800" dirty="0"/>
              <a:t>，</a:t>
            </a:r>
            <a:r>
              <a:rPr lang="en-US" altLang="zh-CN" sz="1800" dirty="0"/>
              <a:t>Hibernate Annotations/</a:t>
            </a:r>
            <a:r>
              <a:rPr lang="en-US" altLang="zh-CN" sz="1800" dirty="0" err="1"/>
              <a:t>hbm</a:t>
            </a:r>
            <a:r>
              <a:rPr lang="zh-CN" altLang="en-US" sz="1800" dirty="0"/>
              <a:t>隐藏在</a:t>
            </a:r>
            <a:r>
              <a:rPr lang="en-US" altLang="zh-CN" sz="1800" dirty="0"/>
              <a:t>DO</a:t>
            </a:r>
            <a:r>
              <a:rPr lang="zh-CN" altLang="en-US" sz="1800" dirty="0"/>
              <a:t>之中。</a:t>
            </a:r>
            <a:endParaRPr lang="en-US" altLang="zh-CN" sz="1800" dirty="0" smtClean="0"/>
          </a:p>
        </p:txBody>
      </p:sp>
    </p:spTree>
    <p:extLst>
      <p:ext uri="{BB962C8B-B14F-4D97-AF65-F5344CB8AC3E}">
        <p14:creationId xmlns:p14="http://schemas.microsoft.com/office/powerpoint/2010/main" val="17902068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领域驱动设计的特性</a:t>
            </a:r>
            <a:endParaRPr lang="zh-CN" altLang="en-US" dirty="0"/>
          </a:p>
        </p:txBody>
      </p:sp>
      <p:graphicFrame>
        <p:nvGraphicFramePr>
          <p:cNvPr id="2" name="图示 1"/>
          <p:cNvGraphicFramePr/>
          <p:nvPr>
            <p:extLst>
              <p:ext uri="{D42A27DB-BD31-4B8C-83A1-F6EECF244321}">
                <p14:modId xmlns:p14="http://schemas.microsoft.com/office/powerpoint/2010/main" val="1651221528"/>
              </p:ext>
            </p:extLst>
          </p:nvPr>
        </p:nvGraphicFramePr>
        <p:xfrm>
          <a:off x="611560" y="1124744"/>
          <a:ext cx="7920880" cy="5272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25129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7056785"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a:t>概念辨析</a:t>
            </a:r>
            <a:r>
              <a:rPr lang="en-US" altLang="zh-CN" dirty="0"/>
              <a:t>-</a:t>
            </a:r>
            <a:r>
              <a:rPr lang="en-US" altLang="zh-CN" dirty="0" smtClean="0"/>
              <a:t>VO/DTO/DO/PO</a:t>
            </a:r>
            <a:r>
              <a:rPr lang="zh-CN" altLang="en-US" dirty="0" smtClean="0"/>
              <a:t>（</a:t>
            </a:r>
            <a:r>
              <a:rPr lang="zh-CN" altLang="en-US" dirty="0"/>
              <a:t>五</a:t>
            </a:r>
            <a:r>
              <a:rPr lang="zh-CN" altLang="en-US" dirty="0" smtClean="0"/>
              <a:t>）</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1800" dirty="0" smtClean="0"/>
              <a:t>VO/DTO/DO/PO</a:t>
            </a:r>
            <a:r>
              <a:rPr lang="zh-CN" altLang="en-US" sz="1800" dirty="0" smtClean="0"/>
              <a:t>转换：</a:t>
            </a:r>
            <a:endParaRPr lang="en-US" altLang="zh-CN" sz="1800" dirty="0" smtClean="0"/>
          </a:p>
          <a:p>
            <a:pPr lvl="1">
              <a:lnSpc>
                <a:spcPts val="2700"/>
              </a:lnSpc>
            </a:pPr>
            <a:r>
              <a:rPr lang="zh-CN" altLang="en-US" sz="1800" dirty="0" smtClean="0"/>
              <a:t>工厂类或工厂方法；</a:t>
            </a:r>
            <a:endParaRPr lang="en-US" altLang="zh-CN" sz="1800" dirty="0" smtClean="0"/>
          </a:p>
          <a:p>
            <a:pPr lvl="1">
              <a:lnSpc>
                <a:spcPts val="2700"/>
              </a:lnSpc>
            </a:pPr>
            <a:r>
              <a:rPr lang="zh-CN" altLang="en-US" sz="1800" dirty="0"/>
              <a:t>构造</a:t>
            </a:r>
            <a:r>
              <a:rPr lang="zh-CN" altLang="en-US" sz="1800" dirty="0" smtClean="0"/>
              <a:t>函数；</a:t>
            </a:r>
            <a:endParaRPr lang="en-US" altLang="zh-CN" sz="1800" dirty="0"/>
          </a:p>
          <a:p>
            <a:pPr lvl="1">
              <a:lnSpc>
                <a:spcPts val="2700"/>
              </a:lnSpc>
            </a:pPr>
            <a:r>
              <a:rPr lang="zh-CN" altLang="en-US" sz="1800" dirty="0" smtClean="0"/>
              <a:t>工具类，如</a:t>
            </a:r>
            <a:r>
              <a:rPr lang="en-US" altLang="zh-CN" sz="1800" dirty="0" err="1" smtClean="0"/>
              <a:t>BeanUtils</a:t>
            </a:r>
            <a:r>
              <a:rPr lang="zh-CN" altLang="en-US" sz="1800" dirty="0" smtClean="0"/>
              <a:t>；</a:t>
            </a:r>
            <a:endParaRPr lang="en-US" altLang="zh-CN" sz="1800" dirty="0" smtClean="0"/>
          </a:p>
          <a:p>
            <a:pPr lvl="1">
              <a:lnSpc>
                <a:spcPts val="2700"/>
              </a:lnSpc>
            </a:pPr>
            <a:r>
              <a:rPr lang="zh-CN" altLang="en-US" sz="1800" dirty="0" smtClean="0"/>
              <a:t>转换实现中应注意类层次</a:t>
            </a:r>
            <a:r>
              <a:rPr lang="zh-CN" altLang="en-US" sz="1800" dirty="0"/>
              <a:t>概念</a:t>
            </a:r>
            <a:r>
              <a:rPr lang="zh-CN" altLang="en-US" sz="1800" dirty="0" smtClean="0"/>
              <a:t>的依赖关系。</a:t>
            </a:r>
            <a:endParaRPr lang="en-US" altLang="zh-CN" sz="1800" dirty="0" smtClean="0"/>
          </a:p>
          <a:p>
            <a:pPr lvl="1">
              <a:lnSpc>
                <a:spcPts val="2700"/>
              </a:lnSpc>
            </a:pPr>
            <a:endParaRPr lang="en-US" altLang="zh-CN" sz="1800" dirty="0" smtClean="0"/>
          </a:p>
        </p:txBody>
      </p:sp>
      <p:sp>
        <p:nvSpPr>
          <p:cNvPr id="2" name="矩形 1"/>
          <p:cNvSpPr/>
          <p:nvPr/>
        </p:nvSpPr>
        <p:spPr>
          <a:xfrm>
            <a:off x="4220688" y="5246426"/>
            <a:ext cx="914400" cy="457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smtClean="0"/>
              <a:t>DO</a:t>
            </a:r>
            <a:endParaRPr lang="zh-CN" altLang="en-US" dirty="0"/>
          </a:p>
        </p:txBody>
      </p:sp>
      <p:sp>
        <p:nvSpPr>
          <p:cNvPr id="5" name="矩形 4"/>
          <p:cNvSpPr/>
          <p:nvPr/>
        </p:nvSpPr>
        <p:spPr>
          <a:xfrm>
            <a:off x="3604256" y="4301709"/>
            <a:ext cx="914400" cy="457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smtClean="0"/>
              <a:t>DTO</a:t>
            </a:r>
            <a:endParaRPr lang="zh-CN" altLang="en-US" dirty="0"/>
          </a:p>
        </p:txBody>
      </p:sp>
      <p:sp>
        <p:nvSpPr>
          <p:cNvPr id="6" name="矩形 5"/>
          <p:cNvSpPr/>
          <p:nvPr/>
        </p:nvSpPr>
        <p:spPr>
          <a:xfrm>
            <a:off x="2987824" y="3356992"/>
            <a:ext cx="914400" cy="457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smtClean="0"/>
              <a:t>VO</a:t>
            </a:r>
            <a:endParaRPr lang="zh-CN" altLang="en-US" dirty="0"/>
          </a:p>
        </p:txBody>
      </p:sp>
      <p:sp>
        <p:nvSpPr>
          <p:cNvPr id="8" name="矩形 7"/>
          <p:cNvSpPr/>
          <p:nvPr/>
        </p:nvSpPr>
        <p:spPr>
          <a:xfrm>
            <a:off x="4724744" y="4301709"/>
            <a:ext cx="914400" cy="457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smtClean="0"/>
              <a:t>PO</a:t>
            </a:r>
            <a:endParaRPr lang="zh-CN" altLang="en-US" dirty="0"/>
          </a:p>
        </p:txBody>
      </p:sp>
      <p:cxnSp>
        <p:nvCxnSpPr>
          <p:cNvPr id="4" name="直接箭头连接符 3"/>
          <p:cNvCxnSpPr>
            <a:stCxn id="6" idx="2"/>
            <a:endCxn id="5" idx="0"/>
          </p:cNvCxnSpPr>
          <p:nvPr/>
        </p:nvCxnSpPr>
        <p:spPr>
          <a:xfrm>
            <a:off x="3445024" y="3814192"/>
            <a:ext cx="616432" cy="4875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5" idx="2"/>
            <a:endCxn id="2" idx="0"/>
          </p:cNvCxnSpPr>
          <p:nvPr/>
        </p:nvCxnSpPr>
        <p:spPr>
          <a:xfrm>
            <a:off x="4061456" y="4758909"/>
            <a:ext cx="616432" cy="4875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8" idx="2"/>
            <a:endCxn id="2" idx="0"/>
          </p:cNvCxnSpPr>
          <p:nvPr/>
        </p:nvCxnSpPr>
        <p:spPr>
          <a:xfrm flipH="1">
            <a:off x="4677888" y="4758909"/>
            <a:ext cx="504056" cy="4875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8176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Entity</a:t>
            </a:r>
            <a:r>
              <a:rPr lang="zh-CN" altLang="en-US" dirty="0" smtClean="0"/>
              <a:t>（一）</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1800" dirty="0" smtClean="0"/>
              <a:t>Entity</a:t>
            </a:r>
            <a:r>
              <a:rPr lang="zh-CN" altLang="en-US" sz="1800" dirty="0" smtClean="0"/>
              <a:t>的</a:t>
            </a:r>
            <a:r>
              <a:rPr lang="zh-CN" altLang="en-US" sz="1800" dirty="0"/>
              <a:t>标识生成</a:t>
            </a:r>
            <a:r>
              <a:rPr lang="zh-CN" altLang="en-US" sz="1800" dirty="0" smtClean="0"/>
              <a:t>：</a:t>
            </a:r>
            <a:endParaRPr lang="en-US" altLang="zh-CN" sz="1800" dirty="0" smtClean="0"/>
          </a:p>
          <a:p>
            <a:pPr lvl="1">
              <a:lnSpc>
                <a:spcPts val="2700"/>
              </a:lnSpc>
            </a:pPr>
            <a:r>
              <a:rPr lang="zh-CN" altLang="en-US" sz="1800" dirty="0" smtClean="0"/>
              <a:t>用户提供</a:t>
            </a:r>
            <a:endParaRPr lang="en-US" altLang="zh-CN" sz="1800" dirty="0" smtClean="0"/>
          </a:p>
          <a:p>
            <a:pPr lvl="1">
              <a:lnSpc>
                <a:spcPts val="2700"/>
              </a:lnSpc>
            </a:pPr>
            <a:r>
              <a:rPr lang="zh-CN" altLang="en-US" sz="1800" dirty="0" smtClean="0"/>
              <a:t>应用程序生成</a:t>
            </a:r>
            <a:endParaRPr lang="en-US" altLang="zh-CN" sz="1800" dirty="0" smtClean="0"/>
          </a:p>
          <a:p>
            <a:pPr lvl="1">
              <a:lnSpc>
                <a:spcPts val="2700"/>
              </a:lnSpc>
            </a:pPr>
            <a:r>
              <a:rPr lang="zh-CN" altLang="en-US" sz="1800" dirty="0"/>
              <a:t>持久化</a:t>
            </a:r>
            <a:r>
              <a:rPr lang="zh-CN" altLang="en-US" sz="1800" dirty="0" smtClean="0"/>
              <a:t>机制生成</a:t>
            </a:r>
            <a:endParaRPr lang="en-US" altLang="zh-CN" sz="1800" dirty="0" smtClean="0"/>
          </a:p>
          <a:p>
            <a:pPr lvl="1">
              <a:lnSpc>
                <a:spcPts val="2700"/>
              </a:lnSpc>
            </a:pPr>
            <a:r>
              <a:rPr lang="zh-CN" altLang="en-US" sz="1800" dirty="0"/>
              <a:t>另一</a:t>
            </a:r>
            <a:r>
              <a:rPr lang="zh-CN" altLang="en-US" sz="1800" dirty="0" smtClean="0"/>
              <a:t>个限界上下文提供</a:t>
            </a:r>
            <a:endParaRPr lang="en-US" altLang="zh-CN" sz="1800" dirty="0" smtClean="0"/>
          </a:p>
          <a:p>
            <a:pPr>
              <a:lnSpc>
                <a:spcPts val="2700"/>
              </a:lnSpc>
            </a:pPr>
            <a:r>
              <a:rPr lang="zh-CN" altLang="en-US" sz="2000" dirty="0" smtClean="0"/>
              <a:t>在</a:t>
            </a:r>
            <a:r>
              <a:rPr lang="en-US" altLang="zh-CN" sz="2000" dirty="0" smtClean="0"/>
              <a:t>JPA</a:t>
            </a:r>
            <a:r>
              <a:rPr lang="zh-CN" altLang="en-US" sz="2000" dirty="0" smtClean="0"/>
              <a:t>中，</a:t>
            </a:r>
            <a:r>
              <a:rPr lang="zh-CN" altLang="en-US" sz="2000" dirty="0"/>
              <a:t>有下面四种策略</a:t>
            </a:r>
            <a:r>
              <a:rPr lang="zh-CN" altLang="en-US" sz="2000" dirty="0" smtClean="0"/>
              <a:t>：</a:t>
            </a:r>
            <a:endParaRPr lang="en-US" altLang="zh-CN" sz="2000" dirty="0" smtClean="0"/>
          </a:p>
          <a:p>
            <a:pPr lvl="1">
              <a:lnSpc>
                <a:spcPts val="2700"/>
              </a:lnSpc>
            </a:pPr>
            <a:r>
              <a:rPr lang="zh-CN" altLang="en-US" sz="1800" dirty="0"/>
              <a:t>容器自动</a:t>
            </a:r>
            <a:r>
              <a:rPr lang="zh-CN" altLang="en-US" sz="1800" dirty="0" smtClean="0"/>
              <a:t>生成</a:t>
            </a:r>
            <a:r>
              <a:rPr lang="en-US" altLang="zh-CN" sz="1800" dirty="0"/>
              <a:t> </a:t>
            </a:r>
            <a:r>
              <a:rPr lang="en-US" altLang="zh-CN" sz="1800" dirty="0" smtClean="0"/>
              <a:t>(</a:t>
            </a:r>
            <a:r>
              <a:rPr lang="en-US" altLang="zh-CN" sz="1800" dirty="0" err="1" smtClean="0"/>
              <a:t>GenerationType.AUTO</a:t>
            </a:r>
            <a:r>
              <a:rPr lang="en-US" altLang="zh-CN" sz="1800" dirty="0" smtClean="0"/>
              <a:t>)</a:t>
            </a:r>
            <a:r>
              <a:rPr lang="zh-CN" altLang="en-US" sz="1800" dirty="0" smtClean="0"/>
              <a:t>：由</a:t>
            </a:r>
            <a:r>
              <a:rPr lang="en-US" altLang="zh-CN" sz="1800" dirty="0" smtClean="0"/>
              <a:t>JPA</a:t>
            </a:r>
            <a:r>
              <a:rPr lang="zh-CN" altLang="en-US" sz="1800" dirty="0" smtClean="0"/>
              <a:t>自动生成</a:t>
            </a:r>
            <a:endParaRPr lang="en-US" altLang="zh-CN" sz="1800" dirty="0" smtClean="0"/>
          </a:p>
          <a:p>
            <a:pPr lvl="1">
              <a:lnSpc>
                <a:spcPts val="2700"/>
              </a:lnSpc>
            </a:pPr>
            <a:r>
              <a:rPr lang="zh-CN" altLang="en-US" sz="1800" dirty="0"/>
              <a:t>使用数据库</a:t>
            </a:r>
            <a:r>
              <a:rPr lang="zh-CN" altLang="en-US" sz="1800" dirty="0" smtClean="0"/>
              <a:t>的自动增长字段生成</a:t>
            </a:r>
            <a:r>
              <a:rPr lang="en-US" altLang="zh-CN" sz="1800" dirty="0" smtClean="0"/>
              <a:t>(</a:t>
            </a:r>
            <a:r>
              <a:rPr lang="en-US" altLang="zh-CN" sz="1800" dirty="0" err="1" smtClean="0"/>
              <a:t>GenerationType.IDENTITY</a:t>
            </a:r>
            <a:r>
              <a:rPr lang="en-US" altLang="zh-CN" sz="1800" dirty="0" smtClean="0"/>
              <a:t>)</a:t>
            </a:r>
            <a:r>
              <a:rPr lang="zh-CN" altLang="en-US" sz="1800" dirty="0" smtClean="0"/>
              <a:t>：需要数据库支持</a:t>
            </a:r>
            <a:endParaRPr lang="en-US" altLang="zh-CN" sz="1800" dirty="0" smtClean="0"/>
          </a:p>
          <a:p>
            <a:pPr lvl="1">
              <a:lnSpc>
                <a:spcPts val="2700"/>
              </a:lnSpc>
            </a:pPr>
            <a:r>
              <a:rPr lang="zh-CN" altLang="en-US" sz="1800" dirty="0"/>
              <a:t>根据</a:t>
            </a:r>
            <a:r>
              <a:rPr lang="zh-CN" altLang="en-US" sz="1800" dirty="0" smtClean="0"/>
              <a:t>数据库序列号</a:t>
            </a:r>
            <a:r>
              <a:rPr lang="en-US" altLang="zh-CN" sz="1800" dirty="0" smtClean="0"/>
              <a:t>(</a:t>
            </a:r>
            <a:r>
              <a:rPr lang="en-US" altLang="zh-CN" sz="1800" dirty="0" err="1" smtClean="0"/>
              <a:t>GenerationType.SEQUENCE</a:t>
            </a:r>
            <a:r>
              <a:rPr lang="en-US" altLang="zh-CN" sz="1800" dirty="0" smtClean="0"/>
              <a:t>)</a:t>
            </a:r>
            <a:r>
              <a:rPr lang="zh-CN" altLang="en-US" sz="1800" dirty="0" smtClean="0"/>
              <a:t>：</a:t>
            </a:r>
            <a:r>
              <a:rPr lang="en-US" altLang="zh-CN" sz="1800" dirty="0" smtClean="0"/>
              <a:t>Oracle</a:t>
            </a:r>
            <a:r>
              <a:rPr lang="zh-CN" altLang="en-US" sz="1800" dirty="0" smtClean="0"/>
              <a:t>支持对序列号的支持</a:t>
            </a:r>
            <a:endParaRPr lang="en-US" altLang="zh-CN" sz="1800" dirty="0" smtClean="0"/>
          </a:p>
          <a:p>
            <a:pPr lvl="1">
              <a:lnSpc>
                <a:spcPts val="2700"/>
              </a:lnSpc>
            </a:pPr>
            <a:r>
              <a:rPr lang="zh-CN" altLang="en-US" sz="1800" dirty="0"/>
              <a:t>使用数据库</a:t>
            </a:r>
            <a:r>
              <a:rPr lang="zh-CN" altLang="en-US" sz="1800" dirty="0" smtClean="0"/>
              <a:t>表的字段生成</a:t>
            </a:r>
            <a:r>
              <a:rPr lang="en-US" altLang="zh-CN" sz="1800" dirty="0" smtClean="0"/>
              <a:t>(</a:t>
            </a:r>
            <a:r>
              <a:rPr lang="en-US" altLang="zh-CN" sz="1800" dirty="0" err="1" smtClean="0"/>
              <a:t>GenerationType.TABLE</a:t>
            </a:r>
            <a:r>
              <a:rPr lang="en-US" altLang="zh-CN" sz="1800" dirty="0" smtClean="0"/>
              <a:t>)</a:t>
            </a:r>
            <a:r>
              <a:rPr lang="zh-CN" altLang="en-US" sz="1800" dirty="0" smtClean="0"/>
              <a:t>：使用数据库中指定表的某个字段记录实体对象的标识，通过该字段的增长为新增加的实体对象赋唯一值</a:t>
            </a:r>
            <a:r>
              <a:rPr lang="zh-CN" altLang="en-US" sz="1800" dirty="0"/>
              <a:t>。</a:t>
            </a:r>
            <a:endParaRPr lang="en-US" altLang="zh-CN" sz="1800" dirty="0"/>
          </a:p>
          <a:p>
            <a:pPr lvl="1">
              <a:lnSpc>
                <a:spcPts val="2700"/>
              </a:lnSpc>
            </a:pPr>
            <a:endParaRPr lang="en-US" altLang="zh-CN" sz="1800" dirty="0" smtClean="0"/>
          </a:p>
        </p:txBody>
      </p:sp>
    </p:spTree>
    <p:extLst>
      <p:ext uri="{BB962C8B-B14F-4D97-AF65-F5344CB8AC3E}">
        <p14:creationId xmlns:p14="http://schemas.microsoft.com/office/powerpoint/2010/main" val="37510810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Entity</a:t>
            </a:r>
            <a:r>
              <a:rPr lang="zh-CN" altLang="en-US" dirty="0" smtClean="0"/>
              <a:t>（</a:t>
            </a:r>
            <a:r>
              <a:rPr lang="zh-CN" altLang="en-US" dirty="0"/>
              <a:t>二</a:t>
            </a:r>
            <a:r>
              <a:rPr lang="zh-CN" altLang="en-US" dirty="0" smtClean="0"/>
              <a:t>）</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继承关系：因为关系数据库的表之间不存在继承关系，</a:t>
            </a:r>
            <a:r>
              <a:rPr lang="en-US" altLang="zh-CN" sz="1800" dirty="0" smtClean="0"/>
              <a:t>Entity</a:t>
            </a:r>
            <a:r>
              <a:rPr lang="zh-CN" altLang="en-US" sz="1800" dirty="0" smtClean="0"/>
              <a:t>提供三种基本的继承映射策略：</a:t>
            </a:r>
            <a:endParaRPr lang="en-US" altLang="zh-CN" sz="1800" dirty="0" smtClean="0"/>
          </a:p>
          <a:p>
            <a:pPr lvl="1">
              <a:lnSpc>
                <a:spcPts val="2700"/>
              </a:lnSpc>
            </a:pPr>
            <a:r>
              <a:rPr lang="en-US" altLang="zh-CN" sz="1800" dirty="0" smtClean="0"/>
              <a:t>Single Table</a:t>
            </a:r>
            <a:endParaRPr lang="en-US" altLang="zh-CN" sz="1800" dirty="0"/>
          </a:p>
          <a:p>
            <a:pPr lvl="1">
              <a:lnSpc>
                <a:spcPts val="2700"/>
              </a:lnSpc>
            </a:pPr>
            <a:r>
              <a:rPr lang="en-US" altLang="zh-CN" sz="1800" dirty="0" smtClean="0"/>
              <a:t>Joined</a:t>
            </a:r>
            <a:endParaRPr lang="en-US" altLang="zh-CN" sz="1800" dirty="0"/>
          </a:p>
          <a:p>
            <a:pPr lvl="1">
              <a:lnSpc>
                <a:spcPts val="2700"/>
              </a:lnSpc>
            </a:pPr>
            <a:r>
              <a:rPr lang="en-US" altLang="zh-CN" sz="1800" dirty="0" smtClean="0"/>
              <a:t>Table per Class</a:t>
            </a:r>
          </a:p>
        </p:txBody>
      </p:sp>
      <p:sp>
        <p:nvSpPr>
          <p:cNvPr id="2" name="矩形 1"/>
          <p:cNvSpPr/>
          <p:nvPr/>
        </p:nvSpPr>
        <p:spPr>
          <a:xfrm>
            <a:off x="3037095" y="6123252"/>
            <a:ext cx="5855385" cy="307777"/>
          </a:xfrm>
          <a:prstGeom prst="rect">
            <a:avLst/>
          </a:prstGeom>
          <a:noFill/>
        </p:spPr>
        <p:txBody>
          <a:bodyPr wrap="none" rtlCol="0">
            <a:spAutoFit/>
          </a:bodyPr>
          <a:lstStyle/>
          <a:p>
            <a:r>
              <a:rPr lang="en-US" altLang="zh-CN" sz="1400" dirty="0"/>
              <a:t>Ref: </a:t>
            </a:r>
            <a:r>
              <a:rPr lang="en-US" altLang="zh-CN" sz="1400" dirty="0">
                <a:hlinkClick r:id="rId3"/>
              </a:rPr>
              <a:t>http://docs.jboss.org/hibernate/orm/4.3/manual/en-US/html/ch05.html</a:t>
            </a:r>
            <a:r>
              <a:rPr lang="en-US" altLang="zh-CN" sz="1400" dirty="0"/>
              <a:t> </a:t>
            </a:r>
            <a:endParaRPr lang="zh-CN" altLang="en-US" sz="1400" dirty="0"/>
          </a:p>
        </p:txBody>
      </p:sp>
    </p:spTree>
    <p:extLst>
      <p:ext uri="{BB962C8B-B14F-4D97-AF65-F5344CB8AC3E}">
        <p14:creationId xmlns:p14="http://schemas.microsoft.com/office/powerpoint/2010/main" val="30349794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Entity</a:t>
            </a:r>
            <a:r>
              <a:rPr lang="zh-CN" altLang="en-US" dirty="0" smtClean="0"/>
              <a:t>（三）</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继承关系：</a:t>
            </a:r>
            <a:r>
              <a:rPr lang="en-US" altLang="zh-CN" sz="1800" dirty="0" smtClean="0"/>
              <a:t>Single Table</a:t>
            </a:r>
          </a:p>
        </p:txBody>
      </p:sp>
      <p:sp>
        <p:nvSpPr>
          <p:cNvPr id="2" name="矩形 1"/>
          <p:cNvSpPr/>
          <p:nvPr/>
        </p:nvSpPr>
        <p:spPr>
          <a:xfrm>
            <a:off x="395536" y="1412776"/>
            <a:ext cx="8496944" cy="7017306"/>
          </a:xfrm>
          <a:prstGeom prst="rect">
            <a:avLst/>
          </a:prstGeom>
        </p:spPr>
        <p:txBody>
          <a:bodyPr wrap="square">
            <a:spAutoFit/>
          </a:bodyPr>
          <a:lstStyle/>
          <a:p>
            <a:r>
              <a:rPr lang="en-US" altLang="zh-CN" sz="1000" dirty="0"/>
              <a:t>@</a:t>
            </a:r>
            <a:r>
              <a:rPr lang="en-US" altLang="zh-CN" sz="1000" dirty="0" err="1"/>
              <a:t>SuppressWarnings</a:t>
            </a:r>
            <a:r>
              <a:rPr lang="en-US" altLang="zh-CN" sz="1000" dirty="0"/>
              <a:t>("serial")</a:t>
            </a:r>
          </a:p>
          <a:p>
            <a:r>
              <a:rPr lang="en-US" altLang="zh-CN" sz="1000" dirty="0"/>
              <a:t>@Entity</a:t>
            </a:r>
          </a:p>
          <a:p>
            <a:r>
              <a:rPr lang="en-US" altLang="zh-CN" sz="1000" dirty="0"/>
              <a:t>@Table(name="</a:t>
            </a:r>
            <a:r>
              <a:rPr lang="en-US" altLang="zh-CN" sz="1000" dirty="0" err="1"/>
              <a:t>Vehicle_Hierarchy</a:t>
            </a:r>
            <a:r>
              <a:rPr lang="en-US" altLang="zh-CN" sz="1000" dirty="0"/>
              <a:t>")</a:t>
            </a:r>
          </a:p>
          <a:p>
            <a:r>
              <a:rPr lang="en-US" altLang="zh-CN" sz="1000" dirty="0">
                <a:solidFill>
                  <a:srgbClr val="FF0000"/>
                </a:solidFill>
              </a:rPr>
              <a:t>@Inheritance(strategy=</a:t>
            </a:r>
            <a:r>
              <a:rPr lang="en-US" altLang="zh-CN" sz="1000" dirty="0" err="1">
                <a:solidFill>
                  <a:srgbClr val="FF0000"/>
                </a:solidFill>
              </a:rPr>
              <a:t>InheritanceType.SINGLE_TABLE</a:t>
            </a:r>
            <a:r>
              <a:rPr lang="en-US" altLang="zh-CN" sz="1000" dirty="0">
                <a:solidFill>
                  <a:srgbClr val="FF0000"/>
                </a:solidFill>
              </a:rPr>
              <a:t>)</a:t>
            </a:r>
          </a:p>
          <a:p>
            <a:r>
              <a:rPr lang="en-US" altLang="zh-CN" sz="1000" dirty="0">
                <a:solidFill>
                  <a:srgbClr val="FF0000"/>
                </a:solidFill>
              </a:rPr>
              <a:t>@</a:t>
            </a:r>
            <a:r>
              <a:rPr lang="en-US" altLang="zh-CN" sz="1000" dirty="0" err="1">
                <a:solidFill>
                  <a:srgbClr val="FF0000"/>
                </a:solidFill>
              </a:rPr>
              <a:t>DiscriminatorColumn</a:t>
            </a:r>
            <a:r>
              <a:rPr lang="en-US" altLang="zh-CN" sz="1000" dirty="0">
                <a:solidFill>
                  <a:srgbClr val="FF0000"/>
                </a:solidFill>
              </a:rPr>
              <a:t>(name="Discriminator", </a:t>
            </a:r>
            <a:r>
              <a:rPr lang="en-US" altLang="zh-CN" sz="1000" dirty="0" err="1">
                <a:solidFill>
                  <a:srgbClr val="FF0000"/>
                </a:solidFill>
              </a:rPr>
              <a:t>discriminatorType</a:t>
            </a:r>
            <a:r>
              <a:rPr lang="en-US" altLang="zh-CN" sz="1000" dirty="0">
                <a:solidFill>
                  <a:srgbClr val="FF0000"/>
                </a:solidFill>
              </a:rPr>
              <a:t> = </a:t>
            </a:r>
            <a:r>
              <a:rPr lang="en-US" altLang="zh-CN" sz="1000" dirty="0" err="1">
                <a:solidFill>
                  <a:srgbClr val="FF0000"/>
                </a:solidFill>
              </a:rPr>
              <a:t>DiscriminatorType.STRING,length</a:t>
            </a:r>
            <a:r>
              <a:rPr lang="en-US" altLang="zh-CN" sz="1000" dirty="0">
                <a:solidFill>
                  <a:srgbClr val="FF0000"/>
                </a:solidFill>
              </a:rPr>
              <a:t>=30)</a:t>
            </a:r>
          </a:p>
          <a:p>
            <a:r>
              <a:rPr lang="en-US" altLang="zh-CN" sz="1000" dirty="0">
                <a:solidFill>
                  <a:srgbClr val="FF0000"/>
                </a:solidFill>
              </a:rPr>
              <a:t>@</a:t>
            </a:r>
            <a:r>
              <a:rPr lang="en-US" altLang="zh-CN" sz="1000" dirty="0" err="1">
                <a:solidFill>
                  <a:srgbClr val="FF0000"/>
                </a:solidFill>
              </a:rPr>
              <a:t>DiscriminatorValue</a:t>
            </a:r>
            <a:r>
              <a:rPr lang="en-US" altLang="zh-CN" sz="1000" dirty="0">
                <a:solidFill>
                  <a:srgbClr val="FF0000"/>
                </a:solidFill>
              </a:rPr>
              <a:t>("Vehicle")</a:t>
            </a:r>
          </a:p>
          <a:p>
            <a:r>
              <a:rPr lang="en-US" altLang="zh-CN" sz="1000" dirty="0"/>
              <a:t>public class Vehicle </a:t>
            </a:r>
            <a:r>
              <a:rPr lang="en-US" altLang="zh-CN" sz="1000" dirty="0" smtClean="0"/>
              <a:t>implements Serializable</a:t>
            </a:r>
            <a:r>
              <a:rPr lang="en-US" altLang="zh-CN" sz="1000" dirty="0"/>
              <a:t>{       </a:t>
            </a:r>
          </a:p>
          <a:p>
            <a:r>
              <a:rPr lang="zh-CN" altLang="en-US" sz="1000" dirty="0"/>
              <a:t>          </a:t>
            </a:r>
            <a:r>
              <a:rPr lang="en-US" altLang="zh-CN" sz="1000" dirty="0"/>
              <a:t>//</a:t>
            </a:r>
            <a:r>
              <a:rPr lang="zh-CN" altLang="en-US" sz="1000" dirty="0"/>
              <a:t>基类</a:t>
            </a:r>
          </a:p>
          <a:p>
            <a:r>
              <a:rPr lang="en-US" altLang="zh-CN" sz="1000" dirty="0"/>
              <a:t>           </a:t>
            </a:r>
            <a:r>
              <a:rPr lang="en-US" altLang="zh-CN" sz="1000" dirty="0" err="1"/>
              <a:t>privateLong</a:t>
            </a:r>
            <a:r>
              <a:rPr lang="en-US" altLang="zh-CN" sz="1000" dirty="0"/>
              <a:t> id;</a:t>
            </a:r>
          </a:p>
          <a:p>
            <a:r>
              <a:rPr lang="en-US" altLang="zh-CN" sz="1000" dirty="0"/>
              <a:t>           </a:t>
            </a:r>
            <a:r>
              <a:rPr lang="en-US" altLang="zh-CN" sz="1000" dirty="0" err="1"/>
              <a:t>privateShort</a:t>
            </a:r>
            <a:r>
              <a:rPr lang="en-US" altLang="zh-CN" sz="1000" dirty="0"/>
              <a:t> speed;//</a:t>
            </a:r>
            <a:r>
              <a:rPr lang="zh-CN" altLang="en-US" sz="1000" dirty="0"/>
              <a:t>速度</a:t>
            </a:r>
          </a:p>
          <a:p>
            <a:r>
              <a:rPr lang="en-US" altLang="zh-CN" sz="1000" dirty="0"/>
              <a:t>           @Id</a:t>
            </a:r>
          </a:p>
          <a:p>
            <a:r>
              <a:rPr lang="en-US" altLang="zh-CN" sz="1000" dirty="0"/>
              <a:t>           @</a:t>
            </a:r>
            <a:r>
              <a:rPr lang="en-US" altLang="zh-CN" sz="1000" dirty="0" err="1"/>
              <a:t>GeneratedValue</a:t>
            </a:r>
            <a:endParaRPr lang="en-US" altLang="zh-CN" sz="1000" dirty="0"/>
          </a:p>
          <a:p>
            <a:r>
              <a:rPr lang="en-US" altLang="zh-CN" sz="1000" dirty="0"/>
              <a:t>           @Column(</a:t>
            </a:r>
            <a:r>
              <a:rPr lang="en-US" altLang="zh-CN" sz="1000" dirty="0" err="1"/>
              <a:t>columnDefinition</a:t>
            </a:r>
            <a:r>
              <a:rPr lang="en-US" altLang="zh-CN" sz="1000" dirty="0"/>
              <a:t>="integer")//</a:t>
            </a:r>
            <a:r>
              <a:rPr lang="zh-CN" altLang="en-US" sz="1000" dirty="0"/>
              <a:t>指定使用适配</a:t>
            </a:r>
            <a:r>
              <a:rPr lang="en-US" altLang="zh-CN" sz="1000" dirty="0"/>
              <a:t>Integer</a:t>
            </a:r>
            <a:r>
              <a:rPr lang="zh-CN" altLang="en-US" sz="1000" dirty="0"/>
              <a:t>长度的数据类型</a:t>
            </a:r>
          </a:p>
          <a:p>
            <a:r>
              <a:rPr lang="en-US" altLang="zh-CN" sz="1000" dirty="0"/>
              <a:t>           public Long </a:t>
            </a:r>
            <a:r>
              <a:rPr lang="en-US" altLang="zh-CN" sz="1000" dirty="0" err="1"/>
              <a:t>getId</a:t>
            </a:r>
            <a:r>
              <a:rPr lang="en-US" altLang="zh-CN" sz="1000" dirty="0"/>
              <a:t>() {</a:t>
            </a:r>
          </a:p>
          <a:p>
            <a:r>
              <a:rPr lang="en-US" altLang="zh-CN" sz="1000" dirty="0"/>
              <a:t>               </a:t>
            </a:r>
            <a:r>
              <a:rPr lang="en-US" altLang="zh-CN" sz="1000" dirty="0" err="1"/>
              <a:t>returnid</a:t>
            </a:r>
            <a:r>
              <a:rPr lang="en-US" altLang="zh-CN" sz="1000" dirty="0"/>
              <a:t>;</a:t>
            </a:r>
          </a:p>
          <a:p>
            <a:r>
              <a:rPr lang="zh-CN" altLang="en-US" sz="1000" dirty="0"/>
              <a:t>           </a:t>
            </a:r>
            <a:r>
              <a:rPr lang="en-US" altLang="zh-CN" sz="1000" dirty="0"/>
              <a:t>}</a:t>
            </a:r>
          </a:p>
          <a:p>
            <a:r>
              <a:rPr lang="en-US" altLang="zh-CN" sz="1000" dirty="0"/>
              <a:t>           public void </a:t>
            </a:r>
            <a:r>
              <a:rPr lang="en-US" altLang="zh-CN" sz="1000" dirty="0" err="1"/>
              <a:t>setId</a:t>
            </a:r>
            <a:r>
              <a:rPr lang="en-US" altLang="zh-CN" sz="1000" dirty="0"/>
              <a:t>(Long id) {</a:t>
            </a:r>
          </a:p>
          <a:p>
            <a:r>
              <a:rPr lang="en-US" altLang="zh-CN" sz="1000" dirty="0"/>
              <a:t>               this.id = id;</a:t>
            </a:r>
          </a:p>
          <a:p>
            <a:r>
              <a:rPr lang="zh-CN" altLang="en-US" sz="1000" dirty="0"/>
              <a:t>           </a:t>
            </a:r>
            <a:r>
              <a:rPr lang="en-US" altLang="zh-CN" sz="1000" dirty="0" smtClean="0"/>
              <a:t>}</a:t>
            </a:r>
          </a:p>
          <a:p>
            <a:r>
              <a:rPr lang="en-US" altLang="zh-CN" sz="1000" dirty="0"/>
              <a:t>}</a:t>
            </a:r>
          </a:p>
          <a:p>
            <a:r>
              <a:rPr lang="en-US" altLang="zh-CN" sz="1000" dirty="0" smtClean="0"/>
              <a:t>@</a:t>
            </a:r>
            <a:r>
              <a:rPr lang="en-US" altLang="zh-CN" sz="1000" dirty="0" err="1"/>
              <a:t>SuppressWarnings</a:t>
            </a:r>
            <a:r>
              <a:rPr lang="en-US" altLang="zh-CN" sz="1000" dirty="0"/>
              <a:t>("serial")</a:t>
            </a:r>
          </a:p>
          <a:p>
            <a:r>
              <a:rPr lang="en-US" altLang="zh-CN" sz="1000" dirty="0" smtClean="0"/>
              <a:t>@Entity</a:t>
            </a:r>
            <a:endParaRPr lang="en-US" altLang="zh-CN" sz="1000" dirty="0"/>
          </a:p>
          <a:p>
            <a:r>
              <a:rPr lang="en-US" altLang="zh-CN" sz="1000" dirty="0" smtClean="0">
                <a:solidFill>
                  <a:srgbClr val="FF0000"/>
                </a:solidFill>
              </a:rPr>
              <a:t>@</a:t>
            </a:r>
            <a:r>
              <a:rPr lang="en-US" altLang="zh-CN" sz="1000" dirty="0" err="1">
                <a:solidFill>
                  <a:srgbClr val="FF0000"/>
                </a:solidFill>
              </a:rPr>
              <a:t>DiscriminatorValue</a:t>
            </a:r>
            <a:r>
              <a:rPr lang="en-US" altLang="zh-CN" sz="1000" dirty="0">
                <a:solidFill>
                  <a:srgbClr val="FF0000"/>
                </a:solidFill>
              </a:rPr>
              <a:t>("Car")</a:t>
            </a:r>
          </a:p>
          <a:p>
            <a:r>
              <a:rPr lang="en-US" altLang="zh-CN" sz="1000" dirty="0" smtClean="0"/>
              <a:t>public </a:t>
            </a:r>
            <a:r>
              <a:rPr lang="en-US" altLang="zh-CN" sz="1000" dirty="0"/>
              <a:t>class Car extends Vehicle{        </a:t>
            </a:r>
          </a:p>
          <a:p>
            <a:r>
              <a:rPr lang="en-US" altLang="zh-CN" sz="1000" dirty="0"/>
              <a:t>           //Vehicle</a:t>
            </a:r>
            <a:r>
              <a:rPr lang="zh-CN" altLang="en-US" sz="1000" dirty="0"/>
              <a:t>的子类</a:t>
            </a:r>
          </a:p>
          <a:p>
            <a:r>
              <a:rPr lang="en-US" altLang="zh-CN" sz="1000" dirty="0"/>
              <a:t>           </a:t>
            </a:r>
            <a:r>
              <a:rPr lang="en-US" altLang="zh-CN" sz="1000" dirty="0" err="1"/>
              <a:t>privateString</a:t>
            </a:r>
            <a:r>
              <a:rPr lang="en-US" altLang="zh-CN" sz="1000" dirty="0"/>
              <a:t> engine;//</a:t>
            </a:r>
            <a:r>
              <a:rPr lang="zh-CN" altLang="en-US" sz="1000" dirty="0"/>
              <a:t>发动机</a:t>
            </a:r>
          </a:p>
          <a:p>
            <a:r>
              <a:rPr lang="en-US" altLang="zh-CN" sz="1000" dirty="0"/>
              <a:t>           @Column(</a:t>
            </a:r>
            <a:r>
              <a:rPr lang="en-US" altLang="zh-CN" sz="1000" dirty="0" err="1"/>
              <a:t>nullable</a:t>
            </a:r>
            <a:r>
              <a:rPr lang="en-US" altLang="zh-CN" sz="1000" dirty="0"/>
              <a:t>=</a:t>
            </a:r>
            <a:r>
              <a:rPr lang="en-US" altLang="zh-CN" sz="1000" dirty="0" err="1"/>
              <a:t>true,length</a:t>
            </a:r>
            <a:r>
              <a:rPr lang="en-US" altLang="zh-CN" sz="1000" dirty="0"/>
              <a:t>=30)</a:t>
            </a:r>
          </a:p>
          <a:p>
            <a:r>
              <a:rPr lang="en-US" altLang="zh-CN" sz="1000" dirty="0"/>
              <a:t>           </a:t>
            </a:r>
            <a:r>
              <a:rPr lang="en-US" altLang="zh-CN" sz="1000" dirty="0" err="1"/>
              <a:t>publi</a:t>
            </a:r>
            <a:r>
              <a:rPr lang="en-US" altLang="zh-CN" sz="1000" dirty="0"/>
              <a:t> </a:t>
            </a:r>
            <a:r>
              <a:rPr lang="en-US" altLang="zh-CN" sz="1000" dirty="0" err="1"/>
              <a:t>cString</a:t>
            </a:r>
            <a:r>
              <a:rPr lang="en-US" altLang="zh-CN" sz="1000" dirty="0"/>
              <a:t> </a:t>
            </a:r>
            <a:r>
              <a:rPr lang="en-US" altLang="zh-CN" sz="1000" dirty="0" err="1"/>
              <a:t>getEngine</a:t>
            </a:r>
            <a:r>
              <a:rPr lang="en-US" altLang="zh-CN" sz="1000" dirty="0"/>
              <a:t>() {</a:t>
            </a:r>
          </a:p>
          <a:p>
            <a:r>
              <a:rPr lang="en-US" altLang="zh-CN" sz="1000" dirty="0"/>
              <a:t>                  </a:t>
            </a:r>
            <a:r>
              <a:rPr lang="en-US" altLang="zh-CN" sz="1000" dirty="0" err="1"/>
              <a:t>returnengine</a:t>
            </a:r>
            <a:r>
              <a:rPr lang="en-US" altLang="zh-CN" sz="1000" dirty="0"/>
              <a:t>;</a:t>
            </a:r>
          </a:p>
          <a:p>
            <a:r>
              <a:rPr lang="zh-CN" altLang="en-US" sz="1000" dirty="0"/>
              <a:t>           </a:t>
            </a:r>
            <a:r>
              <a:rPr lang="en-US" altLang="zh-CN" sz="1000" dirty="0"/>
              <a:t>}</a:t>
            </a:r>
          </a:p>
          <a:p>
            <a:r>
              <a:rPr lang="en-US" altLang="zh-CN" sz="1000" dirty="0" smtClean="0"/>
              <a:t>           public </a:t>
            </a:r>
            <a:r>
              <a:rPr lang="en-US" altLang="zh-CN" sz="1000" dirty="0"/>
              <a:t>void </a:t>
            </a:r>
            <a:r>
              <a:rPr lang="en-US" altLang="zh-CN" sz="1000" dirty="0" err="1"/>
              <a:t>setEngine</a:t>
            </a:r>
            <a:r>
              <a:rPr lang="en-US" altLang="zh-CN" sz="1000" dirty="0"/>
              <a:t>(String engine) {</a:t>
            </a:r>
          </a:p>
          <a:p>
            <a:r>
              <a:rPr lang="en-US" altLang="zh-CN" sz="1000" dirty="0"/>
              <a:t>                  </a:t>
            </a:r>
            <a:r>
              <a:rPr lang="en-US" altLang="zh-CN" sz="1000" dirty="0" err="1"/>
              <a:t>this.engine</a:t>
            </a:r>
            <a:r>
              <a:rPr lang="en-US" altLang="zh-CN" sz="1000" dirty="0"/>
              <a:t> = engine;</a:t>
            </a:r>
          </a:p>
          <a:p>
            <a:r>
              <a:rPr lang="zh-CN" altLang="en-US" sz="1000" dirty="0"/>
              <a:t>           </a:t>
            </a:r>
            <a:r>
              <a:rPr lang="en-US" altLang="zh-CN" sz="1000" dirty="0" smtClean="0"/>
              <a:t>}</a:t>
            </a:r>
          </a:p>
          <a:p>
            <a:r>
              <a:rPr lang="zh-CN" altLang="en-US" sz="1000" dirty="0" smtClean="0"/>
              <a:t> </a:t>
            </a:r>
            <a:r>
              <a:rPr lang="en-US" altLang="zh-CN" sz="1000" dirty="0" smtClean="0"/>
              <a:t>}</a:t>
            </a:r>
          </a:p>
          <a:p>
            <a:r>
              <a:rPr lang="en-US" altLang="zh-CN" sz="1000" dirty="0" smtClean="0"/>
              <a:t>@</a:t>
            </a:r>
            <a:r>
              <a:rPr lang="en-US" altLang="zh-CN" sz="1000" dirty="0" err="1"/>
              <a:t>SuppressWarnings</a:t>
            </a:r>
            <a:r>
              <a:rPr lang="en-US" altLang="zh-CN" sz="1000" dirty="0"/>
              <a:t>("serial")</a:t>
            </a:r>
          </a:p>
          <a:p>
            <a:r>
              <a:rPr lang="en-US" altLang="zh-CN" sz="1000" dirty="0" smtClean="0"/>
              <a:t>@</a:t>
            </a:r>
            <a:r>
              <a:rPr lang="en-US" altLang="zh-CN" sz="1000" dirty="0"/>
              <a:t>Entity</a:t>
            </a:r>
          </a:p>
          <a:p>
            <a:r>
              <a:rPr lang="en-US" altLang="zh-CN" sz="1000" dirty="0" smtClean="0">
                <a:solidFill>
                  <a:srgbClr val="FF0000"/>
                </a:solidFill>
              </a:rPr>
              <a:t>@</a:t>
            </a:r>
            <a:r>
              <a:rPr lang="en-US" altLang="zh-CN" sz="1000" dirty="0" err="1">
                <a:solidFill>
                  <a:srgbClr val="FF0000"/>
                </a:solidFill>
              </a:rPr>
              <a:t>DiscriminatorValue</a:t>
            </a:r>
            <a:r>
              <a:rPr lang="en-US" altLang="zh-CN" sz="1000" dirty="0">
                <a:solidFill>
                  <a:srgbClr val="FF0000"/>
                </a:solidFill>
              </a:rPr>
              <a:t>("Camion")</a:t>
            </a:r>
          </a:p>
          <a:p>
            <a:r>
              <a:rPr lang="en-US" altLang="zh-CN" sz="1000" dirty="0" smtClean="0"/>
              <a:t>public </a:t>
            </a:r>
            <a:r>
              <a:rPr lang="en-US" altLang="zh-CN" sz="1000" dirty="0"/>
              <a:t>class Camion </a:t>
            </a:r>
            <a:r>
              <a:rPr lang="en-US" altLang="zh-CN" sz="1000" dirty="0" err="1"/>
              <a:t>extendsCar</a:t>
            </a:r>
            <a:r>
              <a:rPr lang="en-US" altLang="zh-CN" sz="1000" dirty="0"/>
              <a:t>{       //Car</a:t>
            </a:r>
            <a:r>
              <a:rPr lang="zh-CN" altLang="en-US" sz="1000" dirty="0"/>
              <a:t>的子类</a:t>
            </a:r>
          </a:p>
          <a:p>
            <a:r>
              <a:rPr lang="en-US" altLang="zh-CN" sz="1000" dirty="0"/>
              <a:t>           private String container;//</a:t>
            </a:r>
            <a:r>
              <a:rPr lang="zh-CN" altLang="en-US" sz="1000" dirty="0"/>
              <a:t>集装箱</a:t>
            </a:r>
          </a:p>
          <a:p>
            <a:r>
              <a:rPr lang="en-US" altLang="zh-CN" sz="1000" dirty="0"/>
              <a:t>           @Column(</a:t>
            </a:r>
            <a:r>
              <a:rPr lang="en-US" altLang="zh-CN" sz="1000" dirty="0" err="1"/>
              <a:t>nullable</a:t>
            </a:r>
            <a:r>
              <a:rPr lang="en-US" altLang="zh-CN" sz="1000" dirty="0"/>
              <a:t>=</a:t>
            </a:r>
            <a:r>
              <a:rPr lang="en-US" altLang="zh-CN" sz="1000" dirty="0" err="1"/>
              <a:t>true,length</a:t>
            </a:r>
            <a:r>
              <a:rPr lang="en-US" altLang="zh-CN" sz="1000" dirty="0"/>
              <a:t>=30)</a:t>
            </a:r>
          </a:p>
          <a:p>
            <a:r>
              <a:rPr lang="en-US" altLang="zh-CN" sz="1000" dirty="0"/>
              <a:t>           public String </a:t>
            </a:r>
            <a:r>
              <a:rPr lang="en-US" altLang="zh-CN" sz="1000" dirty="0" err="1"/>
              <a:t>getContainer</a:t>
            </a:r>
            <a:r>
              <a:rPr lang="en-US" altLang="zh-CN" sz="1000" dirty="0"/>
              <a:t>() {</a:t>
            </a:r>
          </a:p>
          <a:p>
            <a:r>
              <a:rPr lang="en-US" altLang="zh-CN" sz="1000" dirty="0"/>
              <a:t>                    </a:t>
            </a:r>
            <a:r>
              <a:rPr lang="en-US" altLang="zh-CN" sz="1000" dirty="0" err="1"/>
              <a:t>returncontainer</a:t>
            </a:r>
            <a:r>
              <a:rPr lang="en-US" altLang="zh-CN" sz="1000" dirty="0"/>
              <a:t>;}</a:t>
            </a:r>
          </a:p>
          <a:p>
            <a:r>
              <a:rPr lang="en-US" altLang="zh-CN" sz="1000" dirty="0"/>
              <a:t>           public void </a:t>
            </a:r>
            <a:r>
              <a:rPr lang="en-US" altLang="zh-CN" sz="1000" dirty="0" err="1"/>
              <a:t>setContainer</a:t>
            </a:r>
            <a:r>
              <a:rPr lang="en-US" altLang="zh-CN" sz="1000" dirty="0"/>
              <a:t>(String container) {</a:t>
            </a:r>
          </a:p>
          <a:p>
            <a:r>
              <a:rPr lang="en-US" altLang="zh-CN" sz="1000" dirty="0"/>
              <a:t>                    </a:t>
            </a:r>
            <a:r>
              <a:rPr lang="en-US" altLang="zh-CN" sz="1000" dirty="0" err="1"/>
              <a:t>this.container</a:t>
            </a:r>
            <a:r>
              <a:rPr lang="en-US" altLang="zh-CN" sz="1000" dirty="0"/>
              <a:t> = container;}</a:t>
            </a:r>
          </a:p>
          <a:p>
            <a:r>
              <a:rPr lang="en-US" altLang="zh-CN" sz="1000" dirty="0" smtClean="0"/>
              <a:t>}</a:t>
            </a:r>
            <a:endParaRPr lang="en-US" altLang="zh-CN" sz="1000" dirty="0"/>
          </a:p>
        </p:txBody>
      </p:sp>
    </p:spTree>
    <p:extLst>
      <p:ext uri="{BB962C8B-B14F-4D97-AF65-F5344CB8AC3E}">
        <p14:creationId xmlns:p14="http://schemas.microsoft.com/office/powerpoint/2010/main" val="5383079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Entity</a:t>
            </a:r>
            <a:r>
              <a:rPr lang="zh-CN" altLang="en-US" dirty="0" smtClean="0"/>
              <a:t>（四）</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继承关系：</a:t>
            </a:r>
            <a:r>
              <a:rPr lang="en-US" altLang="zh-CN" sz="1800" dirty="0" smtClean="0"/>
              <a:t>Joined</a:t>
            </a:r>
          </a:p>
        </p:txBody>
      </p:sp>
      <p:sp>
        <p:nvSpPr>
          <p:cNvPr id="2" name="矩形 1"/>
          <p:cNvSpPr/>
          <p:nvPr/>
        </p:nvSpPr>
        <p:spPr>
          <a:xfrm>
            <a:off x="395536" y="1412776"/>
            <a:ext cx="8496944" cy="7171194"/>
          </a:xfrm>
          <a:prstGeom prst="rect">
            <a:avLst/>
          </a:prstGeom>
        </p:spPr>
        <p:txBody>
          <a:bodyPr wrap="square">
            <a:spAutoFit/>
          </a:bodyPr>
          <a:lstStyle/>
          <a:p>
            <a:r>
              <a:rPr lang="en-US" altLang="zh-CN" sz="1000" dirty="0"/>
              <a:t>@</a:t>
            </a:r>
            <a:r>
              <a:rPr lang="en-US" altLang="zh-CN" sz="1000" dirty="0" err="1"/>
              <a:t>SuppressWarnings</a:t>
            </a:r>
            <a:r>
              <a:rPr lang="en-US" altLang="zh-CN" sz="1000" dirty="0"/>
              <a:t>(“serial”)</a:t>
            </a:r>
          </a:p>
          <a:p>
            <a:r>
              <a:rPr lang="en-US" altLang="zh-CN" sz="1000" dirty="0"/>
              <a:t>@</a:t>
            </a:r>
            <a:r>
              <a:rPr lang="en-US" altLang="zh-CN" sz="1000" dirty="0" smtClean="0"/>
              <a:t>Entity</a:t>
            </a:r>
            <a:endParaRPr lang="en-US" altLang="zh-CN" sz="1000" dirty="0"/>
          </a:p>
          <a:p>
            <a:r>
              <a:rPr lang="en-US" altLang="zh-CN" sz="1000" dirty="0">
                <a:solidFill>
                  <a:srgbClr val="FF0000"/>
                </a:solidFill>
              </a:rPr>
              <a:t>@Inheritance(strategy=</a:t>
            </a:r>
            <a:r>
              <a:rPr lang="en-US" altLang="zh-CN" sz="1000" dirty="0" err="1">
                <a:solidFill>
                  <a:srgbClr val="FF0000"/>
                </a:solidFill>
              </a:rPr>
              <a:t>InheritanceType.JOINED</a:t>
            </a:r>
            <a:r>
              <a:rPr lang="en-US" altLang="zh-CN" sz="1000" dirty="0">
                <a:solidFill>
                  <a:srgbClr val="FF0000"/>
                </a:solidFill>
              </a:rPr>
              <a:t>)</a:t>
            </a:r>
          </a:p>
          <a:p>
            <a:r>
              <a:rPr lang="en-US" altLang="zh-CN" sz="1000" dirty="0"/>
              <a:t>@Table(name="Vehicle")</a:t>
            </a:r>
          </a:p>
          <a:p>
            <a:r>
              <a:rPr lang="en-US" altLang="zh-CN" sz="1000" dirty="0"/>
              <a:t>public class Vehicle implements Serializable{    //</a:t>
            </a:r>
            <a:r>
              <a:rPr lang="zh-CN" altLang="en-US" sz="1000" dirty="0"/>
              <a:t>基类</a:t>
            </a:r>
          </a:p>
          <a:p>
            <a:r>
              <a:rPr lang="zh-CN" altLang="en-US" sz="1000" dirty="0"/>
              <a:t>   </a:t>
            </a:r>
            <a:r>
              <a:rPr lang="en-US" altLang="zh-CN" sz="1000" dirty="0"/>
              <a:t>private Long id;</a:t>
            </a:r>
          </a:p>
          <a:p>
            <a:r>
              <a:rPr lang="en-US" altLang="zh-CN" sz="1000" dirty="0"/>
              <a:t>   private Short speed;//</a:t>
            </a:r>
            <a:r>
              <a:rPr lang="zh-CN" altLang="en-US" sz="1000" dirty="0"/>
              <a:t>速度</a:t>
            </a:r>
          </a:p>
          <a:p>
            <a:r>
              <a:rPr lang="zh-CN" altLang="en-US" sz="1000" dirty="0"/>
              <a:t>   </a:t>
            </a:r>
            <a:r>
              <a:rPr lang="en-US" altLang="zh-CN" sz="1000" dirty="0"/>
              <a:t>@Id</a:t>
            </a:r>
          </a:p>
          <a:p>
            <a:r>
              <a:rPr lang="en-US" altLang="zh-CN" sz="1000" dirty="0"/>
              <a:t>   @</a:t>
            </a:r>
            <a:r>
              <a:rPr lang="en-US" altLang="zh-CN" sz="1000" dirty="0" err="1"/>
              <a:t>GeneratedValue</a:t>
            </a:r>
            <a:endParaRPr lang="en-US" altLang="zh-CN" sz="1000" dirty="0"/>
          </a:p>
          <a:p>
            <a:r>
              <a:rPr lang="en-US" altLang="zh-CN" sz="1000" dirty="0"/>
              <a:t>   @Column(</a:t>
            </a:r>
            <a:r>
              <a:rPr lang="en-US" altLang="zh-CN" sz="1000" dirty="0" err="1"/>
              <a:t>columnDefinition</a:t>
            </a:r>
            <a:r>
              <a:rPr lang="en-US" altLang="zh-CN" sz="1000" dirty="0"/>
              <a:t>="integer")</a:t>
            </a:r>
          </a:p>
          <a:p>
            <a:r>
              <a:rPr lang="en-US" altLang="zh-CN" sz="1000" dirty="0"/>
              <a:t>   public Long </a:t>
            </a:r>
            <a:r>
              <a:rPr lang="en-US" altLang="zh-CN" sz="1000" dirty="0" err="1"/>
              <a:t>getId</a:t>
            </a:r>
            <a:r>
              <a:rPr lang="en-US" altLang="zh-CN" sz="1000" dirty="0"/>
              <a:t>() {</a:t>
            </a:r>
          </a:p>
          <a:p>
            <a:r>
              <a:rPr lang="en-US" altLang="zh-CN" sz="1000" dirty="0"/>
              <a:t>       </a:t>
            </a:r>
            <a:r>
              <a:rPr lang="en-US" altLang="zh-CN" sz="1000" dirty="0" err="1"/>
              <a:t>returnid</a:t>
            </a:r>
            <a:r>
              <a:rPr lang="en-US" altLang="zh-CN" sz="1000" dirty="0"/>
              <a:t>;</a:t>
            </a:r>
          </a:p>
          <a:p>
            <a:r>
              <a:rPr lang="en-US" altLang="zh-CN" sz="1000" dirty="0"/>
              <a:t>   }</a:t>
            </a:r>
          </a:p>
          <a:p>
            <a:r>
              <a:rPr lang="en-US" altLang="zh-CN" sz="1000" dirty="0"/>
              <a:t>   public void </a:t>
            </a:r>
            <a:r>
              <a:rPr lang="en-US" altLang="zh-CN" sz="1000" dirty="0" err="1"/>
              <a:t>setId</a:t>
            </a:r>
            <a:r>
              <a:rPr lang="en-US" altLang="zh-CN" sz="1000" dirty="0"/>
              <a:t>(Long id) {</a:t>
            </a:r>
          </a:p>
          <a:p>
            <a:r>
              <a:rPr lang="en-US" altLang="zh-CN" sz="1000" dirty="0"/>
              <a:t>       this.id = id;}</a:t>
            </a:r>
          </a:p>
          <a:p>
            <a:r>
              <a:rPr lang="en-US" altLang="zh-CN" sz="1000" dirty="0"/>
              <a:t>   public Short </a:t>
            </a:r>
            <a:r>
              <a:rPr lang="en-US" altLang="zh-CN" sz="1000" dirty="0" err="1"/>
              <a:t>getSpeed</a:t>
            </a:r>
            <a:r>
              <a:rPr lang="en-US" altLang="zh-CN" sz="1000" dirty="0"/>
              <a:t>() {</a:t>
            </a:r>
          </a:p>
          <a:p>
            <a:r>
              <a:rPr lang="en-US" altLang="zh-CN" sz="1000" dirty="0"/>
              <a:t>       </a:t>
            </a:r>
            <a:r>
              <a:rPr lang="en-US" altLang="zh-CN" sz="1000" dirty="0" err="1"/>
              <a:t>returnspeed</a:t>
            </a:r>
            <a:r>
              <a:rPr lang="en-US" altLang="zh-CN" sz="1000" dirty="0"/>
              <a:t>;}</a:t>
            </a:r>
          </a:p>
          <a:p>
            <a:r>
              <a:rPr lang="en-US" altLang="zh-CN" sz="1000" dirty="0"/>
              <a:t>   public void </a:t>
            </a:r>
            <a:r>
              <a:rPr lang="en-US" altLang="zh-CN" sz="1000" dirty="0" err="1"/>
              <a:t>setSpeed</a:t>
            </a:r>
            <a:r>
              <a:rPr lang="en-US" altLang="zh-CN" sz="1000" dirty="0"/>
              <a:t>(Short speed) {</a:t>
            </a:r>
          </a:p>
          <a:p>
            <a:r>
              <a:rPr lang="en-US" altLang="zh-CN" sz="1000" dirty="0"/>
              <a:t>       </a:t>
            </a:r>
            <a:r>
              <a:rPr lang="en-US" altLang="zh-CN" sz="1000" dirty="0" err="1"/>
              <a:t>this.speed</a:t>
            </a:r>
            <a:r>
              <a:rPr lang="en-US" altLang="zh-CN" sz="1000" dirty="0"/>
              <a:t> = speed;</a:t>
            </a:r>
          </a:p>
          <a:p>
            <a:r>
              <a:rPr lang="en-US" altLang="zh-CN" sz="1000" dirty="0"/>
              <a:t>   }</a:t>
            </a:r>
          </a:p>
          <a:p>
            <a:r>
              <a:rPr lang="en-US" altLang="zh-CN" sz="1000" dirty="0"/>
              <a:t>}</a:t>
            </a:r>
          </a:p>
          <a:p>
            <a:r>
              <a:rPr lang="en-US" altLang="zh-CN" sz="1000" dirty="0"/>
              <a:t>@</a:t>
            </a:r>
            <a:r>
              <a:rPr lang="en-US" altLang="zh-CN" sz="1000" dirty="0" err="1"/>
              <a:t>SuppressWarnings</a:t>
            </a:r>
            <a:r>
              <a:rPr lang="en-US" altLang="zh-CN" sz="1000" dirty="0"/>
              <a:t>("serial")</a:t>
            </a:r>
          </a:p>
          <a:p>
            <a:r>
              <a:rPr lang="en-US" altLang="zh-CN" sz="1000" dirty="0"/>
              <a:t>@Entity</a:t>
            </a:r>
          </a:p>
          <a:p>
            <a:r>
              <a:rPr lang="en-US" altLang="zh-CN" sz="1000" dirty="0">
                <a:solidFill>
                  <a:srgbClr val="FF0000"/>
                </a:solidFill>
              </a:rPr>
              <a:t>@Table(name="Car") </a:t>
            </a:r>
            <a:endParaRPr lang="en-US" altLang="zh-CN" sz="1000" dirty="0" smtClean="0">
              <a:solidFill>
                <a:srgbClr val="FF0000"/>
              </a:solidFill>
            </a:endParaRPr>
          </a:p>
          <a:p>
            <a:r>
              <a:rPr lang="en-US" altLang="zh-CN" sz="1000" dirty="0" smtClean="0">
                <a:solidFill>
                  <a:srgbClr val="FF0000"/>
                </a:solidFill>
              </a:rPr>
              <a:t>@</a:t>
            </a:r>
            <a:r>
              <a:rPr lang="en-US" altLang="zh-CN" sz="1000" dirty="0" err="1">
                <a:solidFill>
                  <a:srgbClr val="FF0000"/>
                </a:solidFill>
              </a:rPr>
              <a:t>PrimaryKeyJoinColumn</a:t>
            </a:r>
            <a:r>
              <a:rPr lang="en-US" altLang="zh-CN" sz="1000" dirty="0">
                <a:solidFill>
                  <a:srgbClr val="FF0000"/>
                </a:solidFill>
              </a:rPr>
              <a:t>(name="</a:t>
            </a:r>
            <a:r>
              <a:rPr lang="en-US" altLang="zh-CN" sz="1000" dirty="0" err="1">
                <a:solidFill>
                  <a:srgbClr val="FF0000"/>
                </a:solidFill>
              </a:rPr>
              <a:t>CarID</a:t>
            </a:r>
            <a:r>
              <a:rPr lang="en-US" altLang="zh-CN" sz="1000" dirty="0">
                <a:solidFill>
                  <a:srgbClr val="FF0000"/>
                </a:solidFill>
              </a:rPr>
              <a:t>")   </a:t>
            </a:r>
            <a:r>
              <a:rPr lang="en-US" altLang="zh-CN" sz="1000" dirty="0"/>
              <a:t>//</a:t>
            </a:r>
            <a:r>
              <a:rPr lang="zh-CN" altLang="en-US" sz="1000" dirty="0"/>
              <a:t>把主键对应的列名更改为</a:t>
            </a:r>
            <a:r>
              <a:rPr lang="en-US" altLang="zh-CN" sz="1000" dirty="0" err="1"/>
              <a:t>CarID</a:t>
            </a:r>
            <a:r>
              <a:rPr lang="en-US" altLang="zh-CN" sz="1000" dirty="0"/>
              <a:t>&lt;/STRONG&gt;</a:t>
            </a:r>
          </a:p>
          <a:p>
            <a:r>
              <a:rPr lang="en-US" altLang="zh-CN" sz="1000" dirty="0"/>
              <a:t>public class Car extends Vehicle{               //Vehicle</a:t>
            </a:r>
            <a:r>
              <a:rPr lang="zh-CN" altLang="en-US" sz="1000" dirty="0"/>
              <a:t>的子类</a:t>
            </a:r>
          </a:p>
          <a:p>
            <a:r>
              <a:rPr lang="en-US" altLang="zh-CN" sz="1000" dirty="0"/>
              <a:t>private String engine;//</a:t>
            </a:r>
            <a:r>
              <a:rPr lang="zh-CN" altLang="en-US" sz="1000" dirty="0"/>
              <a:t>发动机</a:t>
            </a:r>
          </a:p>
          <a:p>
            <a:r>
              <a:rPr lang="en-US" altLang="zh-CN" sz="1000" dirty="0"/>
              <a:t>@Column(</a:t>
            </a:r>
            <a:r>
              <a:rPr lang="en-US" altLang="zh-CN" sz="1000" dirty="0" err="1"/>
              <a:t>nullable</a:t>
            </a:r>
            <a:r>
              <a:rPr lang="en-US" altLang="zh-CN" sz="1000" dirty="0"/>
              <a:t>=</a:t>
            </a:r>
            <a:r>
              <a:rPr lang="en-US" altLang="zh-CN" sz="1000" dirty="0" err="1"/>
              <a:t>true,length</a:t>
            </a:r>
            <a:r>
              <a:rPr lang="en-US" altLang="zh-CN" sz="1000" dirty="0"/>
              <a:t>=30)</a:t>
            </a:r>
          </a:p>
          <a:p>
            <a:r>
              <a:rPr lang="en-US" altLang="zh-CN" sz="1000" dirty="0"/>
              <a:t>   public String </a:t>
            </a:r>
            <a:r>
              <a:rPr lang="en-US" altLang="zh-CN" sz="1000" dirty="0" err="1"/>
              <a:t>getEngine</a:t>
            </a:r>
            <a:r>
              <a:rPr lang="en-US" altLang="zh-CN" sz="1000" dirty="0"/>
              <a:t>() {</a:t>
            </a:r>
          </a:p>
          <a:p>
            <a:r>
              <a:rPr lang="en-US" altLang="zh-CN" sz="1000" dirty="0"/>
              <a:t>       </a:t>
            </a:r>
            <a:r>
              <a:rPr lang="en-US" altLang="zh-CN" sz="1000" dirty="0" err="1"/>
              <a:t>returnengine</a:t>
            </a:r>
            <a:r>
              <a:rPr lang="en-US" altLang="zh-CN" sz="1000" dirty="0"/>
              <a:t>;}</a:t>
            </a:r>
          </a:p>
          <a:p>
            <a:r>
              <a:rPr lang="en-US" altLang="zh-CN" sz="1000" dirty="0"/>
              <a:t>   public void </a:t>
            </a:r>
            <a:r>
              <a:rPr lang="en-US" altLang="zh-CN" sz="1000" dirty="0" err="1"/>
              <a:t>setEngine</a:t>
            </a:r>
            <a:r>
              <a:rPr lang="en-US" altLang="zh-CN" sz="1000" dirty="0"/>
              <a:t>(String engine) {</a:t>
            </a:r>
          </a:p>
          <a:p>
            <a:r>
              <a:rPr lang="en-US" altLang="zh-CN" sz="1000" dirty="0"/>
              <a:t>       </a:t>
            </a:r>
            <a:r>
              <a:rPr lang="en-US" altLang="zh-CN" sz="1000" dirty="0" err="1"/>
              <a:t>this.engine</a:t>
            </a:r>
            <a:r>
              <a:rPr lang="en-US" altLang="zh-CN" sz="1000" dirty="0"/>
              <a:t> = engine;}</a:t>
            </a:r>
          </a:p>
          <a:p>
            <a:r>
              <a:rPr lang="en-US" altLang="zh-CN" sz="1000" dirty="0"/>
              <a:t>} </a:t>
            </a:r>
          </a:p>
          <a:p>
            <a:r>
              <a:rPr lang="en-US" altLang="zh-CN" sz="1000" dirty="0"/>
              <a:t>@</a:t>
            </a:r>
            <a:r>
              <a:rPr lang="en-US" altLang="zh-CN" sz="1000" dirty="0" err="1"/>
              <a:t>SuppressWarnings</a:t>
            </a:r>
            <a:r>
              <a:rPr lang="en-US" altLang="zh-CN" sz="1000" dirty="0"/>
              <a:t>("serial")</a:t>
            </a:r>
          </a:p>
          <a:p>
            <a:r>
              <a:rPr lang="en-US" altLang="zh-CN" sz="1000" dirty="0"/>
              <a:t>@Entity</a:t>
            </a:r>
          </a:p>
          <a:p>
            <a:r>
              <a:rPr lang="en-US" altLang="zh-CN" sz="1000" dirty="0">
                <a:solidFill>
                  <a:srgbClr val="FF0000"/>
                </a:solidFill>
              </a:rPr>
              <a:t>@Table(name="Camion")</a:t>
            </a:r>
          </a:p>
          <a:p>
            <a:r>
              <a:rPr lang="en-US" altLang="zh-CN" sz="1000" dirty="0">
                <a:solidFill>
                  <a:srgbClr val="FF0000"/>
                </a:solidFill>
              </a:rPr>
              <a:t>@</a:t>
            </a:r>
            <a:r>
              <a:rPr lang="en-US" altLang="zh-CN" sz="1000" dirty="0" err="1">
                <a:solidFill>
                  <a:srgbClr val="FF0000"/>
                </a:solidFill>
              </a:rPr>
              <a:t>PrimaryKeyJoinColumn</a:t>
            </a:r>
            <a:r>
              <a:rPr lang="en-US" altLang="zh-CN" sz="1000" dirty="0">
                <a:solidFill>
                  <a:srgbClr val="FF0000"/>
                </a:solidFill>
              </a:rPr>
              <a:t>(name="</a:t>
            </a:r>
            <a:r>
              <a:rPr lang="en-US" altLang="zh-CN" sz="1000" dirty="0" err="1">
                <a:solidFill>
                  <a:srgbClr val="FF0000"/>
                </a:solidFill>
              </a:rPr>
              <a:t>CamionID</a:t>
            </a:r>
            <a:r>
              <a:rPr lang="en-US" altLang="zh-CN" sz="1000" dirty="0">
                <a:solidFill>
                  <a:srgbClr val="FF0000"/>
                </a:solidFill>
              </a:rPr>
              <a:t>")   </a:t>
            </a:r>
            <a:r>
              <a:rPr lang="en-US" altLang="zh-CN" sz="1000" dirty="0"/>
              <a:t>//</a:t>
            </a:r>
            <a:r>
              <a:rPr lang="zh-CN" altLang="en-US" sz="1000" dirty="0"/>
              <a:t>把主键对应的列名更改为</a:t>
            </a:r>
            <a:r>
              <a:rPr lang="en-US" altLang="zh-CN" sz="1000" dirty="0" err="1"/>
              <a:t>CamionID</a:t>
            </a:r>
            <a:r>
              <a:rPr lang="en-US" altLang="zh-CN" sz="1000" dirty="0"/>
              <a:t>&lt;/STRONG&gt;</a:t>
            </a:r>
          </a:p>
          <a:p>
            <a:r>
              <a:rPr lang="en-US" altLang="zh-CN" sz="1000" dirty="0"/>
              <a:t>public class Camion extends Car{                  //Car</a:t>
            </a:r>
            <a:r>
              <a:rPr lang="zh-CN" altLang="en-US" sz="1000" dirty="0"/>
              <a:t>的子类</a:t>
            </a:r>
          </a:p>
          <a:p>
            <a:r>
              <a:rPr lang="zh-CN" altLang="en-US" sz="1000" dirty="0"/>
              <a:t>   </a:t>
            </a:r>
            <a:r>
              <a:rPr lang="en-US" altLang="zh-CN" sz="1000" dirty="0" err="1"/>
              <a:t>privateString</a:t>
            </a:r>
            <a:r>
              <a:rPr lang="en-US" altLang="zh-CN" sz="1000" dirty="0"/>
              <a:t> container;</a:t>
            </a:r>
          </a:p>
          <a:p>
            <a:r>
              <a:rPr lang="en-US" altLang="zh-CN" sz="1000" dirty="0"/>
              <a:t>   @Column(</a:t>
            </a:r>
            <a:r>
              <a:rPr lang="en-US" altLang="zh-CN" sz="1000" dirty="0" err="1"/>
              <a:t>nullable</a:t>
            </a:r>
            <a:r>
              <a:rPr lang="en-US" altLang="zh-CN" sz="1000" dirty="0"/>
              <a:t>=</a:t>
            </a:r>
            <a:r>
              <a:rPr lang="en-US" altLang="zh-CN" sz="1000" dirty="0" err="1"/>
              <a:t>true,length</a:t>
            </a:r>
            <a:r>
              <a:rPr lang="en-US" altLang="zh-CN" sz="1000" dirty="0"/>
              <a:t>=30)</a:t>
            </a:r>
          </a:p>
          <a:p>
            <a:r>
              <a:rPr lang="en-US" altLang="zh-CN" sz="1000" dirty="0"/>
              <a:t>   public String </a:t>
            </a:r>
            <a:r>
              <a:rPr lang="en-US" altLang="zh-CN" sz="1000" dirty="0" err="1"/>
              <a:t>getContainer</a:t>
            </a:r>
            <a:r>
              <a:rPr lang="en-US" altLang="zh-CN" sz="1000" dirty="0"/>
              <a:t>() {</a:t>
            </a:r>
          </a:p>
          <a:p>
            <a:r>
              <a:rPr lang="en-US" altLang="zh-CN" sz="1000" dirty="0"/>
              <a:t>       return container;</a:t>
            </a:r>
          </a:p>
          <a:p>
            <a:r>
              <a:rPr lang="en-US" altLang="zh-CN" sz="1000" dirty="0"/>
              <a:t>   }</a:t>
            </a:r>
          </a:p>
          <a:p>
            <a:r>
              <a:rPr lang="en-US" altLang="zh-CN" sz="1000" dirty="0"/>
              <a:t>   public void </a:t>
            </a:r>
            <a:r>
              <a:rPr lang="en-US" altLang="zh-CN" sz="1000" dirty="0" err="1"/>
              <a:t>setContainer</a:t>
            </a:r>
            <a:r>
              <a:rPr lang="en-US" altLang="zh-CN" sz="1000" dirty="0"/>
              <a:t>(String container) {</a:t>
            </a:r>
          </a:p>
          <a:p>
            <a:r>
              <a:rPr lang="en-US" altLang="zh-CN" sz="1000" dirty="0"/>
              <a:t>       </a:t>
            </a:r>
            <a:r>
              <a:rPr lang="en-US" altLang="zh-CN" sz="1000" dirty="0" err="1"/>
              <a:t>this.container</a:t>
            </a:r>
            <a:r>
              <a:rPr lang="en-US" altLang="zh-CN" sz="1000" dirty="0"/>
              <a:t> = container;}</a:t>
            </a:r>
          </a:p>
          <a:p>
            <a:r>
              <a:rPr lang="en-US" altLang="zh-CN" sz="1000" dirty="0"/>
              <a:t>   }</a:t>
            </a:r>
          </a:p>
        </p:txBody>
      </p:sp>
    </p:spTree>
    <p:extLst>
      <p:ext uri="{BB962C8B-B14F-4D97-AF65-F5344CB8AC3E}">
        <p14:creationId xmlns:p14="http://schemas.microsoft.com/office/powerpoint/2010/main" val="301291159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Entity</a:t>
            </a:r>
            <a:r>
              <a:rPr lang="zh-CN" altLang="en-US" dirty="0" smtClean="0"/>
              <a:t>（五）</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继承关系：</a:t>
            </a:r>
            <a:r>
              <a:rPr lang="en-US" altLang="zh-CN" sz="1800" dirty="0" smtClean="0"/>
              <a:t>Table per Class</a:t>
            </a:r>
          </a:p>
          <a:p>
            <a:pPr lvl="1">
              <a:lnSpc>
                <a:spcPts val="2700"/>
              </a:lnSpc>
            </a:pPr>
            <a:r>
              <a:rPr lang="zh-CN" altLang="en-US" sz="1600" dirty="0" smtClean="0"/>
              <a:t>一旦使用这种策略</a:t>
            </a:r>
            <a:r>
              <a:rPr lang="zh-CN" altLang="en-US" sz="1600" dirty="0"/>
              <a:t>，意味着你不能使用</a:t>
            </a:r>
            <a:r>
              <a:rPr lang="en-US" altLang="zh-CN" sz="1600" dirty="0"/>
              <a:t>AUTO generator </a:t>
            </a:r>
            <a:r>
              <a:rPr lang="zh-CN" altLang="en-US" sz="1600" dirty="0"/>
              <a:t>和</a:t>
            </a:r>
            <a:r>
              <a:rPr lang="en-US" altLang="zh-CN" sz="1600" dirty="0"/>
              <a:t>IDENTITY generator</a:t>
            </a:r>
            <a:r>
              <a:rPr lang="zh-CN" altLang="en-US" sz="1600" dirty="0"/>
              <a:t>，即主键值不能采用数据库自动生成。</a:t>
            </a:r>
            <a:endParaRPr lang="en-US" altLang="zh-CN" sz="1600" dirty="0" smtClean="0"/>
          </a:p>
        </p:txBody>
      </p:sp>
      <p:sp>
        <p:nvSpPr>
          <p:cNvPr id="2" name="矩形 1"/>
          <p:cNvSpPr/>
          <p:nvPr/>
        </p:nvSpPr>
        <p:spPr>
          <a:xfrm>
            <a:off x="395536" y="2142718"/>
            <a:ext cx="8496944" cy="7602081"/>
          </a:xfrm>
          <a:prstGeom prst="rect">
            <a:avLst/>
          </a:prstGeom>
        </p:spPr>
        <p:txBody>
          <a:bodyPr wrap="square">
            <a:spAutoFit/>
          </a:bodyPr>
          <a:lstStyle/>
          <a:p>
            <a:r>
              <a:rPr lang="en-US" altLang="zh-CN" sz="1000" dirty="0"/>
              <a:t>@</a:t>
            </a:r>
            <a:r>
              <a:rPr lang="en-US" altLang="zh-CN" sz="1000" dirty="0" err="1"/>
              <a:t>SuppressWarnings</a:t>
            </a:r>
            <a:r>
              <a:rPr lang="en-US" altLang="zh-CN" sz="1000" dirty="0"/>
              <a:t>("serial")</a:t>
            </a:r>
          </a:p>
          <a:p>
            <a:r>
              <a:rPr lang="en-US" altLang="zh-CN" sz="1000" dirty="0"/>
              <a:t>@</a:t>
            </a:r>
            <a:r>
              <a:rPr lang="en-US" altLang="zh-CN" sz="1000" dirty="0" smtClean="0"/>
              <a:t>Entity      </a:t>
            </a:r>
            <a:r>
              <a:rPr lang="en-US" altLang="zh-CN" sz="1000" dirty="0" smtClean="0">
                <a:solidFill>
                  <a:srgbClr val="FF0000"/>
                </a:solidFill>
              </a:rPr>
              <a:t>//</a:t>
            </a:r>
            <a:r>
              <a:rPr lang="zh-CN" altLang="en-US" sz="1000" dirty="0" smtClean="0">
                <a:solidFill>
                  <a:srgbClr val="FF0000"/>
                </a:solidFill>
              </a:rPr>
              <a:t>或</a:t>
            </a:r>
            <a:r>
              <a:rPr lang="en-US" altLang="zh-CN" sz="1000" dirty="0">
                <a:solidFill>
                  <a:srgbClr val="FF0000"/>
                </a:solidFill>
              </a:rPr>
              <a:t>@</a:t>
            </a:r>
            <a:r>
              <a:rPr lang="en-US" altLang="zh-CN" sz="1000" dirty="0" err="1" smtClean="0">
                <a:solidFill>
                  <a:srgbClr val="FF0000"/>
                </a:solidFill>
              </a:rPr>
              <a:t>MappedSuperclass</a:t>
            </a:r>
            <a:endParaRPr lang="en-US" altLang="zh-CN" sz="1000" dirty="0">
              <a:solidFill>
                <a:srgbClr val="FF0000"/>
              </a:solidFill>
            </a:endParaRPr>
          </a:p>
          <a:p>
            <a:r>
              <a:rPr lang="en-US" altLang="zh-CN" sz="1000" dirty="0"/>
              <a:t>@</a:t>
            </a:r>
            <a:r>
              <a:rPr lang="en-US" altLang="zh-CN" sz="1000" dirty="0">
                <a:solidFill>
                  <a:srgbClr val="FF0000"/>
                </a:solidFill>
              </a:rPr>
              <a:t>Inheritance(strategy=</a:t>
            </a:r>
            <a:r>
              <a:rPr lang="en-US" altLang="zh-CN" sz="1000" dirty="0" err="1">
                <a:solidFill>
                  <a:srgbClr val="FF0000"/>
                </a:solidFill>
              </a:rPr>
              <a:t>InheritanceType.TABLE_PER_CLASS</a:t>
            </a:r>
            <a:r>
              <a:rPr lang="en-US" altLang="zh-CN" sz="1000" dirty="0">
                <a:solidFill>
                  <a:srgbClr val="FF0000"/>
                </a:solidFill>
              </a:rPr>
              <a:t>)</a:t>
            </a:r>
          </a:p>
          <a:p>
            <a:r>
              <a:rPr lang="en-US" altLang="zh-CN" sz="1000" dirty="0"/>
              <a:t>@Table(name</a:t>
            </a:r>
            <a:r>
              <a:rPr lang="en-US" altLang="zh-CN" sz="1000" dirty="0" smtClean="0"/>
              <a:t>=“Vehicle”)  </a:t>
            </a:r>
            <a:r>
              <a:rPr lang="en-US" altLang="zh-CN" sz="1000" dirty="0" smtClean="0">
                <a:solidFill>
                  <a:srgbClr val="FF0000"/>
                </a:solidFill>
              </a:rPr>
              <a:t>//</a:t>
            </a:r>
            <a:r>
              <a:rPr lang="zh-CN" altLang="en-US" sz="1000" dirty="0" smtClean="0">
                <a:solidFill>
                  <a:srgbClr val="FF0000"/>
                </a:solidFill>
              </a:rPr>
              <a:t>当为</a:t>
            </a:r>
            <a:r>
              <a:rPr lang="en-US" altLang="zh-CN" sz="1000" dirty="0" err="1" smtClean="0">
                <a:solidFill>
                  <a:srgbClr val="FF0000"/>
                </a:solidFill>
              </a:rPr>
              <a:t>MappedSuperclass</a:t>
            </a:r>
            <a:r>
              <a:rPr lang="zh-CN" altLang="en-US" sz="1000" dirty="0" smtClean="0">
                <a:solidFill>
                  <a:srgbClr val="FF0000"/>
                </a:solidFill>
              </a:rPr>
              <a:t>时，不要</a:t>
            </a:r>
            <a:r>
              <a:rPr lang="en-US" altLang="zh-CN" sz="1000" dirty="0" smtClean="0">
                <a:solidFill>
                  <a:srgbClr val="FF0000"/>
                </a:solidFill>
              </a:rPr>
              <a:t>@Table</a:t>
            </a:r>
            <a:r>
              <a:rPr lang="zh-CN" altLang="en-US" sz="1000" dirty="0" smtClean="0">
                <a:solidFill>
                  <a:srgbClr val="FF0000"/>
                </a:solidFill>
              </a:rPr>
              <a:t>标注</a:t>
            </a:r>
            <a:endParaRPr lang="en-US" altLang="zh-CN" sz="1000" dirty="0">
              <a:solidFill>
                <a:srgbClr val="FF0000"/>
              </a:solidFill>
            </a:endParaRPr>
          </a:p>
          <a:p>
            <a:r>
              <a:rPr lang="en-US" altLang="zh-CN" sz="1000" dirty="0"/>
              <a:t>public class Vehicle </a:t>
            </a:r>
            <a:r>
              <a:rPr lang="en-US" altLang="zh-CN" sz="1000" dirty="0" err="1"/>
              <a:t>implementsSerializable</a:t>
            </a:r>
            <a:r>
              <a:rPr lang="en-US" altLang="zh-CN" sz="1000" dirty="0"/>
              <a:t>{          //</a:t>
            </a:r>
            <a:r>
              <a:rPr lang="zh-CN" altLang="en-US" sz="1000" dirty="0"/>
              <a:t>基类</a:t>
            </a:r>
          </a:p>
          <a:p>
            <a:r>
              <a:rPr lang="en-US" altLang="zh-CN" sz="1000" dirty="0"/>
              <a:t>    private Long id;</a:t>
            </a:r>
          </a:p>
          <a:p>
            <a:r>
              <a:rPr lang="en-US" altLang="zh-CN" sz="1000" dirty="0"/>
              <a:t>    private Short speed;//</a:t>
            </a:r>
            <a:r>
              <a:rPr lang="zh-CN" altLang="en-US" sz="1000" dirty="0"/>
              <a:t>速度</a:t>
            </a:r>
          </a:p>
          <a:p>
            <a:r>
              <a:rPr lang="en-US" altLang="zh-CN" sz="1000" dirty="0"/>
              <a:t>    @Id</a:t>
            </a:r>
          </a:p>
          <a:p>
            <a:r>
              <a:rPr lang="en-US" altLang="zh-CN" sz="1000" dirty="0"/>
              <a:t>    @Column(</a:t>
            </a:r>
            <a:r>
              <a:rPr lang="en-US" altLang="zh-CN" sz="1000" dirty="0" err="1"/>
              <a:t>columnDefinition</a:t>
            </a:r>
            <a:r>
              <a:rPr lang="en-US" altLang="zh-CN" sz="1000" dirty="0"/>
              <a:t>="integer")</a:t>
            </a:r>
          </a:p>
          <a:p>
            <a:r>
              <a:rPr lang="en-US" altLang="zh-CN" sz="1000" dirty="0"/>
              <a:t>    public Long </a:t>
            </a:r>
            <a:r>
              <a:rPr lang="en-US" altLang="zh-CN" sz="1000" dirty="0" err="1"/>
              <a:t>getId</a:t>
            </a:r>
            <a:r>
              <a:rPr lang="en-US" altLang="zh-CN" sz="1000" dirty="0"/>
              <a:t>() {</a:t>
            </a:r>
          </a:p>
          <a:p>
            <a:r>
              <a:rPr lang="en-US" altLang="zh-CN" sz="1000" dirty="0"/>
              <a:t>        return id;</a:t>
            </a:r>
          </a:p>
          <a:p>
            <a:r>
              <a:rPr lang="zh-CN" altLang="en-US" sz="1000" dirty="0"/>
              <a:t>    </a:t>
            </a:r>
            <a:r>
              <a:rPr lang="en-US" altLang="zh-CN" sz="1000" dirty="0"/>
              <a:t>}</a:t>
            </a:r>
          </a:p>
          <a:p>
            <a:r>
              <a:rPr lang="en-US" altLang="zh-CN" sz="1000" dirty="0"/>
              <a:t>    public void </a:t>
            </a:r>
            <a:r>
              <a:rPr lang="en-US" altLang="zh-CN" sz="1000" dirty="0" err="1"/>
              <a:t>setId</a:t>
            </a:r>
            <a:r>
              <a:rPr lang="en-US" altLang="zh-CN" sz="1000" dirty="0"/>
              <a:t>(Long id) {</a:t>
            </a:r>
          </a:p>
          <a:p>
            <a:r>
              <a:rPr lang="en-US" altLang="zh-CN" sz="1000" dirty="0"/>
              <a:t>        this.id = id;</a:t>
            </a:r>
          </a:p>
          <a:p>
            <a:r>
              <a:rPr lang="zh-CN" altLang="en-US" sz="1000" dirty="0"/>
              <a:t>    </a:t>
            </a:r>
            <a:r>
              <a:rPr lang="en-US" altLang="zh-CN" sz="1000" dirty="0"/>
              <a:t>}</a:t>
            </a:r>
          </a:p>
          <a:p>
            <a:r>
              <a:rPr lang="en-US" altLang="zh-CN" sz="1000" dirty="0"/>
              <a:t>    public Short </a:t>
            </a:r>
            <a:r>
              <a:rPr lang="en-US" altLang="zh-CN" sz="1000" dirty="0" err="1"/>
              <a:t>getSpeed</a:t>
            </a:r>
            <a:r>
              <a:rPr lang="en-US" altLang="zh-CN" sz="1000" dirty="0"/>
              <a:t>() {</a:t>
            </a:r>
          </a:p>
          <a:p>
            <a:r>
              <a:rPr lang="en-US" altLang="zh-CN" sz="1000" dirty="0"/>
              <a:t>        return speed;</a:t>
            </a:r>
          </a:p>
          <a:p>
            <a:r>
              <a:rPr lang="zh-CN" altLang="en-US" sz="1000" dirty="0"/>
              <a:t>    </a:t>
            </a:r>
            <a:r>
              <a:rPr lang="en-US" altLang="zh-CN" sz="1000" dirty="0"/>
              <a:t>}</a:t>
            </a:r>
          </a:p>
          <a:p>
            <a:r>
              <a:rPr lang="en-US" altLang="zh-CN" sz="1000" dirty="0"/>
              <a:t>    public void </a:t>
            </a:r>
            <a:r>
              <a:rPr lang="en-US" altLang="zh-CN" sz="1000" dirty="0" err="1"/>
              <a:t>setSpeed</a:t>
            </a:r>
            <a:r>
              <a:rPr lang="en-US" altLang="zh-CN" sz="1000" dirty="0"/>
              <a:t>(Short speed) {</a:t>
            </a:r>
          </a:p>
          <a:p>
            <a:r>
              <a:rPr lang="en-US" altLang="zh-CN" sz="1000" dirty="0"/>
              <a:t>        </a:t>
            </a:r>
            <a:r>
              <a:rPr lang="en-US" altLang="zh-CN" sz="1000" dirty="0" err="1"/>
              <a:t>this.speed</a:t>
            </a:r>
            <a:r>
              <a:rPr lang="en-US" altLang="zh-CN" sz="1000" dirty="0"/>
              <a:t> = speed;</a:t>
            </a:r>
          </a:p>
          <a:p>
            <a:r>
              <a:rPr lang="zh-CN" altLang="en-US" sz="1000" dirty="0"/>
              <a:t>    </a:t>
            </a:r>
            <a:r>
              <a:rPr lang="en-US" altLang="zh-CN" sz="1000" dirty="0"/>
              <a:t>}</a:t>
            </a:r>
          </a:p>
          <a:p>
            <a:r>
              <a:rPr lang="en-US" altLang="zh-CN" sz="1000" dirty="0"/>
              <a:t>}</a:t>
            </a:r>
          </a:p>
          <a:p>
            <a:r>
              <a:rPr lang="en-US" altLang="zh-CN" sz="1000" dirty="0"/>
              <a:t>@</a:t>
            </a:r>
            <a:r>
              <a:rPr lang="en-US" altLang="zh-CN" sz="1000" dirty="0" err="1"/>
              <a:t>SuppressWarnings</a:t>
            </a:r>
            <a:r>
              <a:rPr lang="en-US" altLang="zh-CN" sz="1000" dirty="0"/>
              <a:t>("serial")</a:t>
            </a:r>
          </a:p>
          <a:p>
            <a:r>
              <a:rPr lang="en-US" altLang="zh-CN" sz="1000" dirty="0"/>
              <a:t>@Entity</a:t>
            </a:r>
          </a:p>
          <a:p>
            <a:r>
              <a:rPr lang="en-US" altLang="zh-CN" sz="1000" dirty="0"/>
              <a:t>@Table(name="Car")</a:t>
            </a:r>
          </a:p>
          <a:p>
            <a:r>
              <a:rPr lang="en-US" altLang="zh-CN" sz="1000" dirty="0"/>
              <a:t>public class Car extends Vehicle{             //Vehicle</a:t>
            </a:r>
            <a:r>
              <a:rPr lang="zh-CN" altLang="en-US" sz="1000" dirty="0"/>
              <a:t>的子类</a:t>
            </a:r>
          </a:p>
          <a:p>
            <a:r>
              <a:rPr lang="en-US" altLang="zh-CN" sz="1000" dirty="0"/>
              <a:t>    private String engine;//</a:t>
            </a:r>
            <a:r>
              <a:rPr lang="zh-CN" altLang="en-US" sz="1000" dirty="0"/>
              <a:t>发动机</a:t>
            </a:r>
          </a:p>
          <a:p>
            <a:r>
              <a:rPr lang="en-US" altLang="zh-CN" sz="1000" dirty="0"/>
              <a:t>    @Column(</a:t>
            </a:r>
            <a:r>
              <a:rPr lang="en-US" altLang="zh-CN" sz="1000" dirty="0" err="1"/>
              <a:t>nullable</a:t>
            </a:r>
            <a:r>
              <a:rPr lang="en-US" altLang="zh-CN" sz="1000" dirty="0"/>
              <a:t>=</a:t>
            </a:r>
            <a:r>
              <a:rPr lang="en-US" altLang="zh-CN" sz="1000" dirty="0" err="1"/>
              <a:t>true,length</a:t>
            </a:r>
            <a:r>
              <a:rPr lang="en-US" altLang="zh-CN" sz="1000" dirty="0"/>
              <a:t>=30)</a:t>
            </a:r>
          </a:p>
          <a:p>
            <a:r>
              <a:rPr lang="en-US" altLang="zh-CN" sz="1000" dirty="0"/>
              <a:t>    public String </a:t>
            </a:r>
            <a:r>
              <a:rPr lang="en-US" altLang="zh-CN" sz="1000" dirty="0" err="1"/>
              <a:t>getEngine</a:t>
            </a:r>
            <a:r>
              <a:rPr lang="en-US" altLang="zh-CN" sz="1000" dirty="0"/>
              <a:t>() {</a:t>
            </a:r>
          </a:p>
          <a:p>
            <a:r>
              <a:rPr lang="en-US" altLang="zh-CN" sz="1000" dirty="0"/>
              <a:t>        </a:t>
            </a:r>
            <a:r>
              <a:rPr lang="en-US" altLang="zh-CN" sz="1000" dirty="0" err="1"/>
              <a:t>returnengine</a:t>
            </a:r>
            <a:r>
              <a:rPr lang="en-US" altLang="zh-CN" sz="1000" dirty="0"/>
              <a:t>;</a:t>
            </a:r>
          </a:p>
          <a:p>
            <a:r>
              <a:rPr lang="zh-CN" altLang="en-US" sz="1000" dirty="0"/>
              <a:t>    </a:t>
            </a:r>
            <a:r>
              <a:rPr lang="en-US" altLang="zh-CN" sz="1000" dirty="0"/>
              <a:t>}</a:t>
            </a:r>
          </a:p>
          <a:p>
            <a:r>
              <a:rPr lang="en-US" altLang="zh-CN" sz="1000" dirty="0"/>
              <a:t>    public void </a:t>
            </a:r>
            <a:r>
              <a:rPr lang="en-US" altLang="zh-CN" sz="1000" dirty="0" err="1"/>
              <a:t>setEngine</a:t>
            </a:r>
            <a:r>
              <a:rPr lang="en-US" altLang="zh-CN" sz="1000" dirty="0"/>
              <a:t>(String engine) {</a:t>
            </a:r>
          </a:p>
          <a:p>
            <a:r>
              <a:rPr lang="en-US" altLang="zh-CN" sz="1000" dirty="0"/>
              <a:t>        </a:t>
            </a:r>
            <a:r>
              <a:rPr lang="en-US" altLang="zh-CN" sz="1000" dirty="0" err="1"/>
              <a:t>this.engine</a:t>
            </a:r>
            <a:r>
              <a:rPr lang="en-US" altLang="zh-CN" sz="1000" dirty="0"/>
              <a:t> = engine;</a:t>
            </a:r>
          </a:p>
          <a:p>
            <a:r>
              <a:rPr lang="zh-CN" altLang="en-US" sz="1000" dirty="0"/>
              <a:t>    </a:t>
            </a:r>
            <a:r>
              <a:rPr lang="en-US" altLang="zh-CN" sz="1000" dirty="0"/>
              <a:t>}</a:t>
            </a:r>
          </a:p>
          <a:p>
            <a:r>
              <a:rPr lang="en-US" altLang="zh-CN" sz="1000" dirty="0"/>
              <a:t>}</a:t>
            </a:r>
          </a:p>
          <a:p>
            <a:r>
              <a:rPr lang="en-US" altLang="zh-CN" sz="1000" dirty="0"/>
              <a:t>@</a:t>
            </a:r>
            <a:r>
              <a:rPr lang="en-US" altLang="zh-CN" sz="1000" dirty="0" err="1"/>
              <a:t>SuppressWarnings</a:t>
            </a:r>
            <a:r>
              <a:rPr lang="en-US" altLang="zh-CN" sz="1000" dirty="0"/>
              <a:t>("serial")</a:t>
            </a:r>
          </a:p>
          <a:p>
            <a:r>
              <a:rPr lang="en-US" altLang="zh-CN" sz="1000" dirty="0"/>
              <a:t>@Entity</a:t>
            </a:r>
          </a:p>
          <a:p>
            <a:r>
              <a:rPr lang="en-US" altLang="zh-CN" sz="1000" dirty="0"/>
              <a:t>@Table(name="Camion")</a:t>
            </a:r>
          </a:p>
          <a:p>
            <a:r>
              <a:rPr lang="en-US" altLang="zh-CN" sz="1000" dirty="0"/>
              <a:t>public class Camion extends Car{            //Car</a:t>
            </a:r>
            <a:r>
              <a:rPr lang="zh-CN" altLang="en-US" sz="1000" dirty="0"/>
              <a:t>的子类</a:t>
            </a:r>
          </a:p>
          <a:p>
            <a:r>
              <a:rPr lang="en-US" altLang="zh-CN" sz="1000" dirty="0"/>
              <a:t>    private String container;//</a:t>
            </a:r>
            <a:r>
              <a:rPr lang="zh-CN" altLang="en-US" sz="1000" dirty="0"/>
              <a:t>集装箱</a:t>
            </a:r>
          </a:p>
          <a:p>
            <a:r>
              <a:rPr lang="en-US" altLang="zh-CN" sz="1000" dirty="0"/>
              <a:t>    @Column(</a:t>
            </a:r>
            <a:r>
              <a:rPr lang="en-US" altLang="zh-CN" sz="1000" dirty="0" err="1"/>
              <a:t>nullable</a:t>
            </a:r>
            <a:r>
              <a:rPr lang="en-US" altLang="zh-CN" sz="1000" dirty="0"/>
              <a:t>=</a:t>
            </a:r>
            <a:r>
              <a:rPr lang="en-US" altLang="zh-CN" sz="1000" dirty="0" err="1"/>
              <a:t>true,length</a:t>
            </a:r>
            <a:r>
              <a:rPr lang="en-US" altLang="zh-CN" sz="1000" dirty="0"/>
              <a:t>=30)</a:t>
            </a:r>
          </a:p>
          <a:p>
            <a:r>
              <a:rPr lang="en-US" altLang="zh-CN" sz="1000" dirty="0"/>
              <a:t>    </a:t>
            </a:r>
            <a:r>
              <a:rPr lang="en-US" altLang="zh-CN" sz="1000" dirty="0" err="1"/>
              <a:t>publicString</a:t>
            </a:r>
            <a:r>
              <a:rPr lang="en-US" altLang="zh-CN" sz="1000" dirty="0"/>
              <a:t> </a:t>
            </a:r>
            <a:r>
              <a:rPr lang="en-US" altLang="zh-CN" sz="1000" dirty="0" err="1"/>
              <a:t>getContainer</a:t>
            </a:r>
            <a:r>
              <a:rPr lang="en-US" altLang="zh-CN" sz="1000" dirty="0"/>
              <a:t>() {</a:t>
            </a:r>
          </a:p>
          <a:p>
            <a:r>
              <a:rPr lang="en-US" altLang="zh-CN" sz="1000" dirty="0"/>
              <a:t>      </a:t>
            </a:r>
            <a:r>
              <a:rPr lang="en-US" altLang="zh-CN" sz="1000" dirty="0" err="1"/>
              <a:t>returncontainer</a:t>
            </a:r>
            <a:r>
              <a:rPr lang="en-US" altLang="zh-CN" sz="1000" dirty="0"/>
              <a:t>;</a:t>
            </a:r>
          </a:p>
          <a:p>
            <a:r>
              <a:rPr lang="zh-CN" altLang="en-US" sz="1000" dirty="0"/>
              <a:t>    </a:t>
            </a:r>
            <a:r>
              <a:rPr lang="en-US" altLang="zh-CN" sz="1000" dirty="0"/>
              <a:t>}</a:t>
            </a:r>
          </a:p>
          <a:p>
            <a:r>
              <a:rPr lang="en-US" altLang="zh-CN" sz="1000" dirty="0"/>
              <a:t>    public void </a:t>
            </a:r>
            <a:r>
              <a:rPr lang="en-US" altLang="zh-CN" sz="1000" dirty="0" err="1"/>
              <a:t>setContainer</a:t>
            </a:r>
            <a:r>
              <a:rPr lang="en-US" altLang="zh-CN" sz="1000" dirty="0"/>
              <a:t>(String container) {   </a:t>
            </a:r>
          </a:p>
          <a:p>
            <a:r>
              <a:rPr lang="en-US" altLang="zh-CN" sz="1000" dirty="0"/>
              <a:t>        </a:t>
            </a:r>
            <a:r>
              <a:rPr lang="en-US" altLang="zh-CN" sz="1000" dirty="0" err="1"/>
              <a:t>this.container</a:t>
            </a:r>
            <a:r>
              <a:rPr lang="en-US" altLang="zh-CN" sz="1000" dirty="0"/>
              <a:t> = container;</a:t>
            </a:r>
          </a:p>
          <a:p>
            <a:r>
              <a:rPr lang="zh-CN" altLang="en-US" sz="1000" dirty="0"/>
              <a:t>    </a:t>
            </a:r>
            <a:r>
              <a:rPr lang="en-US" altLang="zh-CN" sz="1000" dirty="0"/>
              <a:t>}</a:t>
            </a:r>
          </a:p>
          <a:p>
            <a:r>
              <a:rPr lang="en-US" altLang="zh-CN" sz="1000" dirty="0"/>
              <a:t>}</a:t>
            </a:r>
          </a:p>
        </p:txBody>
      </p:sp>
    </p:spTree>
    <p:extLst>
      <p:ext uri="{BB962C8B-B14F-4D97-AF65-F5344CB8AC3E}">
        <p14:creationId xmlns:p14="http://schemas.microsoft.com/office/powerpoint/2010/main" val="23502670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Entity</a:t>
            </a:r>
            <a:r>
              <a:rPr lang="zh-CN" altLang="en-US" dirty="0" smtClean="0"/>
              <a:t>（六）</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审计</a:t>
            </a:r>
            <a:r>
              <a:rPr lang="en-US" altLang="zh-CN" sz="1800" dirty="0" smtClean="0"/>
              <a:t>(Audit)</a:t>
            </a:r>
            <a:r>
              <a:rPr lang="zh-CN" altLang="en-US" sz="1800" dirty="0" smtClean="0"/>
              <a:t>：最近一次修改时间，最近一次修改人。</a:t>
            </a:r>
            <a:endParaRPr lang="en-US" altLang="zh-CN" sz="1800" dirty="0" smtClean="0"/>
          </a:p>
        </p:txBody>
      </p:sp>
      <p:sp>
        <p:nvSpPr>
          <p:cNvPr id="2" name="矩形 1"/>
          <p:cNvSpPr/>
          <p:nvPr/>
        </p:nvSpPr>
        <p:spPr>
          <a:xfrm>
            <a:off x="395536" y="1488841"/>
            <a:ext cx="8496944" cy="5324535"/>
          </a:xfrm>
          <a:prstGeom prst="rect">
            <a:avLst/>
          </a:prstGeom>
          <a:ln>
            <a:solidFill>
              <a:schemeClr val="bg1">
                <a:lumMod val="65000"/>
              </a:schemeClr>
            </a:solidFill>
          </a:ln>
        </p:spPr>
        <p:txBody>
          <a:bodyPr wrap="square">
            <a:spAutoFit/>
          </a:bodyPr>
          <a:lstStyle/>
          <a:p>
            <a:r>
              <a:rPr lang="en-US" altLang="zh-CN" sz="1000" dirty="0" smtClean="0"/>
              <a:t>@Entity</a:t>
            </a:r>
            <a:endParaRPr lang="en-US" altLang="zh-CN" sz="1000" dirty="0"/>
          </a:p>
          <a:p>
            <a:r>
              <a:rPr lang="en-US" altLang="zh-CN" sz="1000" dirty="0">
                <a:solidFill>
                  <a:srgbClr val="FF0000"/>
                </a:solidFill>
              </a:rPr>
              <a:t>@</a:t>
            </a:r>
            <a:r>
              <a:rPr lang="en-US" altLang="zh-CN" sz="1000" dirty="0" err="1">
                <a:solidFill>
                  <a:srgbClr val="FF0000"/>
                </a:solidFill>
              </a:rPr>
              <a:t>EntityListeners</a:t>
            </a:r>
            <a:r>
              <a:rPr lang="en-US" altLang="zh-CN" sz="1000" dirty="0">
                <a:solidFill>
                  <a:srgbClr val="FF0000"/>
                </a:solidFill>
              </a:rPr>
              <a:t>({ </a:t>
            </a:r>
            <a:r>
              <a:rPr lang="en-US" altLang="zh-CN" sz="1000" dirty="0" err="1">
                <a:solidFill>
                  <a:srgbClr val="FF0000"/>
                </a:solidFill>
              </a:rPr>
              <a:t>JodaAuditListener.class</a:t>
            </a:r>
            <a:r>
              <a:rPr lang="en-US" altLang="zh-CN" sz="1000" dirty="0">
                <a:solidFill>
                  <a:srgbClr val="FF0000"/>
                </a:solidFill>
              </a:rPr>
              <a:t> })</a:t>
            </a:r>
          </a:p>
          <a:p>
            <a:r>
              <a:rPr lang="en-US" altLang="zh-CN" sz="1000" dirty="0"/>
              <a:t>public </a:t>
            </a:r>
            <a:r>
              <a:rPr lang="en-US" altLang="zh-CN" sz="1000" dirty="0" smtClean="0"/>
              <a:t>class Cargo </a:t>
            </a:r>
            <a:r>
              <a:rPr lang="en-US" altLang="zh-CN" sz="1000" dirty="0"/>
              <a:t>extends </a:t>
            </a:r>
            <a:r>
              <a:rPr lang="en-US" altLang="zh-CN" sz="1000" dirty="0" err="1"/>
              <a:t>AbstractDomainObject</a:t>
            </a:r>
            <a:r>
              <a:rPr lang="en-US" altLang="zh-CN" sz="1000" dirty="0"/>
              <a:t> implements </a:t>
            </a:r>
            <a:r>
              <a:rPr lang="en-US" altLang="zh-CN" sz="1000" dirty="0" err="1">
                <a:solidFill>
                  <a:srgbClr val="FF0000"/>
                </a:solidFill>
              </a:rPr>
              <a:t>JodaAuditable</a:t>
            </a:r>
            <a:r>
              <a:rPr lang="en-US" altLang="zh-CN" sz="1000" dirty="0"/>
              <a:t>, Identifiable </a:t>
            </a:r>
            <a:r>
              <a:rPr lang="en-US" altLang="zh-CN" sz="1000" dirty="0" smtClean="0"/>
              <a:t>{</a:t>
            </a:r>
          </a:p>
          <a:p>
            <a:r>
              <a:rPr lang="en-US" altLang="zh-CN" sz="1000" dirty="0" smtClean="0"/>
              <a:t>    …</a:t>
            </a:r>
          </a:p>
          <a:p>
            <a:r>
              <a:rPr lang="en-US" altLang="zh-CN" sz="1000" dirty="0" smtClean="0"/>
              <a:t>}</a:t>
            </a:r>
          </a:p>
          <a:p>
            <a:endParaRPr lang="en-US" altLang="zh-CN" sz="1000" dirty="0"/>
          </a:p>
          <a:p>
            <a:r>
              <a:rPr lang="en-US" altLang="zh-CN" sz="1000" dirty="0"/>
              <a:t>public interface </a:t>
            </a:r>
            <a:r>
              <a:rPr lang="en-US" altLang="zh-CN" sz="1000" dirty="0" err="1"/>
              <a:t>JodaAuditable</a:t>
            </a:r>
            <a:r>
              <a:rPr lang="en-US" altLang="zh-CN" sz="1000" dirty="0"/>
              <a:t> {</a:t>
            </a:r>
          </a:p>
          <a:p>
            <a:endParaRPr lang="en-US" altLang="zh-CN" sz="1000" dirty="0"/>
          </a:p>
          <a:p>
            <a:r>
              <a:rPr lang="en-US" altLang="zh-CN" sz="1000" dirty="0"/>
              <a:t>	public void </a:t>
            </a:r>
            <a:r>
              <a:rPr lang="en-US" altLang="zh-CN" sz="1000" dirty="0" err="1"/>
              <a:t>setCreatedBy</a:t>
            </a:r>
            <a:r>
              <a:rPr lang="en-US" altLang="zh-CN" sz="1000" dirty="0"/>
              <a:t>(String </a:t>
            </a:r>
            <a:r>
              <a:rPr lang="en-US" altLang="zh-CN" sz="1000" dirty="0" err="1"/>
              <a:t>createdBy</a:t>
            </a:r>
            <a:r>
              <a:rPr lang="en-US" altLang="zh-CN" sz="1000" dirty="0"/>
              <a:t>);</a:t>
            </a:r>
          </a:p>
          <a:p>
            <a:r>
              <a:rPr lang="en-US" altLang="zh-CN" sz="1000" dirty="0"/>
              <a:t>	public String </a:t>
            </a:r>
            <a:r>
              <a:rPr lang="en-US" altLang="zh-CN" sz="1000" dirty="0" err="1"/>
              <a:t>getCreatedBy</a:t>
            </a:r>
            <a:r>
              <a:rPr lang="en-US" altLang="zh-CN" sz="1000" dirty="0"/>
              <a:t>();</a:t>
            </a:r>
          </a:p>
          <a:p>
            <a:r>
              <a:rPr lang="en-US" altLang="zh-CN" sz="1000" dirty="0"/>
              <a:t>	public void </a:t>
            </a:r>
            <a:r>
              <a:rPr lang="en-US" altLang="zh-CN" sz="1000" dirty="0" err="1"/>
              <a:t>setCreatedDate</a:t>
            </a:r>
            <a:r>
              <a:rPr lang="en-US" altLang="zh-CN" sz="1000" dirty="0"/>
              <a:t>(</a:t>
            </a:r>
            <a:r>
              <a:rPr lang="en-US" altLang="zh-CN" sz="1000" dirty="0" err="1"/>
              <a:t>DateTime</a:t>
            </a:r>
            <a:r>
              <a:rPr lang="en-US" altLang="zh-CN" sz="1000" dirty="0"/>
              <a:t> </a:t>
            </a:r>
            <a:r>
              <a:rPr lang="en-US" altLang="zh-CN" sz="1000" dirty="0" err="1"/>
              <a:t>createdDate</a:t>
            </a:r>
            <a:r>
              <a:rPr lang="en-US" altLang="zh-CN" sz="1000" dirty="0"/>
              <a:t>);</a:t>
            </a:r>
          </a:p>
          <a:p>
            <a:r>
              <a:rPr lang="en-US" altLang="zh-CN" sz="1000" dirty="0"/>
              <a:t>	public </a:t>
            </a:r>
            <a:r>
              <a:rPr lang="en-US" altLang="zh-CN" sz="1000" dirty="0" err="1"/>
              <a:t>DateTime</a:t>
            </a:r>
            <a:r>
              <a:rPr lang="en-US" altLang="zh-CN" sz="1000" dirty="0"/>
              <a:t> </a:t>
            </a:r>
            <a:r>
              <a:rPr lang="en-US" altLang="zh-CN" sz="1000" dirty="0" err="1"/>
              <a:t>getCreatedDate</a:t>
            </a:r>
            <a:r>
              <a:rPr lang="en-US" altLang="zh-CN" sz="1000" dirty="0"/>
              <a:t>();</a:t>
            </a:r>
          </a:p>
          <a:p>
            <a:endParaRPr lang="en-US" altLang="zh-CN" sz="1000" dirty="0"/>
          </a:p>
          <a:p>
            <a:r>
              <a:rPr lang="en-US" altLang="zh-CN" sz="1000" dirty="0"/>
              <a:t>    public void </a:t>
            </a:r>
            <a:r>
              <a:rPr lang="en-US" altLang="zh-CN" sz="1000" dirty="0" err="1"/>
              <a:t>setLastUpdatedBy</a:t>
            </a:r>
            <a:r>
              <a:rPr lang="en-US" altLang="zh-CN" sz="1000" dirty="0"/>
              <a:t>(String </a:t>
            </a:r>
            <a:r>
              <a:rPr lang="en-US" altLang="zh-CN" sz="1000" dirty="0" err="1"/>
              <a:t>updatedBy</a:t>
            </a:r>
            <a:r>
              <a:rPr lang="en-US" altLang="zh-CN" sz="1000" dirty="0"/>
              <a:t>);</a:t>
            </a:r>
          </a:p>
          <a:p>
            <a:r>
              <a:rPr lang="en-US" altLang="zh-CN" sz="1000" dirty="0"/>
              <a:t>    public String </a:t>
            </a:r>
            <a:r>
              <a:rPr lang="en-US" altLang="zh-CN" sz="1000" dirty="0" err="1"/>
              <a:t>getLastUpdatedBy</a:t>
            </a:r>
            <a:r>
              <a:rPr lang="en-US" altLang="zh-CN" sz="1000" dirty="0"/>
              <a:t>();</a:t>
            </a:r>
          </a:p>
          <a:p>
            <a:r>
              <a:rPr lang="en-US" altLang="zh-CN" sz="1000" dirty="0"/>
              <a:t>    public void </a:t>
            </a:r>
            <a:r>
              <a:rPr lang="en-US" altLang="zh-CN" sz="1000" dirty="0" err="1"/>
              <a:t>setLastUpdated</a:t>
            </a:r>
            <a:r>
              <a:rPr lang="en-US" altLang="zh-CN" sz="1000" dirty="0"/>
              <a:t>(</a:t>
            </a:r>
            <a:r>
              <a:rPr lang="en-US" altLang="zh-CN" sz="1000" dirty="0" err="1"/>
              <a:t>DateTime</a:t>
            </a:r>
            <a:r>
              <a:rPr lang="en-US" altLang="zh-CN" sz="1000" dirty="0"/>
              <a:t> </a:t>
            </a:r>
            <a:r>
              <a:rPr lang="en-US" altLang="zh-CN" sz="1000" dirty="0" err="1"/>
              <a:t>updateDate</a:t>
            </a:r>
            <a:r>
              <a:rPr lang="en-US" altLang="zh-CN" sz="1000" dirty="0"/>
              <a:t>);</a:t>
            </a:r>
          </a:p>
          <a:p>
            <a:r>
              <a:rPr lang="en-US" altLang="zh-CN" sz="1000" dirty="0"/>
              <a:t>    public </a:t>
            </a:r>
            <a:r>
              <a:rPr lang="en-US" altLang="zh-CN" sz="1000" dirty="0" err="1"/>
              <a:t>DateTime</a:t>
            </a:r>
            <a:r>
              <a:rPr lang="en-US" altLang="zh-CN" sz="1000" dirty="0"/>
              <a:t> </a:t>
            </a:r>
            <a:r>
              <a:rPr lang="en-US" altLang="zh-CN" sz="1000" dirty="0" err="1"/>
              <a:t>getLastUpdated</a:t>
            </a:r>
            <a:r>
              <a:rPr lang="en-US" altLang="zh-CN" sz="1000" dirty="0"/>
              <a:t>();</a:t>
            </a:r>
          </a:p>
          <a:p>
            <a:endParaRPr lang="en-US" altLang="zh-CN" sz="1000" dirty="0"/>
          </a:p>
          <a:p>
            <a:r>
              <a:rPr lang="en-US" altLang="zh-CN" sz="1000" dirty="0" smtClean="0"/>
              <a:t>}</a:t>
            </a:r>
          </a:p>
          <a:p>
            <a:endParaRPr lang="en-US" altLang="zh-CN" sz="1000" dirty="0"/>
          </a:p>
          <a:p>
            <a:r>
              <a:rPr lang="en-US" altLang="zh-CN" sz="1000" dirty="0"/>
              <a:t>public class </a:t>
            </a:r>
            <a:r>
              <a:rPr lang="en-US" altLang="zh-CN" sz="1000" dirty="0" err="1"/>
              <a:t>JodaAuditListener</a:t>
            </a:r>
            <a:r>
              <a:rPr lang="en-US" altLang="zh-CN" sz="1000" dirty="0"/>
              <a:t>  {</a:t>
            </a:r>
          </a:p>
          <a:p>
            <a:r>
              <a:rPr lang="en-US" altLang="zh-CN" sz="1000" dirty="0" smtClean="0"/>
              <a:t>    @</a:t>
            </a:r>
            <a:r>
              <a:rPr lang="en-US" altLang="zh-CN" sz="1000" dirty="0" err="1"/>
              <a:t>PreUpdate</a:t>
            </a:r>
            <a:endParaRPr lang="en-US" altLang="zh-CN" sz="1000" dirty="0"/>
          </a:p>
          <a:p>
            <a:r>
              <a:rPr lang="en-US" altLang="zh-CN" sz="1000" dirty="0"/>
              <a:t>    @</a:t>
            </a:r>
            <a:r>
              <a:rPr lang="en-US" altLang="zh-CN" sz="1000" dirty="0" err="1"/>
              <a:t>PrePersist</a:t>
            </a:r>
            <a:endParaRPr lang="en-US" altLang="zh-CN" sz="1000" dirty="0"/>
          </a:p>
          <a:p>
            <a:r>
              <a:rPr lang="en-US" altLang="zh-CN" sz="1000" dirty="0"/>
              <a:t>    private void </a:t>
            </a:r>
            <a:r>
              <a:rPr lang="en-US" altLang="zh-CN" sz="1000" dirty="0" err="1"/>
              <a:t>changeAuditInformation</a:t>
            </a:r>
            <a:r>
              <a:rPr lang="en-US" altLang="zh-CN" sz="1000" dirty="0"/>
              <a:t>(</a:t>
            </a:r>
            <a:r>
              <a:rPr lang="en-US" altLang="zh-CN" sz="1000" dirty="0" err="1"/>
              <a:t>JodaAuditable</a:t>
            </a:r>
            <a:r>
              <a:rPr lang="en-US" altLang="zh-CN" sz="1000" dirty="0"/>
              <a:t> </a:t>
            </a:r>
            <a:r>
              <a:rPr lang="en-US" altLang="zh-CN" sz="1000" dirty="0" err="1"/>
              <a:t>auditableEntity</a:t>
            </a:r>
            <a:r>
              <a:rPr lang="en-US" altLang="zh-CN" sz="1000" dirty="0"/>
              <a:t>) {</a:t>
            </a:r>
          </a:p>
          <a:p>
            <a:r>
              <a:rPr lang="en-US" altLang="zh-CN" sz="1000" dirty="0"/>
              <a:t>    	</a:t>
            </a:r>
            <a:r>
              <a:rPr lang="en-US" altLang="zh-CN" sz="1000" dirty="0" err="1"/>
              <a:t>DateTime</a:t>
            </a:r>
            <a:r>
              <a:rPr lang="en-US" altLang="zh-CN" sz="1000" dirty="0"/>
              <a:t> </a:t>
            </a:r>
            <a:r>
              <a:rPr lang="en-US" altLang="zh-CN" sz="1000" dirty="0" err="1"/>
              <a:t>lastUpdated</a:t>
            </a:r>
            <a:r>
              <a:rPr lang="en-US" altLang="zh-CN" sz="1000" dirty="0"/>
              <a:t> = new </a:t>
            </a:r>
            <a:r>
              <a:rPr lang="en-US" altLang="zh-CN" sz="1000" dirty="0" err="1"/>
              <a:t>DateTime</a:t>
            </a:r>
            <a:r>
              <a:rPr lang="en-US" altLang="zh-CN" sz="1000" dirty="0"/>
              <a:t>();</a:t>
            </a:r>
          </a:p>
          <a:p>
            <a:r>
              <a:rPr lang="en-US" altLang="zh-CN" sz="1000" dirty="0"/>
              <a:t>        </a:t>
            </a:r>
            <a:r>
              <a:rPr lang="en-US" altLang="zh-CN" sz="1000" dirty="0" err="1"/>
              <a:t>auditableEntity.setLastUpdated</a:t>
            </a:r>
            <a:r>
              <a:rPr lang="en-US" altLang="zh-CN" sz="1000" dirty="0"/>
              <a:t>(</a:t>
            </a:r>
            <a:r>
              <a:rPr lang="en-US" altLang="zh-CN" sz="1000" dirty="0" err="1"/>
              <a:t>lastUpdated</a:t>
            </a:r>
            <a:r>
              <a:rPr lang="en-US" altLang="zh-CN" sz="1000" dirty="0"/>
              <a:t>);</a:t>
            </a:r>
          </a:p>
          <a:p>
            <a:r>
              <a:rPr lang="en-US" altLang="zh-CN" sz="1000" dirty="0"/>
              <a:t>        String </a:t>
            </a:r>
            <a:r>
              <a:rPr lang="en-US" altLang="zh-CN" sz="1000" dirty="0" err="1"/>
              <a:t>lastUpdatedBy</a:t>
            </a:r>
            <a:r>
              <a:rPr lang="en-US" altLang="zh-CN" sz="1000" dirty="0"/>
              <a:t> = </a:t>
            </a:r>
            <a:r>
              <a:rPr lang="en-US" altLang="zh-CN" sz="1000" dirty="0" err="1"/>
              <a:t>ServiceContextStore.getCurrentUser</a:t>
            </a:r>
            <a:r>
              <a:rPr lang="en-US" altLang="zh-CN" sz="1000" dirty="0"/>
              <a:t>();</a:t>
            </a:r>
          </a:p>
          <a:p>
            <a:r>
              <a:rPr lang="en-US" altLang="zh-CN" sz="1000" dirty="0"/>
              <a:t>        </a:t>
            </a:r>
            <a:r>
              <a:rPr lang="en-US" altLang="zh-CN" sz="1000" dirty="0" err="1"/>
              <a:t>auditableEntity.setLastUpdatedBy</a:t>
            </a:r>
            <a:r>
              <a:rPr lang="en-US" altLang="zh-CN" sz="1000" dirty="0"/>
              <a:t>(</a:t>
            </a:r>
            <a:r>
              <a:rPr lang="en-US" altLang="zh-CN" sz="1000" dirty="0" err="1"/>
              <a:t>lastUpdatedBy</a:t>
            </a:r>
            <a:r>
              <a:rPr lang="en-US" altLang="zh-CN" sz="1000" dirty="0"/>
              <a:t>);</a:t>
            </a:r>
          </a:p>
          <a:p>
            <a:r>
              <a:rPr lang="en-US" altLang="zh-CN" sz="1000" dirty="0"/>
              <a:t>        if (</a:t>
            </a:r>
            <a:r>
              <a:rPr lang="en-US" altLang="zh-CN" sz="1000" dirty="0" err="1"/>
              <a:t>auditableEntity.getCreatedDate</a:t>
            </a:r>
            <a:r>
              <a:rPr lang="en-US" altLang="zh-CN" sz="1000" dirty="0"/>
              <a:t>() == null)</a:t>
            </a:r>
          </a:p>
          <a:p>
            <a:r>
              <a:rPr lang="en-US" altLang="zh-CN" sz="1000" dirty="0"/>
              <a:t>            </a:t>
            </a:r>
            <a:r>
              <a:rPr lang="en-US" altLang="zh-CN" sz="1000" dirty="0" err="1"/>
              <a:t>auditableEntity.setCreatedDate</a:t>
            </a:r>
            <a:r>
              <a:rPr lang="en-US" altLang="zh-CN" sz="1000" dirty="0"/>
              <a:t>(</a:t>
            </a:r>
            <a:r>
              <a:rPr lang="en-US" altLang="zh-CN" sz="1000" dirty="0" err="1"/>
              <a:t>lastUpdated</a:t>
            </a:r>
            <a:r>
              <a:rPr lang="en-US" altLang="zh-CN" sz="1000" dirty="0"/>
              <a:t>);</a:t>
            </a:r>
          </a:p>
          <a:p>
            <a:r>
              <a:rPr lang="en-US" altLang="zh-CN" sz="1000" dirty="0"/>
              <a:t>        if (</a:t>
            </a:r>
            <a:r>
              <a:rPr lang="en-US" altLang="zh-CN" sz="1000" dirty="0" err="1"/>
              <a:t>auditableEntity.getCreatedBy</a:t>
            </a:r>
            <a:r>
              <a:rPr lang="en-US" altLang="zh-CN" sz="1000" dirty="0"/>
              <a:t>() == null)</a:t>
            </a:r>
          </a:p>
          <a:p>
            <a:r>
              <a:rPr lang="en-US" altLang="zh-CN" sz="1000" dirty="0"/>
              <a:t>            </a:t>
            </a:r>
            <a:r>
              <a:rPr lang="en-US" altLang="zh-CN" sz="1000" dirty="0" err="1"/>
              <a:t>auditableEntity.setCreatedBy</a:t>
            </a:r>
            <a:r>
              <a:rPr lang="en-US" altLang="zh-CN" sz="1000" dirty="0"/>
              <a:t>(</a:t>
            </a:r>
            <a:r>
              <a:rPr lang="en-US" altLang="zh-CN" sz="1000" dirty="0" err="1"/>
              <a:t>lastUpdatedBy</a:t>
            </a:r>
            <a:r>
              <a:rPr lang="en-US" altLang="zh-CN" sz="1000" dirty="0"/>
              <a:t>);</a:t>
            </a:r>
          </a:p>
          <a:p>
            <a:r>
              <a:rPr lang="en-US" altLang="zh-CN" sz="1000" dirty="0"/>
              <a:t>    }</a:t>
            </a:r>
          </a:p>
          <a:p>
            <a:r>
              <a:rPr lang="en-US" altLang="zh-CN" sz="1000" dirty="0"/>
              <a:t>}</a:t>
            </a:r>
            <a:endParaRPr lang="en-US" altLang="zh-CN" sz="1000" dirty="0" smtClean="0"/>
          </a:p>
        </p:txBody>
      </p:sp>
    </p:spTree>
    <p:extLst>
      <p:ext uri="{BB962C8B-B14F-4D97-AF65-F5344CB8AC3E}">
        <p14:creationId xmlns:p14="http://schemas.microsoft.com/office/powerpoint/2010/main" val="19852465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Entity</a:t>
            </a:r>
            <a:r>
              <a:rPr lang="zh-CN" altLang="en-US" dirty="0" smtClean="0"/>
              <a:t>（七）</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a:t>审计</a:t>
            </a:r>
            <a:r>
              <a:rPr lang="en-US" altLang="zh-CN" sz="1800" dirty="0"/>
              <a:t>(Audit) </a:t>
            </a:r>
            <a:r>
              <a:rPr lang="zh-CN" altLang="en-US" sz="1800" dirty="0" smtClean="0"/>
              <a:t>：使用事件记录实体状态变更事件，操作人以及状态改变内容等。</a:t>
            </a:r>
            <a:endParaRPr lang="en-US" altLang="zh-CN" sz="1800" dirty="0" smtClean="0"/>
          </a:p>
        </p:txBody>
      </p:sp>
      <p:sp>
        <p:nvSpPr>
          <p:cNvPr id="2" name="矩形 1"/>
          <p:cNvSpPr/>
          <p:nvPr/>
        </p:nvSpPr>
        <p:spPr>
          <a:xfrm>
            <a:off x="395536" y="1412776"/>
            <a:ext cx="8496944" cy="2554545"/>
          </a:xfrm>
          <a:prstGeom prst="rect">
            <a:avLst/>
          </a:prstGeom>
          <a:ln>
            <a:solidFill>
              <a:schemeClr val="bg1">
                <a:lumMod val="65000"/>
              </a:schemeClr>
            </a:solidFill>
          </a:ln>
        </p:spPr>
        <p:txBody>
          <a:bodyPr wrap="square">
            <a:spAutoFit/>
          </a:bodyPr>
          <a:lstStyle/>
          <a:p>
            <a:r>
              <a:rPr lang="en-US" altLang="zh-CN" sz="1000" dirty="0" smtClean="0"/>
              <a:t>@</a:t>
            </a:r>
            <a:r>
              <a:rPr lang="en-US" altLang="zh-CN" sz="1000" dirty="0"/>
              <a:t>Service("</a:t>
            </a:r>
            <a:r>
              <a:rPr lang="en-US" altLang="zh-CN" sz="1000" dirty="0" err="1"/>
              <a:t>bettingService</a:t>
            </a:r>
            <a:r>
              <a:rPr lang="en-US" altLang="zh-CN" sz="1000" dirty="0"/>
              <a:t>")</a:t>
            </a:r>
          </a:p>
          <a:p>
            <a:r>
              <a:rPr lang="en-US" altLang="zh-CN" sz="1000" dirty="0"/>
              <a:t>public class </a:t>
            </a:r>
            <a:r>
              <a:rPr lang="en-US" altLang="zh-CN" sz="1000" dirty="0" err="1"/>
              <a:t>BettingServiceImpl</a:t>
            </a:r>
            <a:r>
              <a:rPr lang="en-US" altLang="zh-CN" sz="1000" dirty="0"/>
              <a:t> implement</a:t>
            </a:r>
            <a:r>
              <a:rPr lang="en-US" altLang="zh-CN" sz="1000" dirty="0" smtClean="0"/>
              <a:t>s </a:t>
            </a:r>
            <a:r>
              <a:rPr lang="en-US" altLang="zh-CN" sz="1000" dirty="0" err="1" smtClean="0"/>
              <a:t>BettingService</a:t>
            </a:r>
            <a:r>
              <a:rPr lang="en-US" altLang="zh-CN" sz="1000" dirty="0" smtClean="0"/>
              <a:t> </a:t>
            </a:r>
            <a:r>
              <a:rPr lang="en-US" altLang="zh-CN" sz="1000" dirty="0"/>
              <a:t>{</a:t>
            </a:r>
          </a:p>
          <a:p>
            <a:endParaRPr lang="en-US" altLang="zh-CN" sz="1000" dirty="0"/>
          </a:p>
          <a:p>
            <a:r>
              <a:rPr lang="en-US" altLang="zh-CN" sz="1000" dirty="0"/>
              <a:t>	private static final Logger LOG = </a:t>
            </a:r>
            <a:r>
              <a:rPr lang="en-US" altLang="zh-CN" sz="1000" dirty="0" err="1"/>
              <a:t>LoggerFactory.getLogger</a:t>
            </a:r>
            <a:r>
              <a:rPr lang="en-US" altLang="zh-CN" sz="1000" dirty="0"/>
              <a:t>(</a:t>
            </a:r>
            <a:r>
              <a:rPr lang="en-US" altLang="zh-CN" sz="1000" dirty="0" err="1"/>
              <a:t>BettingServiceImpl.class</a:t>
            </a:r>
            <a:r>
              <a:rPr lang="en-US" altLang="zh-CN" sz="1000" dirty="0"/>
              <a:t>); </a:t>
            </a:r>
          </a:p>
          <a:p>
            <a:r>
              <a:rPr lang="en-US" altLang="zh-CN" sz="1000" dirty="0" smtClean="0"/>
              <a:t>	…</a:t>
            </a:r>
            <a:endParaRPr lang="en-US" altLang="zh-CN" sz="1000" dirty="0"/>
          </a:p>
          <a:p>
            <a:r>
              <a:rPr lang="en-US" altLang="zh-CN" sz="1000" dirty="0" smtClean="0"/>
              <a:t>	</a:t>
            </a:r>
            <a:endParaRPr lang="en-US" altLang="zh-CN" sz="1000" dirty="0"/>
          </a:p>
          <a:p>
            <a:r>
              <a:rPr lang="en-US" altLang="zh-CN" sz="1000" dirty="0"/>
              <a:t>	</a:t>
            </a:r>
            <a:r>
              <a:rPr lang="en-US" altLang="zh-CN" sz="1000" dirty="0">
                <a:solidFill>
                  <a:srgbClr val="FF0000"/>
                </a:solidFill>
              </a:rPr>
              <a:t>@Publish(</a:t>
            </a:r>
            <a:r>
              <a:rPr lang="en-US" altLang="zh-CN" sz="1000" dirty="0" err="1">
                <a:solidFill>
                  <a:srgbClr val="FF0000"/>
                </a:solidFill>
              </a:rPr>
              <a:t>eventType</a:t>
            </a:r>
            <a:r>
              <a:rPr lang="en-US" altLang="zh-CN" sz="1000" dirty="0">
                <a:solidFill>
                  <a:srgbClr val="FF0000"/>
                </a:solidFill>
              </a:rPr>
              <a:t> = </a:t>
            </a:r>
            <a:r>
              <a:rPr lang="en-US" altLang="zh-CN" sz="1000" dirty="0" err="1">
                <a:solidFill>
                  <a:srgbClr val="FF0000"/>
                </a:solidFill>
              </a:rPr>
              <a:t>BettingInstruction.class</a:t>
            </a:r>
            <a:r>
              <a:rPr lang="en-US" altLang="zh-CN" sz="1000" dirty="0">
                <a:solidFill>
                  <a:srgbClr val="FF0000"/>
                </a:solidFill>
              </a:rPr>
              <a:t>, topic = "</a:t>
            </a:r>
            <a:r>
              <a:rPr lang="en-US" altLang="zh-CN" sz="1000" dirty="0" err="1">
                <a:solidFill>
                  <a:srgbClr val="FF0000"/>
                </a:solidFill>
              </a:rPr>
              <a:t>bettingInstructionTopic</a:t>
            </a:r>
            <a:r>
              <a:rPr lang="en-US" altLang="zh-CN" sz="1000" dirty="0">
                <a:solidFill>
                  <a:srgbClr val="FF0000"/>
                </a:solidFill>
              </a:rPr>
              <a:t>", </a:t>
            </a:r>
            <a:r>
              <a:rPr lang="en-US" altLang="zh-CN" sz="1000" dirty="0" err="1">
                <a:solidFill>
                  <a:srgbClr val="FF0000"/>
                </a:solidFill>
              </a:rPr>
              <a:t>eventBus</a:t>
            </a:r>
            <a:r>
              <a:rPr lang="en-US" altLang="zh-CN" sz="1000" dirty="0">
                <a:solidFill>
                  <a:srgbClr val="FF0000"/>
                </a:solidFill>
              </a:rPr>
              <a:t> = "</a:t>
            </a:r>
            <a:r>
              <a:rPr lang="en-US" altLang="zh-CN" sz="1000" dirty="0" err="1">
                <a:solidFill>
                  <a:srgbClr val="FF0000"/>
                </a:solidFill>
              </a:rPr>
              <a:t>commandBus</a:t>
            </a:r>
            <a:r>
              <a:rPr lang="en-US" altLang="zh-CN" sz="1000" dirty="0">
                <a:solidFill>
                  <a:srgbClr val="FF0000"/>
                </a:solidFill>
              </a:rPr>
              <a:t>")</a:t>
            </a:r>
          </a:p>
          <a:p>
            <a:r>
              <a:rPr lang="en-US" altLang="zh-CN" sz="1000" dirty="0"/>
              <a:t>	public void </a:t>
            </a:r>
            <a:r>
              <a:rPr lang="en-US" altLang="zh-CN" sz="1000" dirty="0" err="1"/>
              <a:t>placeBet</a:t>
            </a:r>
            <a:r>
              <a:rPr lang="en-US" altLang="zh-CN" sz="1000" dirty="0"/>
              <a:t>(Bet bet) {</a:t>
            </a:r>
          </a:p>
          <a:p>
            <a:r>
              <a:rPr lang="en-US" altLang="zh-CN" sz="1000" dirty="0"/>
              <a:t>		LOG.info("### Placing bet: {}", bet);</a:t>
            </a:r>
          </a:p>
          <a:p>
            <a:endParaRPr lang="en-US" altLang="zh-CN" sz="1000" dirty="0"/>
          </a:p>
          <a:p>
            <a:r>
              <a:rPr lang="en-US" altLang="zh-CN" sz="1000" dirty="0"/>
              <a:t>		// do some initial validation...</a:t>
            </a:r>
          </a:p>
          <a:p>
            <a:endParaRPr lang="en-US" altLang="zh-CN" sz="1000" dirty="0"/>
          </a:p>
          <a:p>
            <a:r>
              <a:rPr lang="en-US" altLang="zh-CN" sz="1000" dirty="0"/>
              <a:t>		// new </a:t>
            </a:r>
            <a:r>
              <a:rPr lang="en-US" altLang="zh-CN" sz="1000" dirty="0" err="1"/>
              <a:t>BettingInstruction</a:t>
            </a:r>
            <a:r>
              <a:rPr lang="en-US" altLang="zh-CN" sz="1000" dirty="0"/>
              <a:t> will be published</a:t>
            </a:r>
          </a:p>
          <a:p>
            <a:r>
              <a:rPr lang="en-US" altLang="zh-CN" sz="1000" dirty="0"/>
              <a:t>	}</a:t>
            </a:r>
          </a:p>
          <a:p>
            <a:endParaRPr lang="en-US" altLang="zh-CN" sz="1000" dirty="0"/>
          </a:p>
          <a:p>
            <a:r>
              <a:rPr lang="en-US" altLang="zh-CN" sz="1000" dirty="0"/>
              <a:t>}</a:t>
            </a:r>
            <a:endParaRPr lang="en-US" altLang="zh-CN" sz="1000" dirty="0" smtClean="0"/>
          </a:p>
        </p:txBody>
      </p:sp>
      <p:sp>
        <p:nvSpPr>
          <p:cNvPr id="5" name="矩形 4"/>
          <p:cNvSpPr/>
          <p:nvPr/>
        </p:nvSpPr>
        <p:spPr>
          <a:xfrm>
            <a:off x="395536" y="4149080"/>
            <a:ext cx="8496944" cy="2554545"/>
          </a:xfrm>
          <a:prstGeom prst="rect">
            <a:avLst/>
          </a:prstGeom>
          <a:ln>
            <a:solidFill>
              <a:schemeClr val="bg1">
                <a:lumMod val="65000"/>
              </a:schemeClr>
            </a:solidFill>
          </a:ln>
        </p:spPr>
        <p:txBody>
          <a:bodyPr wrap="square">
            <a:spAutoFit/>
          </a:bodyPr>
          <a:lstStyle/>
          <a:p>
            <a:r>
              <a:rPr lang="en-US" altLang="zh-CN" sz="1000" dirty="0" smtClean="0">
                <a:solidFill>
                  <a:srgbClr val="FF0000"/>
                </a:solidFill>
              </a:rPr>
              <a:t>@</a:t>
            </a:r>
            <a:r>
              <a:rPr lang="en-US" altLang="zh-CN" sz="1000" dirty="0">
                <a:solidFill>
                  <a:srgbClr val="FF0000"/>
                </a:solidFill>
              </a:rPr>
              <a:t>Subscribe(topic = "</a:t>
            </a:r>
            <a:r>
              <a:rPr lang="en-US" altLang="zh-CN" sz="1000" dirty="0" err="1">
                <a:solidFill>
                  <a:srgbClr val="FF0000"/>
                </a:solidFill>
              </a:rPr>
              <a:t>bettingInstructionTopic</a:t>
            </a:r>
            <a:r>
              <a:rPr lang="en-US" altLang="zh-CN" sz="1000" dirty="0">
                <a:solidFill>
                  <a:srgbClr val="FF0000"/>
                </a:solidFill>
              </a:rPr>
              <a:t>", </a:t>
            </a:r>
            <a:r>
              <a:rPr lang="en-US" altLang="zh-CN" sz="1000" dirty="0" err="1">
                <a:solidFill>
                  <a:srgbClr val="FF0000"/>
                </a:solidFill>
              </a:rPr>
              <a:t>eventBus</a:t>
            </a:r>
            <a:r>
              <a:rPr lang="en-US" altLang="zh-CN" sz="1000" dirty="0">
                <a:solidFill>
                  <a:srgbClr val="FF0000"/>
                </a:solidFill>
              </a:rPr>
              <a:t> = "</a:t>
            </a:r>
            <a:r>
              <a:rPr lang="en-US" altLang="zh-CN" sz="1000" dirty="0" err="1">
                <a:solidFill>
                  <a:srgbClr val="FF0000"/>
                </a:solidFill>
              </a:rPr>
              <a:t>commandBus</a:t>
            </a:r>
            <a:r>
              <a:rPr lang="en-US" altLang="zh-CN" sz="1000" dirty="0">
                <a:solidFill>
                  <a:srgbClr val="FF0000"/>
                </a:solidFill>
              </a:rPr>
              <a:t>")</a:t>
            </a:r>
          </a:p>
          <a:p>
            <a:r>
              <a:rPr lang="en-US" altLang="zh-CN" sz="1000" dirty="0"/>
              <a:t>public </a:t>
            </a:r>
            <a:r>
              <a:rPr lang="en-US" altLang="zh-CN" sz="1000" dirty="0" smtClean="0"/>
              <a:t> </a:t>
            </a:r>
            <a:r>
              <a:rPr lang="en-US" altLang="zh-CN" sz="1000" dirty="0"/>
              <a:t>class </a:t>
            </a:r>
            <a:r>
              <a:rPr lang="en-US" altLang="zh-CN" sz="1000" dirty="0" err="1" smtClean="0"/>
              <a:t>BettingEngineImpl</a:t>
            </a:r>
            <a:r>
              <a:rPr lang="en-US" altLang="zh-CN" sz="1000" dirty="0" smtClean="0"/>
              <a:t> </a:t>
            </a:r>
            <a:r>
              <a:rPr lang="en-US" altLang="zh-CN" sz="1000" dirty="0"/>
              <a:t>implements </a:t>
            </a:r>
            <a:r>
              <a:rPr lang="en-US" altLang="zh-CN" sz="1000" dirty="0" err="1"/>
              <a:t>BettingEngine</a:t>
            </a:r>
            <a:r>
              <a:rPr lang="en-US" altLang="zh-CN" sz="1000" dirty="0"/>
              <a:t> {</a:t>
            </a:r>
          </a:p>
          <a:p>
            <a:endParaRPr lang="en-US" altLang="zh-CN" sz="1000" dirty="0"/>
          </a:p>
          <a:p>
            <a:r>
              <a:rPr lang="en-US" altLang="zh-CN" sz="1000" dirty="0" smtClean="0"/>
              <a:t>	…</a:t>
            </a:r>
            <a:endParaRPr lang="en-US" altLang="zh-CN" sz="1000" dirty="0"/>
          </a:p>
          <a:p>
            <a:r>
              <a:rPr lang="en-US" altLang="zh-CN" sz="1000" dirty="0"/>
              <a:t>	public void receive(Event event) {</a:t>
            </a:r>
          </a:p>
          <a:p>
            <a:r>
              <a:rPr lang="en-US" altLang="zh-CN" sz="1000" dirty="0"/>
              <a:t>		</a:t>
            </a:r>
            <a:r>
              <a:rPr lang="en-US" altLang="zh-CN" sz="1000" dirty="0" err="1"/>
              <a:t>DynamicMethodDispatcher.dispatch</a:t>
            </a:r>
            <a:r>
              <a:rPr lang="en-US" altLang="zh-CN" sz="1000" dirty="0"/>
              <a:t>(this, event, "handle");</a:t>
            </a:r>
          </a:p>
          <a:p>
            <a:r>
              <a:rPr lang="en-US" altLang="zh-CN" sz="1000" dirty="0"/>
              <a:t>	}</a:t>
            </a:r>
          </a:p>
          <a:p>
            <a:endParaRPr lang="en-US" altLang="zh-CN" sz="1000" dirty="0"/>
          </a:p>
          <a:p>
            <a:r>
              <a:rPr lang="en-US" altLang="zh-CN" sz="1000" dirty="0"/>
              <a:t>	public void handle(</a:t>
            </a:r>
            <a:r>
              <a:rPr lang="en-US" altLang="zh-CN" sz="1000" dirty="0" err="1"/>
              <a:t>BettingInstruction</a:t>
            </a:r>
            <a:r>
              <a:rPr lang="en-US" altLang="zh-CN" sz="1000" dirty="0"/>
              <a:t> </a:t>
            </a:r>
            <a:r>
              <a:rPr lang="en-US" altLang="zh-CN" sz="1000" dirty="0" err="1"/>
              <a:t>betInstruction</a:t>
            </a:r>
            <a:r>
              <a:rPr lang="en-US" altLang="zh-CN" sz="1000" dirty="0"/>
              <a:t>) {</a:t>
            </a:r>
          </a:p>
          <a:p>
            <a:r>
              <a:rPr lang="en-US" altLang="zh-CN" sz="1000" dirty="0"/>
              <a:t>		LOG.info("### Handling bet: {}", </a:t>
            </a:r>
            <a:r>
              <a:rPr lang="en-US" altLang="zh-CN" sz="1000" dirty="0" err="1"/>
              <a:t>betInstruction</a:t>
            </a:r>
            <a:r>
              <a:rPr lang="en-US" altLang="zh-CN" sz="1000" dirty="0"/>
              <a:t>);</a:t>
            </a:r>
          </a:p>
          <a:p>
            <a:endParaRPr lang="en-US" altLang="zh-CN" sz="1000" dirty="0"/>
          </a:p>
          <a:p>
            <a:r>
              <a:rPr lang="en-US" altLang="zh-CN" sz="1000" dirty="0"/>
              <a:t>		</a:t>
            </a:r>
            <a:r>
              <a:rPr lang="en-US" altLang="zh-CN" sz="1000" dirty="0" err="1"/>
              <a:t>instructionRepository.save</a:t>
            </a:r>
            <a:r>
              <a:rPr lang="en-US" altLang="zh-CN" sz="1000" dirty="0"/>
              <a:t>(</a:t>
            </a:r>
            <a:r>
              <a:rPr lang="en-US" altLang="zh-CN" sz="1000" dirty="0" err="1"/>
              <a:t>betInstruction</a:t>
            </a:r>
            <a:r>
              <a:rPr lang="en-US" altLang="zh-CN" sz="1000" dirty="0"/>
              <a:t>);</a:t>
            </a:r>
          </a:p>
          <a:p>
            <a:endParaRPr lang="en-US" altLang="zh-CN" sz="1000" dirty="0"/>
          </a:p>
          <a:p>
            <a:r>
              <a:rPr lang="en-US" altLang="zh-CN" sz="1000" dirty="0"/>
              <a:t>		</a:t>
            </a:r>
            <a:r>
              <a:rPr lang="en-US" altLang="zh-CN" sz="1000" dirty="0" smtClean="0"/>
              <a:t>…</a:t>
            </a:r>
            <a:endParaRPr lang="en-US" altLang="zh-CN" sz="1000" dirty="0"/>
          </a:p>
          <a:p>
            <a:r>
              <a:rPr lang="en-US" altLang="zh-CN" sz="1000" dirty="0"/>
              <a:t>	}</a:t>
            </a:r>
          </a:p>
          <a:p>
            <a:r>
              <a:rPr lang="en-US" altLang="zh-CN" sz="1000" dirty="0" smtClean="0"/>
              <a:t>}</a:t>
            </a:r>
          </a:p>
        </p:txBody>
      </p:sp>
    </p:spTree>
    <p:extLst>
      <p:ext uri="{BB962C8B-B14F-4D97-AF65-F5344CB8AC3E}">
        <p14:creationId xmlns:p14="http://schemas.microsoft.com/office/powerpoint/2010/main" val="24605346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Entity</a:t>
            </a:r>
            <a:r>
              <a:rPr lang="zh-CN" altLang="en-US" dirty="0" smtClean="0"/>
              <a:t>（八）</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并发冲突：乐观锁</a:t>
            </a:r>
            <a:endParaRPr lang="en-US" altLang="zh-CN" sz="1800" dirty="0" smtClean="0"/>
          </a:p>
        </p:txBody>
      </p:sp>
      <p:sp>
        <p:nvSpPr>
          <p:cNvPr id="2" name="矩形 1"/>
          <p:cNvSpPr/>
          <p:nvPr/>
        </p:nvSpPr>
        <p:spPr>
          <a:xfrm>
            <a:off x="395536" y="1412776"/>
            <a:ext cx="8496944" cy="2246769"/>
          </a:xfrm>
          <a:prstGeom prst="rect">
            <a:avLst/>
          </a:prstGeom>
          <a:ln>
            <a:solidFill>
              <a:schemeClr val="bg1">
                <a:lumMod val="65000"/>
              </a:schemeClr>
            </a:solidFill>
          </a:ln>
        </p:spPr>
        <p:txBody>
          <a:bodyPr wrap="square">
            <a:spAutoFit/>
          </a:bodyPr>
          <a:lstStyle/>
          <a:p>
            <a:r>
              <a:rPr lang="en-US" altLang="zh-CN" sz="1000" dirty="0"/>
              <a:t>import </a:t>
            </a:r>
            <a:r>
              <a:rPr lang="en-US" altLang="zh-CN" sz="1000" dirty="0" err="1"/>
              <a:t>javax.persistence.Version</a:t>
            </a:r>
            <a:r>
              <a:rPr lang="en-US" altLang="zh-CN" sz="1000" dirty="0"/>
              <a:t>;</a:t>
            </a:r>
            <a:endParaRPr lang="en-US" altLang="zh-CN" sz="1000" dirty="0" smtClean="0"/>
          </a:p>
          <a:p>
            <a:endParaRPr lang="en-US" altLang="zh-CN" sz="1000" dirty="0"/>
          </a:p>
          <a:p>
            <a:r>
              <a:rPr lang="en-US" altLang="zh-CN" sz="1000" dirty="0" smtClean="0"/>
              <a:t>@Entity</a:t>
            </a:r>
            <a:endParaRPr lang="en-US" altLang="zh-CN" sz="1000" dirty="0"/>
          </a:p>
          <a:p>
            <a:r>
              <a:rPr lang="en-US" altLang="zh-CN" sz="1000" dirty="0"/>
              <a:t>@</a:t>
            </a:r>
            <a:r>
              <a:rPr lang="en-US" altLang="zh-CN" sz="1000" dirty="0" err="1"/>
              <a:t>EntityListeners</a:t>
            </a:r>
            <a:r>
              <a:rPr lang="en-US" altLang="zh-CN" sz="1000" dirty="0"/>
              <a:t>({ </a:t>
            </a:r>
            <a:r>
              <a:rPr lang="en-US" altLang="zh-CN" sz="1000" dirty="0" err="1"/>
              <a:t>JodaAuditListener.class</a:t>
            </a:r>
            <a:r>
              <a:rPr lang="en-US" altLang="zh-CN" sz="1000" dirty="0"/>
              <a:t> })</a:t>
            </a:r>
          </a:p>
          <a:p>
            <a:r>
              <a:rPr lang="en-US" altLang="zh-CN" sz="1000" dirty="0"/>
              <a:t>public </a:t>
            </a:r>
            <a:r>
              <a:rPr lang="en-US" altLang="zh-CN" sz="1000" dirty="0" smtClean="0"/>
              <a:t>class Cargo </a:t>
            </a:r>
            <a:r>
              <a:rPr lang="en-US" altLang="zh-CN" sz="1000" dirty="0"/>
              <a:t>extends </a:t>
            </a:r>
            <a:r>
              <a:rPr lang="en-US" altLang="zh-CN" sz="1000" dirty="0" err="1"/>
              <a:t>AbstractDomainObject</a:t>
            </a:r>
            <a:r>
              <a:rPr lang="en-US" altLang="zh-CN" sz="1000" dirty="0"/>
              <a:t> implements </a:t>
            </a:r>
            <a:r>
              <a:rPr lang="en-US" altLang="zh-CN" sz="1000" dirty="0" err="1"/>
              <a:t>JodaAuditable</a:t>
            </a:r>
            <a:r>
              <a:rPr lang="en-US" altLang="zh-CN" sz="1000" dirty="0"/>
              <a:t>, Identifiable {</a:t>
            </a:r>
          </a:p>
          <a:p>
            <a:endParaRPr lang="en-US" altLang="zh-CN" sz="1000" dirty="0" smtClean="0"/>
          </a:p>
          <a:p>
            <a:r>
              <a:rPr lang="en-US" altLang="zh-CN" sz="1000" dirty="0"/>
              <a:t>	</a:t>
            </a:r>
            <a:r>
              <a:rPr lang="en-US" altLang="zh-CN" sz="1000" dirty="0" smtClean="0"/>
              <a:t>…</a:t>
            </a:r>
          </a:p>
          <a:p>
            <a:endParaRPr lang="en-US" altLang="zh-CN" sz="1000" dirty="0"/>
          </a:p>
          <a:p>
            <a:r>
              <a:rPr lang="en-US" altLang="zh-CN" sz="1000" dirty="0"/>
              <a:t>	</a:t>
            </a:r>
            <a:r>
              <a:rPr lang="en-US" altLang="zh-CN" sz="1000" dirty="0">
                <a:solidFill>
                  <a:srgbClr val="FF0000"/>
                </a:solidFill>
              </a:rPr>
              <a:t>@Version</a:t>
            </a:r>
          </a:p>
          <a:p>
            <a:r>
              <a:rPr lang="en-US" altLang="zh-CN" sz="1000" dirty="0"/>
              <a:t>	@Column(name = "VERSION", </a:t>
            </a:r>
            <a:r>
              <a:rPr lang="en-US" altLang="zh-CN" sz="1000" dirty="0" err="1"/>
              <a:t>nullable</a:t>
            </a:r>
            <a:r>
              <a:rPr lang="en-US" altLang="zh-CN" sz="1000" dirty="0"/>
              <a:t> = false)</a:t>
            </a:r>
          </a:p>
          <a:p>
            <a:r>
              <a:rPr lang="en-US" altLang="zh-CN" sz="1000" dirty="0"/>
              <a:t>	private Long version</a:t>
            </a:r>
            <a:r>
              <a:rPr lang="en-US" altLang="zh-CN" sz="1000" dirty="0" smtClean="0"/>
              <a:t>;</a:t>
            </a:r>
          </a:p>
          <a:p>
            <a:endParaRPr lang="en-US" altLang="zh-CN" sz="1000" dirty="0"/>
          </a:p>
          <a:p>
            <a:r>
              <a:rPr lang="en-US" altLang="zh-CN" sz="1000" dirty="0" smtClean="0"/>
              <a:t>	…</a:t>
            </a:r>
          </a:p>
          <a:p>
            <a:r>
              <a:rPr lang="en-US" altLang="zh-CN" sz="1000" dirty="0"/>
              <a:t>}</a:t>
            </a:r>
            <a:endParaRPr lang="en-US" altLang="zh-CN" sz="1000" dirty="0" smtClean="0"/>
          </a:p>
        </p:txBody>
      </p:sp>
    </p:spTree>
    <p:extLst>
      <p:ext uri="{BB962C8B-B14F-4D97-AF65-F5344CB8AC3E}">
        <p14:creationId xmlns:p14="http://schemas.microsoft.com/office/powerpoint/2010/main" val="274877035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840761"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Value Object</a:t>
            </a:r>
            <a:r>
              <a:rPr lang="zh-CN" altLang="en-US" dirty="0" smtClean="0"/>
              <a:t>（一）</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dirty="0"/>
              <a:t>值对象可以与其所在的实体对象保存在同一张表中，值对象的每一个属性保存为一列；值对象也可以独立于其所在的实体对象保存在另一张表中，值对象获得委派主键，该主键对客户端是不可见</a:t>
            </a:r>
            <a:r>
              <a:rPr lang="zh-CN" altLang="en-US" sz="2000" dirty="0" smtClean="0"/>
              <a:t>的。</a:t>
            </a:r>
            <a:endParaRPr lang="en-US" altLang="zh-CN" sz="2000" dirty="0" smtClean="0"/>
          </a:p>
        </p:txBody>
      </p:sp>
    </p:spTree>
    <p:extLst>
      <p:ext uri="{BB962C8B-B14F-4D97-AF65-F5344CB8AC3E}">
        <p14:creationId xmlns:p14="http://schemas.microsoft.com/office/powerpoint/2010/main" val="40846628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领域驱动设计分层规划（一）</a:t>
            </a:r>
            <a:endParaRPr lang="zh-CN" altLang="en-US" dirty="0"/>
          </a:p>
        </p:txBody>
      </p:sp>
      <p:pic>
        <p:nvPicPr>
          <p:cNvPr id="1032" name="Picture 8" descr="http://www.myexception.cn/img/2013/03/22/094015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40" y="1556792"/>
            <a:ext cx="4406644" cy="4896544"/>
          </a:xfrm>
          <a:prstGeom prst="rect">
            <a:avLst/>
          </a:prstGeom>
          <a:noFill/>
          <a:extLst>
            <a:ext uri="{909E8E84-426E-40DD-AFC4-6F175D3DCCD1}">
              <a14:hiddenFill xmlns:a14="http://schemas.microsoft.com/office/drawing/2010/main">
                <a:solidFill>
                  <a:srgbClr val="FFFFFF"/>
                </a:solidFill>
              </a14:hiddenFill>
            </a:ext>
          </a:extLst>
        </p:spPr>
      </p:pic>
      <p:sp>
        <p:nvSpPr>
          <p:cNvPr id="11" name="内容占位符 2"/>
          <p:cNvSpPr txBox="1">
            <a:spLocks/>
          </p:cNvSpPr>
          <p:nvPr/>
        </p:nvSpPr>
        <p:spPr>
          <a:xfrm>
            <a:off x="179512" y="1052736"/>
            <a:ext cx="8712968" cy="5688632"/>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b="1" dirty="0"/>
              <a:t>领域驱动</a:t>
            </a:r>
            <a:r>
              <a:rPr lang="zh-CN" altLang="en-US" sz="2000" b="1" dirty="0" smtClean="0"/>
              <a:t>设计分层规划</a:t>
            </a:r>
            <a:endParaRPr lang="en-US" altLang="zh-CN" sz="1800" b="1" dirty="0"/>
          </a:p>
        </p:txBody>
      </p:sp>
      <p:graphicFrame>
        <p:nvGraphicFramePr>
          <p:cNvPr id="9" name="表格 8"/>
          <p:cNvGraphicFramePr>
            <a:graphicFrameLocks noGrp="1"/>
          </p:cNvGraphicFramePr>
          <p:nvPr>
            <p:extLst>
              <p:ext uri="{D42A27DB-BD31-4B8C-83A1-F6EECF244321}">
                <p14:modId xmlns:p14="http://schemas.microsoft.com/office/powerpoint/2010/main" val="4268114374"/>
              </p:ext>
            </p:extLst>
          </p:nvPr>
        </p:nvGraphicFramePr>
        <p:xfrm>
          <a:off x="3888432" y="1700808"/>
          <a:ext cx="5148064" cy="4861509"/>
        </p:xfrm>
        <a:graphic>
          <a:graphicData uri="http://schemas.openxmlformats.org/drawingml/2006/table">
            <a:tbl>
              <a:tblPr bandRow="1">
                <a:tableStyleId>{46F890A9-2807-4EBB-B81D-B2AA78EC7F39}</a:tableStyleId>
              </a:tblPr>
              <a:tblGrid>
                <a:gridCol w="1230069"/>
                <a:gridCol w="3917995"/>
              </a:tblGrid>
              <a:tr h="1049251">
                <a:tc>
                  <a:txBody>
                    <a:bodyPr/>
                    <a:lstStyle/>
                    <a:p>
                      <a:r>
                        <a:rPr lang="zh-CN" altLang="en-US" b="1" dirty="0" smtClean="0"/>
                        <a:t>用户界面</a:t>
                      </a:r>
                      <a:r>
                        <a:rPr lang="en-US" altLang="zh-CN" b="1" dirty="0" smtClean="0"/>
                        <a:t>/</a:t>
                      </a:r>
                      <a:r>
                        <a:rPr lang="zh-CN" altLang="en-US" b="1" dirty="0" smtClean="0"/>
                        <a:t>展现层</a:t>
                      </a:r>
                      <a:endParaRPr lang="zh-CN" altLang="en-US" b="1" dirty="0"/>
                    </a:p>
                  </a:txBody>
                  <a:tcPr/>
                </a:tc>
                <a:tc>
                  <a:txBody>
                    <a:bodyPr/>
                    <a:lstStyle/>
                    <a:p>
                      <a:r>
                        <a:rPr lang="zh-CN" altLang="en-US" sz="1600" dirty="0" smtClean="0"/>
                        <a:t>负责向用户展现信息以及解释用户命令。展示层的组件实现用户与应用交互的功能。</a:t>
                      </a:r>
                      <a:endParaRPr lang="en-US" altLang="zh-CN" sz="1600" dirty="0" smtClean="0"/>
                    </a:p>
                    <a:p>
                      <a:r>
                        <a:rPr lang="zh-CN" altLang="en-US" sz="1600" dirty="0" smtClean="0"/>
                        <a:t>一般建议用</a:t>
                      </a:r>
                      <a:r>
                        <a:rPr lang="en-US" altLang="zh-CN" sz="1600" dirty="0" smtClean="0"/>
                        <a:t>MVC</a:t>
                      </a:r>
                      <a:r>
                        <a:rPr lang="zh-CN" altLang="en-US" sz="1600" dirty="0" smtClean="0"/>
                        <a:t>，</a:t>
                      </a:r>
                      <a:r>
                        <a:rPr lang="en-US" altLang="zh-CN" sz="1600" dirty="0" smtClean="0"/>
                        <a:t>MVP</a:t>
                      </a:r>
                      <a:r>
                        <a:rPr lang="zh-CN" altLang="en-US" sz="1600" dirty="0" smtClean="0"/>
                        <a:t>或者</a:t>
                      </a:r>
                      <a:r>
                        <a:rPr lang="en-US" altLang="zh-CN" sz="1600" dirty="0" smtClean="0"/>
                        <a:t>MVVM</a:t>
                      </a:r>
                      <a:r>
                        <a:rPr lang="zh-CN" altLang="en-US" sz="1600" dirty="0" smtClean="0"/>
                        <a:t>模式来分隔这些组件为子层</a:t>
                      </a:r>
                      <a:endParaRPr lang="zh-CN" altLang="en-US" sz="1600" dirty="0"/>
                    </a:p>
                  </a:txBody>
                  <a:tcPr/>
                </a:tc>
              </a:tr>
              <a:tr h="1634879">
                <a:tc>
                  <a:txBody>
                    <a:bodyPr/>
                    <a:lstStyle/>
                    <a:p>
                      <a:r>
                        <a:rPr lang="zh-CN" altLang="en-US" b="1" dirty="0" smtClean="0"/>
                        <a:t>应用层</a:t>
                      </a:r>
                      <a:endParaRPr lang="zh-CN" altLang="en-US" b="1" dirty="0"/>
                    </a:p>
                  </a:txBody>
                  <a:tcPr/>
                </a:tc>
                <a:tc>
                  <a:txBody>
                    <a:bodyPr/>
                    <a:lstStyle/>
                    <a:p>
                      <a:r>
                        <a:rPr lang="zh-CN" altLang="en-US" sz="1600" dirty="0" smtClean="0"/>
                        <a:t>很薄的一层，用来协调应用的活动，实现协调应用的“通道”，例如事务、执行单位操作、调用应用程序的任务。它不包含业务逻辑。它不保留业务对象的状态，但它保有应用任务的进度状态。</a:t>
                      </a:r>
                      <a:endParaRPr lang="en-US" altLang="zh-CN" sz="1600" dirty="0" smtClean="0"/>
                    </a:p>
                    <a:p>
                      <a:r>
                        <a:rPr lang="zh-CN" altLang="en-US" sz="1600" dirty="0" smtClean="0"/>
                        <a:t>类似于</a:t>
                      </a:r>
                      <a:r>
                        <a:rPr lang="en-US" altLang="zh-CN" sz="1600" dirty="0" smtClean="0"/>
                        <a:t>Façade</a:t>
                      </a:r>
                      <a:r>
                        <a:rPr lang="zh-CN" altLang="en-US" sz="1600" dirty="0" smtClean="0"/>
                        <a:t>模式，调用领域层和基础设施层来完成应用的用例。</a:t>
                      </a:r>
                      <a:endParaRPr lang="zh-CN" altLang="en-US" sz="1600" dirty="0"/>
                    </a:p>
                  </a:txBody>
                  <a:tcPr/>
                </a:tc>
              </a:tr>
              <a:tr h="1142348">
                <a:tc>
                  <a:txBody>
                    <a:bodyPr/>
                    <a:lstStyle/>
                    <a:p>
                      <a:r>
                        <a:rPr lang="zh-CN" altLang="en-US" b="1" dirty="0" smtClean="0"/>
                        <a:t>领域层</a:t>
                      </a:r>
                      <a:endParaRPr lang="zh-CN" altLang="en-US" b="1" dirty="0"/>
                    </a:p>
                  </a:txBody>
                  <a:tcPr/>
                </a:tc>
                <a:tc>
                  <a:txBody>
                    <a:bodyPr/>
                    <a:lstStyle/>
                    <a:p>
                      <a:r>
                        <a:rPr lang="zh-CN" altLang="en-US" sz="1600" dirty="0" smtClean="0"/>
                        <a:t>本层包含关于领域的信息。这是业务软件的核心所在。在这里保留业务对象的状态，对业务对象和它们状态的持久化被委托给了基础设施层。</a:t>
                      </a:r>
                      <a:endParaRPr lang="zh-CN" altLang="en-US" sz="1600" dirty="0"/>
                    </a:p>
                  </a:txBody>
                  <a:tcPr/>
                </a:tc>
              </a:tr>
              <a:tr h="854041">
                <a:tc>
                  <a:txBody>
                    <a:bodyPr/>
                    <a:lstStyle/>
                    <a:p>
                      <a:r>
                        <a:rPr lang="zh-CN" altLang="en-US" b="1" dirty="0" smtClean="0"/>
                        <a:t>基础设施层</a:t>
                      </a:r>
                      <a:endParaRPr lang="zh-CN" altLang="en-US" b="1" dirty="0"/>
                    </a:p>
                  </a:txBody>
                  <a:tcPr/>
                </a:tc>
                <a:tc>
                  <a:txBody>
                    <a:bodyPr/>
                    <a:lstStyle/>
                    <a:p>
                      <a:r>
                        <a:rPr lang="zh-CN" altLang="en-US" sz="1600" dirty="0" smtClean="0"/>
                        <a:t>本层作为其他层的支撑库存在。它提供了层间的通信，实现对业务对象的持久化，包含对用户界面层的支撑库等作用。</a:t>
                      </a:r>
                      <a:endParaRPr lang="zh-CN" altLang="en-US" sz="1600" dirty="0"/>
                    </a:p>
                  </a:txBody>
                  <a:tcPr/>
                </a:tc>
              </a:tr>
            </a:tbl>
          </a:graphicData>
        </a:graphic>
      </p:graphicFrame>
    </p:spTree>
    <p:extLst>
      <p:ext uri="{BB962C8B-B14F-4D97-AF65-F5344CB8AC3E}">
        <p14:creationId xmlns:p14="http://schemas.microsoft.com/office/powerpoint/2010/main" val="230033615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840761"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Value Object</a:t>
            </a:r>
            <a:r>
              <a:rPr lang="zh-CN" altLang="en-US" dirty="0" smtClean="0"/>
              <a:t>（二）</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dirty="0"/>
              <a:t>值对象可以与其所在的实体对象保存在同一张表</a:t>
            </a:r>
            <a:r>
              <a:rPr lang="zh-CN" altLang="en-US" sz="2000" dirty="0" smtClean="0"/>
              <a:t>中：</a:t>
            </a:r>
            <a:endParaRPr lang="en-US" altLang="zh-CN" sz="2000" dirty="0" smtClean="0"/>
          </a:p>
        </p:txBody>
      </p:sp>
      <p:sp>
        <p:nvSpPr>
          <p:cNvPr id="5" name="矩形 4"/>
          <p:cNvSpPr/>
          <p:nvPr/>
        </p:nvSpPr>
        <p:spPr>
          <a:xfrm>
            <a:off x="359532" y="1484784"/>
            <a:ext cx="8352928" cy="2092881"/>
          </a:xfrm>
          <a:prstGeom prst="rect">
            <a:avLst/>
          </a:prstGeom>
          <a:ln>
            <a:solidFill>
              <a:schemeClr val="bg1">
                <a:lumMod val="65000"/>
              </a:schemeClr>
            </a:solidFill>
          </a:ln>
        </p:spPr>
        <p:txBody>
          <a:bodyPr wrap="square">
            <a:spAutoFit/>
          </a:bodyPr>
          <a:lstStyle/>
          <a:p>
            <a:r>
              <a:rPr lang="en-US" altLang="zh-CN" sz="1000" dirty="0" smtClean="0"/>
              <a:t>@Entity</a:t>
            </a:r>
            <a:endParaRPr lang="en-US" altLang="zh-CN" sz="1000" dirty="0"/>
          </a:p>
          <a:p>
            <a:r>
              <a:rPr lang="en-US" altLang="zh-CN" sz="1000" dirty="0"/>
              <a:t>@</a:t>
            </a:r>
            <a:r>
              <a:rPr lang="en-US" altLang="zh-CN" sz="1000" dirty="0" err="1"/>
              <a:t>EntityListeners</a:t>
            </a:r>
            <a:r>
              <a:rPr lang="en-US" altLang="zh-CN" sz="1000" dirty="0"/>
              <a:t>({ </a:t>
            </a:r>
            <a:r>
              <a:rPr lang="en-US" altLang="zh-CN" sz="1000" dirty="0" err="1"/>
              <a:t>JodaAuditListener.class</a:t>
            </a:r>
            <a:r>
              <a:rPr lang="en-US" altLang="zh-CN" sz="1000" dirty="0"/>
              <a:t> })</a:t>
            </a:r>
          </a:p>
          <a:p>
            <a:r>
              <a:rPr lang="en-US" altLang="zh-CN" sz="1000" dirty="0"/>
              <a:t>public class Cargo extends </a:t>
            </a:r>
            <a:r>
              <a:rPr lang="en-US" altLang="zh-CN" sz="1000" dirty="0" err="1"/>
              <a:t>AbstractDomainObject</a:t>
            </a:r>
            <a:r>
              <a:rPr lang="en-US" altLang="zh-CN" sz="1000" dirty="0"/>
              <a:t> implements </a:t>
            </a:r>
            <a:r>
              <a:rPr lang="en-US" altLang="zh-CN" sz="1000" dirty="0" err="1"/>
              <a:t>JodaAuditable</a:t>
            </a:r>
            <a:r>
              <a:rPr lang="en-US" altLang="zh-CN" sz="1000" dirty="0"/>
              <a:t>, Identifiable {</a:t>
            </a:r>
          </a:p>
          <a:p>
            <a:r>
              <a:rPr lang="en-US" altLang="zh-CN" sz="1000" dirty="0" smtClean="0"/>
              <a:t>      ……</a:t>
            </a:r>
            <a:endParaRPr lang="en-US" altLang="zh-CN" sz="1000" dirty="0"/>
          </a:p>
          <a:p>
            <a:r>
              <a:rPr lang="en-US" altLang="zh-CN" sz="1000" dirty="0" smtClean="0"/>
              <a:t>    @</a:t>
            </a:r>
            <a:r>
              <a:rPr lang="en-US" altLang="zh-CN" sz="1000" dirty="0"/>
              <a:t>Embedded</a:t>
            </a:r>
          </a:p>
          <a:p>
            <a:r>
              <a:rPr lang="en-US" altLang="zh-CN" sz="1000" dirty="0" smtClean="0"/>
              <a:t>    @</a:t>
            </a:r>
            <a:r>
              <a:rPr lang="en-US" altLang="zh-CN" sz="1000" dirty="0" err="1"/>
              <a:t>AttributeOverrides</a:t>
            </a:r>
            <a:r>
              <a:rPr lang="en-US" altLang="zh-CN" sz="1000" dirty="0"/>
              <a:t>({ @</a:t>
            </a:r>
            <a:r>
              <a:rPr lang="en-US" altLang="zh-CN" sz="1000" dirty="0" err="1"/>
              <a:t>AttributeOverride</a:t>
            </a:r>
            <a:r>
              <a:rPr lang="en-US" altLang="zh-CN" sz="1000" dirty="0"/>
              <a:t>(name = "identifier", column = @Column(name = "TRACKINGID", </a:t>
            </a:r>
            <a:r>
              <a:rPr lang="en-US" altLang="zh-CN" sz="1000" dirty="0" err="1"/>
              <a:t>nullable</a:t>
            </a:r>
            <a:r>
              <a:rPr lang="en-US" altLang="zh-CN" sz="1000" dirty="0"/>
              <a:t> = false, length = 100)) })</a:t>
            </a:r>
          </a:p>
          <a:p>
            <a:r>
              <a:rPr lang="en-US" altLang="zh-CN" sz="1000" dirty="0" smtClean="0"/>
              <a:t>    @</a:t>
            </a:r>
            <a:r>
              <a:rPr lang="en-US" altLang="zh-CN" sz="1000" dirty="0" err="1"/>
              <a:t>NotNull</a:t>
            </a:r>
            <a:endParaRPr lang="en-US" altLang="zh-CN" sz="1000" dirty="0"/>
          </a:p>
          <a:p>
            <a:r>
              <a:rPr lang="en-US" altLang="zh-CN" sz="1000" dirty="0" smtClean="0"/>
              <a:t>    private </a:t>
            </a:r>
            <a:r>
              <a:rPr lang="en-US" altLang="zh-CN" sz="1000" dirty="0" err="1"/>
              <a:t>TrackingId</a:t>
            </a:r>
            <a:r>
              <a:rPr lang="en-US" altLang="zh-CN" sz="1000" dirty="0"/>
              <a:t> </a:t>
            </a:r>
            <a:r>
              <a:rPr lang="en-US" altLang="zh-CN" sz="1000" dirty="0" err="1"/>
              <a:t>trackingId</a:t>
            </a:r>
            <a:r>
              <a:rPr lang="en-US" altLang="zh-CN" sz="1000" dirty="0"/>
              <a:t>;</a:t>
            </a:r>
          </a:p>
          <a:p>
            <a:endParaRPr lang="en-US" altLang="zh-CN" sz="1000" dirty="0" smtClean="0"/>
          </a:p>
          <a:p>
            <a:r>
              <a:rPr lang="en-US" altLang="zh-CN" sz="1000" dirty="0"/>
              <a:t> </a:t>
            </a:r>
            <a:r>
              <a:rPr lang="en-US" altLang="zh-CN" sz="1000" dirty="0" smtClean="0"/>
              <a:t>   public </a:t>
            </a:r>
            <a:r>
              <a:rPr lang="en-US" altLang="zh-CN" sz="1000" dirty="0" err="1"/>
              <a:t>TrackingId</a:t>
            </a:r>
            <a:r>
              <a:rPr lang="en-US" altLang="zh-CN" sz="1000" dirty="0"/>
              <a:t> </a:t>
            </a:r>
            <a:r>
              <a:rPr lang="en-US" altLang="zh-CN" sz="1000" dirty="0" err="1"/>
              <a:t>getTrackingId</a:t>
            </a:r>
            <a:r>
              <a:rPr lang="en-US" altLang="zh-CN" sz="1000" dirty="0"/>
              <a:t>() {</a:t>
            </a:r>
          </a:p>
          <a:p>
            <a:r>
              <a:rPr lang="en-US" altLang="zh-CN" sz="1000" dirty="0" smtClean="0"/>
              <a:t>        return </a:t>
            </a:r>
            <a:r>
              <a:rPr lang="en-US" altLang="zh-CN" sz="1000" dirty="0" err="1"/>
              <a:t>trackingId</a:t>
            </a:r>
            <a:r>
              <a:rPr lang="en-US" altLang="zh-CN" sz="1000" dirty="0"/>
              <a:t>;</a:t>
            </a:r>
          </a:p>
          <a:p>
            <a:r>
              <a:rPr lang="en-US" altLang="zh-CN" sz="1000" dirty="0" smtClean="0"/>
              <a:t>    }</a:t>
            </a:r>
          </a:p>
          <a:p>
            <a:r>
              <a:rPr lang="en-US" altLang="zh-CN" sz="1000" dirty="0" smtClean="0"/>
              <a:t>}</a:t>
            </a:r>
            <a:endParaRPr lang="en-US" altLang="zh-CN" sz="1000" dirty="0"/>
          </a:p>
        </p:txBody>
      </p:sp>
      <p:sp>
        <p:nvSpPr>
          <p:cNvPr id="6" name="矩形 5"/>
          <p:cNvSpPr/>
          <p:nvPr/>
        </p:nvSpPr>
        <p:spPr>
          <a:xfrm>
            <a:off x="359532" y="3730065"/>
            <a:ext cx="8352928" cy="2708434"/>
          </a:xfrm>
          <a:prstGeom prst="rect">
            <a:avLst/>
          </a:prstGeom>
          <a:ln>
            <a:solidFill>
              <a:schemeClr val="bg1">
                <a:lumMod val="65000"/>
              </a:schemeClr>
            </a:solidFill>
          </a:ln>
        </p:spPr>
        <p:txBody>
          <a:bodyPr wrap="square">
            <a:spAutoFit/>
          </a:bodyPr>
          <a:lstStyle/>
          <a:p>
            <a:r>
              <a:rPr lang="en-US" altLang="zh-CN" sz="1000" dirty="0"/>
              <a:t>@Embeddable</a:t>
            </a:r>
          </a:p>
          <a:p>
            <a:r>
              <a:rPr lang="en-US" altLang="zh-CN" sz="1000" dirty="0"/>
              <a:t>public class </a:t>
            </a:r>
            <a:r>
              <a:rPr lang="en-US" altLang="zh-CN" sz="1000" dirty="0" err="1"/>
              <a:t>TrackingId</a:t>
            </a:r>
            <a:r>
              <a:rPr lang="en-US" altLang="zh-CN" sz="1000" dirty="0"/>
              <a:t> extends </a:t>
            </a:r>
            <a:r>
              <a:rPr lang="en-US" altLang="zh-CN" sz="1000" dirty="0" err="1"/>
              <a:t>AbstractDomainObject</a:t>
            </a:r>
            <a:r>
              <a:rPr lang="en-US" altLang="zh-CN" sz="1000" dirty="0"/>
              <a:t> {</a:t>
            </a:r>
          </a:p>
          <a:p>
            <a:r>
              <a:rPr lang="en-US" altLang="zh-CN" sz="1000" dirty="0" smtClean="0"/>
              <a:t>    private </a:t>
            </a:r>
            <a:r>
              <a:rPr lang="en-US" altLang="zh-CN" sz="1000" dirty="0"/>
              <a:t>static final long </a:t>
            </a:r>
            <a:r>
              <a:rPr lang="en-US" altLang="zh-CN" sz="1000" dirty="0" err="1"/>
              <a:t>serialVersionUID</a:t>
            </a:r>
            <a:r>
              <a:rPr lang="en-US" altLang="zh-CN" sz="1000" dirty="0"/>
              <a:t> = 1L;</a:t>
            </a:r>
          </a:p>
          <a:p>
            <a:r>
              <a:rPr lang="en-US" altLang="zh-CN" sz="1000" dirty="0" smtClean="0"/>
              <a:t>    @</a:t>
            </a:r>
            <a:r>
              <a:rPr lang="en-US" altLang="zh-CN" sz="1000" dirty="0"/>
              <a:t>Column(name = "", </a:t>
            </a:r>
            <a:r>
              <a:rPr lang="en-US" altLang="zh-CN" sz="1000" dirty="0" err="1"/>
              <a:t>nullable</a:t>
            </a:r>
            <a:r>
              <a:rPr lang="en-US" altLang="zh-CN" sz="1000" dirty="0"/>
              <a:t> = false, length = 100, unique = true)</a:t>
            </a:r>
          </a:p>
          <a:p>
            <a:r>
              <a:rPr lang="en-US" altLang="zh-CN" sz="1000" dirty="0" smtClean="0"/>
              <a:t>    @</a:t>
            </a:r>
            <a:r>
              <a:rPr lang="en-US" altLang="zh-CN" sz="1000" dirty="0" err="1"/>
              <a:t>NotNull</a:t>
            </a:r>
            <a:endParaRPr lang="en-US" altLang="zh-CN" sz="1000" dirty="0"/>
          </a:p>
          <a:p>
            <a:r>
              <a:rPr lang="en-US" altLang="zh-CN" sz="1000" dirty="0" smtClean="0"/>
              <a:t>    private </a:t>
            </a:r>
            <a:r>
              <a:rPr lang="en-US" altLang="zh-CN" sz="1000" dirty="0"/>
              <a:t>String identifier;</a:t>
            </a:r>
          </a:p>
          <a:p>
            <a:endParaRPr lang="en-US" altLang="zh-CN" sz="1000" dirty="0"/>
          </a:p>
          <a:p>
            <a:r>
              <a:rPr lang="en-US" altLang="zh-CN" sz="1000" dirty="0" smtClean="0"/>
              <a:t>    protected </a:t>
            </a:r>
            <a:r>
              <a:rPr lang="en-US" altLang="zh-CN" sz="1000" dirty="0" err="1"/>
              <a:t>TrackingId</a:t>
            </a:r>
            <a:r>
              <a:rPr lang="en-US" altLang="zh-CN" sz="1000" dirty="0"/>
              <a:t>() </a:t>
            </a:r>
            <a:r>
              <a:rPr lang="en-US" altLang="zh-CN" sz="1000" dirty="0" smtClean="0"/>
              <a:t>{}</a:t>
            </a:r>
            <a:endParaRPr lang="en-US" altLang="zh-CN" sz="1000" dirty="0"/>
          </a:p>
          <a:p>
            <a:endParaRPr lang="en-US" altLang="zh-CN" sz="1000" dirty="0"/>
          </a:p>
          <a:p>
            <a:r>
              <a:rPr lang="en-US" altLang="zh-CN" sz="1000" dirty="0" smtClean="0"/>
              <a:t>    public </a:t>
            </a:r>
            <a:r>
              <a:rPr lang="en-US" altLang="zh-CN" sz="1000" dirty="0" err="1"/>
              <a:t>TrackingId</a:t>
            </a:r>
            <a:r>
              <a:rPr lang="en-US" altLang="zh-CN" sz="1000" dirty="0"/>
              <a:t>(String identifier) {</a:t>
            </a:r>
          </a:p>
          <a:p>
            <a:r>
              <a:rPr lang="en-US" altLang="zh-CN" sz="1000" dirty="0" smtClean="0"/>
              <a:t>        super</a:t>
            </a:r>
            <a:r>
              <a:rPr lang="en-US" altLang="zh-CN" sz="1000" dirty="0"/>
              <a:t>();</a:t>
            </a:r>
          </a:p>
          <a:p>
            <a:r>
              <a:rPr lang="en-US" altLang="zh-CN" sz="1000" dirty="0" smtClean="0"/>
              <a:t>        </a:t>
            </a:r>
            <a:r>
              <a:rPr lang="en-US" altLang="zh-CN" sz="1000" dirty="0" err="1" smtClean="0"/>
              <a:t>Validate.notNull</a:t>
            </a:r>
            <a:r>
              <a:rPr lang="en-US" altLang="zh-CN" sz="1000" dirty="0" smtClean="0"/>
              <a:t>(identifier</a:t>
            </a:r>
            <a:r>
              <a:rPr lang="en-US" altLang="zh-CN" sz="1000" dirty="0"/>
              <a:t>, "</a:t>
            </a:r>
            <a:r>
              <a:rPr lang="en-US" altLang="zh-CN" sz="1000" dirty="0" err="1"/>
              <a:t>TrackingId.identifier</a:t>
            </a:r>
            <a:r>
              <a:rPr lang="en-US" altLang="zh-CN" sz="1000" dirty="0"/>
              <a:t> must not be null");</a:t>
            </a:r>
          </a:p>
          <a:p>
            <a:r>
              <a:rPr lang="en-US" altLang="zh-CN" sz="1000" dirty="0" smtClean="0"/>
              <a:t>        </a:t>
            </a:r>
            <a:r>
              <a:rPr lang="en-US" altLang="zh-CN" sz="1000" dirty="0" err="1" smtClean="0"/>
              <a:t>this.identifier</a:t>
            </a:r>
            <a:r>
              <a:rPr lang="en-US" altLang="zh-CN" sz="1000" dirty="0" smtClean="0"/>
              <a:t> </a:t>
            </a:r>
            <a:r>
              <a:rPr lang="en-US" altLang="zh-CN" sz="1000" dirty="0"/>
              <a:t>= identifier;</a:t>
            </a:r>
          </a:p>
          <a:p>
            <a:r>
              <a:rPr lang="en-US" altLang="zh-CN" sz="1000" dirty="0" smtClean="0"/>
              <a:t>    }</a:t>
            </a:r>
            <a:endParaRPr lang="en-US" altLang="zh-CN" sz="1000" dirty="0"/>
          </a:p>
          <a:p>
            <a:r>
              <a:rPr lang="en-US" altLang="zh-CN" sz="1000" dirty="0" smtClean="0"/>
              <a:t>      ……</a:t>
            </a:r>
            <a:endParaRPr lang="en-US" altLang="zh-CN" sz="1000" dirty="0"/>
          </a:p>
          <a:p>
            <a:r>
              <a:rPr lang="en-US" altLang="zh-CN" sz="1000" dirty="0"/>
              <a:t>}</a:t>
            </a:r>
          </a:p>
          <a:p>
            <a:endParaRPr lang="en-US" altLang="zh-CN" sz="1000" dirty="0"/>
          </a:p>
        </p:txBody>
      </p:sp>
    </p:spTree>
    <p:extLst>
      <p:ext uri="{BB962C8B-B14F-4D97-AF65-F5344CB8AC3E}">
        <p14:creationId xmlns:p14="http://schemas.microsoft.com/office/powerpoint/2010/main" val="154632880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840761"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Value Object</a:t>
            </a:r>
            <a:r>
              <a:rPr lang="zh-CN" altLang="en-US" dirty="0" smtClean="0"/>
              <a:t>（</a:t>
            </a:r>
            <a:r>
              <a:rPr lang="zh-CN" altLang="en-US" dirty="0"/>
              <a:t>三</a:t>
            </a:r>
            <a:r>
              <a:rPr lang="zh-CN" altLang="en-US" dirty="0" smtClean="0"/>
              <a:t>）</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dirty="0" smtClean="0"/>
              <a:t>使用数据库实体保存值对象</a:t>
            </a:r>
            <a:endParaRPr lang="en-US" altLang="zh-CN" sz="2000" dirty="0" smtClean="0"/>
          </a:p>
        </p:txBody>
      </p:sp>
      <p:sp>
        <p:nvSpPr>
          <p:cNvPr id="4" name="矩形 3"/>
          <p:cNvSpPr/>
          <p:nvPr/>
        </p:nvSpPr>
        <p:spPr>
          <a:xfrm>
            <a:off x="359532" y="1484784"/>
            <a:ext cx="8352928" cy="1323439"/>
          </a:xfrm>
          <a:prstGeom prst="rect">
            <a:avLst/>
          </a:prstGeom>
          <a:ln>
            <a:solidFill>
              <a:schemeClr val="bg1">
                <a:lumMod val="65000"/>
              </a:schemeClr>
            </a:solidFill>
          </a:ln>
        </p:spPr>
        <p:txBody>
          <a:bodyPr wrap="square">
            <a:spAutoFit/>
          </a:bodyPr>
          <a:lstStyle/>
          <a:p>
            <a:r>
              <a:rPr lang="en-US" altLang="zh-CN" sz="1000" dirty="0" smtClean="0"/>
              <a:t>@Entity</a:t>
            </a:r>
            <a:endParaRPr lang="en-US" altLang="zh-CN" sz="1000" dirty="0"/>
          </a:p>
          <a:p>
            <a:r>
              <a:rPr lang="en-US" altLang="zh-CN" sz="1000" dirty="0"/>
              <a:t>@</a:t>
            </a:r>
            <a:r>
              <a:rPr lang="en-US" altLang="zh-CN" sz="1000" dirty="0" err="1"/>
              <a:t>EntityListeners</a:t>
            </a:r>
            <a:r>
              <a:rPr lang="en-US" altLang="zh-CN" sz="1000" dirty="0"/>
              <a:t>({ </a:t>
            </a:r>
            <a:r>
              <a:rPr lang="en-US" altLang="zh-CN" sz="1000" dirty="0" err="1"/>
              <a:t>JodaAuditListener.class</a:t>
            </a:r>
            <a:r>
              <a:rPr lang="en-US" altLang="zh-CN" sz="1000" dirty="0"/>
              <a:t> })</a:t>
            </a:r>
          </a:p>
          <a:p>
            <a:r>
              <a:rPr lang="en-US" altLang="zh-CN" sz="1000" dirty="0"/>
              <a:t>public class Cargo extends </a:t>
            </a:r>
            <a:r>
              <a:rPr lang="en-US" altLang="zh-CN" sz="1000" dirty="0" err="1"/>
              <a:t>AbstractDomainObject</a:t>
            </a:r>
            <a:r>
              <a:rPr lang="en-US" altLang="zh-CN" sz="1000" dirty="0"/>
              <a:t> implements </a:t>
            </a:r>
            <a:r>
              <a:rPr lang="en-US" altLang="zh-CN" sz="1000" dirty="0" err="1"/>
              <a:t>JodaAuditable</a:t>
            </a:r>
            <a:r>
              <a:rPr lang="en-US" altLang="zh-CN" sz="1000" dirty="0"/>
              <a:t>, Identifiable {</a:t>
            </a:r>
          </a:p>
          <a:p>
            <a:r>
              <a:rPr lang="en-US" altLang="zh-CN" sz="1000" dirty="0" smtClean="0"/>
              <a:t>      ……</a:t>
            </a:r>
            <a:endParaRPr lang="en-US" altLang="zh-CN" sz="1000" dirty="0"/>
          </a:p>
          <a:p>
            <a:r>
              <a:rPr lang="en-US" altLang="zh-CN" sz="1000" dirty="0"/>
              <a:t>    @</a:t>
            </a:r>
            <a:r>
              <a:rPr lang="en-US" altLang="zh-CN" sz="1000" dirty="0" err="1"/>
              <a:t>OneToOne</a:t>
            </a:r>
            <a:r>
              <a:rPr lang="en-US" altLang="zh-CN" sz="1000" dirty="0"/>
              <a:t>(</a:t>
            </a:r>
            <a:r>
              <a:rPr lang="en-US" altLang="zh-CN" sz="1000" dirty="0" err="1"/>
              <a:t>mappedBy</a:t>
            </a:r>
            <a:r>
              <a:rPr lang="en-US" altLang="zh-CN" sz="1000" dirty="0"/>
              <a:t> = "cargo", cascade = </a:t>
            </a:r>
            <a:r>
              <a:rPr lang="en-US" altLang="zh-CN" sz="1000" dirty="0" err="1"/>
              <a:t>CascadeType.ALL</a:t>
            </a:r>
            <a:r>
              <a:rPr lang="en-US" altLang="zh-CN" sz="1000" dirty="0"/>
              <a:t>, fetch = </a:t>
            </a:r>
            <a:r>
              <a:rPr lang="en-US" altLang="zh-CN" sz="1000" dirty="0" err="1"/>
              <a:t>FetchType.EAGER</a:t>
            </a:r>
            <a:r>
              <a:rPr lang="en-US" altLang="zh-CN" sz="1000" dirty="0"/>
              <a:t>)</a:t>
            </a:r>
          </a:p>
          <a:p>
            <a:r>
              <a:rPr lang="en-US" altLang="zh-CN" sz="1000" dirty="0" smtClean="0"/>
              <a:t>    private </a:t>
            </a:r>
            <a:r>
              <a:rPr lang="en-US" altLang="zh-CN" sz="1000" dirty="0"/>
              <a:t>Itinerary </a:t>
            </a:r>
            <a:r>
              <a:rPr lang="en-US" altLang="zh-CN" sz="1000" dirty="0" err="1"/>
              <a:t>itinerary</a:t>
            </a:r>
            <a:r>
              <a:rPr lang="en-US" altLang="zh-CN" sz="1000" dirty="0" smtClean="0"/>
              <a:t>;</a:t>
            </a:r>
          </a:p>
          <a:p>
            <a:r>
              <a:rPr lang="en-US" altLang="zh-CN" sz="1000" dirty="0"/>
              <a:t> </a:t>
            </a:r>
            <a:r>
              <a:rPr lang="en-US" altLang="zh-CN" sz="1000" dirty="0" smtClean="0"/>
              <a:t>     ……</a:t>
            </a:r>
          </a:p>
          <a:p>
            <a:r>
              <a:rPr lang="en-US" altLang="zh-CN" sz="1000" dirty="0" smtClean="0"/>
              <a:t>}</a:t>
            </a:r>
            <a:endParaRPr lang="en-US" altLang="zh-CN" sz="1000" dirty="0"/>
          </a:p>
        </p:txBody>
      </p:sp>
      <p:sp>
        <p:nvSpPr>
          <p:cNvPr id="5" name="矩形 4"/>
          <p:cNvSpPr/>
          <p:nvPr/>
        </p:nvSpPr>
        <p:spPr>
          <a:xfrm>
            <a:off x="359532" y="2864533"/>
            <a:ext cx="8352928" cy="4247317"/>
          </a:xfrm>
          <a:prstGeom prst="rect">
            <a:avLst/>
          </a:prstGeom>
          <a:ln>
            <a:solidFill>
              <a:schemeClr val="bg1">
                <a:lumMod val="65000"/>
              </a:schemeClr>
            </a:solidFill>
          </a:ln>
        </p:spPr>
        <p:txBody>
          <a:bodyPr wrap="square">
            <a:spAutoFit/>
          </a:bodyPr>
          <a:lstStyle/>
          <a:p>
            <a:r>
              <a:rPr lang="en-US" altLang="zh-CN" sz="1000" dirty="0"/>
              <a:t>@</a:t>
            </a:r>
            <a:r>
              <a:rPr lang="en-US" altLang="zh-CN" sz="1000" dirty="0">
                <a:solidFill>
                  <a:srgbClr val="FF0000"/>
                </a:solidFill>
              </a:rPr>
              <a:t>Entity(name = "Itinerary")</a:t>
            </a:r>
          </a:p>
          <a:p>
            <a:r>
              <a:rPr lang="en-US" altLang="zh-CN" sz="1000" dirty="0"/>
              <a:t>@Table(name = "ITINERARY")</a:t>
            </a:r>
          </a:p>
          <a:p>
            <a:r>
              <a:rPr lang="en-US" altLang="zh-CN" sz="1000" dirty="0"/>
              <a:t>public class Itinerary </a:t>
            </a:r>
            <a:r>
              <a:rPr lang="en-US" altLang="zh-CN" sz="1000" dirty="0" smtClean="0"/>
              <a:t>{</a:t>
            </a:r>
            <a:endParaRPr lang="en-US" altLang="zh-CN" sz="1000" dirty="0"/>
          </a:p>
          <a:p>
            <a:r>
              <a:rPr lang="en-US" altLang="zh-CN" sz="1000" dirty="0"/>
              <a:t>    private static final long </a:t>
            </a:r>
            <a:r>
              <a:rPr lang="en-US" altLang="zh-CN" sz="1000" dirty="0" err="1"/>
              <a:t>serialVersionUID</a:t>
            </a:r>
            <a:r>
              <a:rPr lang="en-US" altLang="zh-CN" sz="1000" dirty="0"/>
              <a:t> = 1L;</a:t>
            </a:r>
          </a:p>
          <a:p>
            <a:r>
              <a:rPr lang="en-US" altLang="zh-CN" sz="1000" dirty="0"/>
              <a:t>    static final Itinerary EMPTY_ITINERARY = new Itinerary();</a:t>
            </a:r>
          </a:p>
          <a:p>
            <a:r>
              <a:rPr lang="en-US" altLang="zh-CN" sz="1000" dirty="0" smtClean="0"/>
              <a:t>    public </a:t>
            </a:r>
            <a:r>
              <a:rPr lang="en-US" altLang="zh-CN" sz="1000" dirty="0"/>
              <a:t>Itinerary(final List&lt;Leg&gt; legs) {</a:t>
            </a:r>
          </a:p>
          <a:p>
            <a:r>
              <a:rPr lang="en-US" altLang="zh-CN" sz="1000" dirty="0" smtClean="0"/>
              <a:t>        </a:t>
            </a:r>
            <a:r>
              <a:rPr lang="en-US" altLang="zh-CN" sz="1000" dirty="0" err="1" smtClean="0"/>
              <a:t>Validate.notEmpty</a:t>
            </a:r>
            <a:r>
              <a:rPr lang="en-US" altLang="zh-CN" sz="1000" dirty="0" smtClean="0"/>
              <a:t>(legs</a:t>
            </a:r>
            <a:r>
              <a:rPr lang="en-US" altLang="zh-CN" sz="1000" dirty="0"/>
              <a:t>);</a:t>
            </a:r>
          </a:p>
          <a:p>
            <a:r>
              <a:rPr lang="en-US" altLang="zh-CN" sz="1000" dirty="0" smtClean="0"/>
              <a:t>        </a:t>
            </a:r>
            <a:r>
              <a:rPr lang="en-US" altLang="zh-CN" sz="1000" dirty="0" err="1" smtClean="0"/>
              <a:t>Validate.noNullElements</a:t>
            </a:r>
            <a:r>
              <a:rPr lang="en-US" altLang="zh-CN" sz="1000" dirty="0" smtClean="0"/>
              <a:t>(legs</a:t>
            </a:r>
            <a:r>
              <a:rPr lang="en-US" altLang="zh-CN" sz="1000" dirty="0"/>
              <a:t>);</a:t>
            </a:r>
          </a:p>
          <a:p>
            <a:r>
              <a:rPr lang="en-US" altLang="zh-CN" sz="1000" dirty="0" smtClean="0"/>
              <a:t>        </a:t>
            </a:r>
            <a:r>
              <a:rPr lang="en-US" altLang="zh-CN" sz="1000" dirty="0" err="1" smtClean="0"/>
              <a:t>super.getLegs</a:t>
            </a:r>
            <a:r>
              <a:rPr lang="en-US" altLang="zh-CN" sz="1000" dirty="0"/>
              <a:t>().</a:t>
            </a:r>
            <a:r>
              <a:rPr lang="en-US" altLang="zh-CN" sz="1000" dirty="0" err="1"/>
              <a:t>addAll</a:t>
            </a:r>
            <a:r>
              <a:rPr lang="en-US" altLang="zh-CN" sz="1000" dirty="0"/>
              <a:t>(legs);</a:t>
            </a:r>
          </a:p>
          <a:p>
            <a:r>
              <a:rPr lang="en-US" altLang="zh-CN" sz="1000" dirty="0" smtClean="0"/>
              <a:t>    }</a:t>
            </a:r>
            <a:endParaRPr lang="en-US" altLang="zh-CN" sz="1000" dirty="0"/>
          </a:p>
          <a:p>
            <a:r>
              <a:rPr lang="en-US" altLang="zh-CN" sz="1000" dirty="0" smtClean="0"/>
              <a:t>    Itinerary</a:t>
            </a:r>
            <a:r>
              <a:rPr lang="en-US" altLang="zh-CN" sz="1000" dirty="0"/>
              <a:t>() </a:t>
            </a:r>
            <a:r>
              <a:rPr lang="en-US" altLang="zh-CN" sz="1000" dirty="0" smtClean="0"/>
              <a:t>{ }</a:t>
            </a:r>
            <a:endParaRPr lang="en-US" altLang="zh-CN" sz="1000" dirty="0"/>
          </a:p>
          <a:p>
            <a:r>
              <a:rPr lang="en-US" altLang="zh-CN" sz="1000" dirty="0" smtClean="0"/>
              <a:t>    @</a:t>
            </a:r>
            <a:r>
              <a:rPr lang="en-US" altLang="zh-CN" sz="1000" dirty="0"/>
              <a:t>Override</a:t>
            </a:r>
          </a:p>
          <a:p>
            <a:r>
              <a:rPr lang="en-US" altLang="zh-CN" sz="1000" dirty="0"/>
              <a:t>    public List&lt;Leg&gt; </a:t>
            </a:r>
            <a:r>
              <a:rPr lang="en-US" altLang="zh-CN" sz="1000" dirty="0" err="1"/>
              <a:t>getLegs</a:t>
            </a:r>
            <a:r>
              <a:rPr lang="en-US" altLang="zh-CN" sz="1000" dirty="0"/>
              <a:t>() {</a:t>
            </a:r>
          </a:p>
          <a:p>
            <a:r>
              <a:rPr lang="en-US" altLang="zh-CN" sz="1000" dirty="0" smtClean="0"/>
              <a:t>        return </a:t>
            </a:r>
            <a:r>
              <a:rPr lang="en-US" altLang="zh-CN" sz="1000" dirty="0" err="1"/>
              <a:t>Collections.unmodifiableList</a:t>
            </a:r>
            <a:r>
              <a:rPr lang="en-US" altLang="zh-CN" sz="1000" dirty="0"/>
              <a:t>(</a:t>
            </a:r>
            <a:r>
              <a:rPr lang="en-US" altLang="zh-CN" sz="1000" dirty="0" err="1"/>
              <a:t>super.getLegs</a:t>
            </a:r>
            <a:r>
              <a:rPr lang="en-US" altLang="zh-CN" sz="1000" dirty="0"/>
              <a:t>());</a:t>
            </a:r>
          </a:p>
          <a:p>
            <a:r>
              <a:rPr lang="en-US" altLang="zh-CN" sz="1000" dirty="0" smtClean="0"/>
              <a:t>    }</a:t>
            </a:r>
            <a:endParaRPr lang="en-US" altLang="zh-CN" sz="1000" dirty="0"/>
          </a:p>
          <a:p>
            <a:r>
              <a:rPr lang="en-US" altLang="zh-CN" sz="1000" dirty="0" smtClean="0"/>
              <a:t>   /**</a:t>
            </a:r>
            <a:endParaRPr lang="en-US" altLang="zh-CN" sz="1000" dirty="0"/>
          </a:p>
          <a:p>
            <a:r>
              <a:rPr lang="en-US" altLang="zh-CN" sz="1000" dirty="0" smtClean="0"/>
              <a:t>     * </a:t>
            </a:r>
            <a:r>
              <a:rPr lang="en-US" altLang="zh-CN" sz="1000" dirty="0"/>
              <a:t>Test if the given handling event is expected when executing this</a:t>
            </a:r>
          </a:p>
          <a:p>
            <a:r>
              <a:rPr lang="en-US" altLang="zh-CN" sz="1000" dirty="0" smtClean="0"/>
              <a:t>     </a:t>
            </a:r>
            <a:r>
              <a:rPr lang="en-US" altLang="zh-CN" sz="1000" dirty="0"/>
              <a:t>* itinerary.</a:t>
            </a:r>
          </a:p>
          <a:p>
            <a:r>
              <a:rPr lang="en-US" altLang="zh-CN" sz="1000" dirty="0" smtClean="0"/>
              <a:t>     </a:t>
            </a:r>
            <a:r>
              <a:rPr lang="en-US" altLang="zh-CN" sz="1000" dirty="0"/>
              <a:t>*</a:t>
            </a:r>
          </a:p>
          <a:p>
            <a:r>
              <a:rPr lang="en-US" altLang="zh-CN" sz="1000" dirty="0" smtClean="0"/>
              <a:t>     </a:t>
            </a:r>
            <a:r>
              <a:rPr lang="en-US" altLang="zh-CN" sz="1000" dirty="0"/>
              <a:t>* @</a:t>
            </a:r>
            <a:r>
              <a:rPr lang="en-US" altLang="zh-CN" sz="1000" dirty="0" err="1"/>
              <a:t>param</a:t>
            </a:r>
            <a:r>
              <a:rPr lang="en-US" altLang="zh-CN" sz="1000" dirty="0"/>
              <a:t> event</a:t>
            </a:r>
          </a:p>
          <a:p>
            <a:r>
              <a:rPr lang="en-US" altLang="zh-CN" sz="1000" dirty="0" smtClean="0"/>
              <a:t>     </a:t>
            </a:r>
            <a:r>
              <a:rPr lang="en-US" altLang="zh-CN" sz="1000" dirty="0"/>
              <a:t>*            Event to test.</a:t>
            </a:r>
          </a:p>
          <a:p>
            <a:r>
              <a:rPr lang="en-US" altLang="zh-CN" sz="1000" dirty="0" smtClean="0"/>
              <a:t>     </a:t>
            </a:r>
            <a:r>
              <a:rPr lang="en-US" altLang="zh-CN" sz="1000" dirty="0"/>
              <a:t>* @return &lt;code&gt;true&lt;/code&gt; if the event is expected</a:t>
            </a:r>
          </a:p>
          <a:p>
            <a:r>
              <a:rPr lang="en-US" altLang="zh-CN" sz="1000" dirty="0" smtClean="0"/>
              <a:t>     </a:t>
            </a:r>
            <a:r>
              <a:rPr lang="en-US" altLang="zh-CN" sz="1000" dirty="0"/>
              <a:t>*/</a:t>
            </a:r>
          </a:p>
          <a:p>
            <a:r>
              <a:rPr lang="en-US" altLang="zh-CN" sz="1000" dirty="0" smtClean="0"/>
              <a:t>    public </a:t>
            </a:r>
            <a:r>
              <a:rPr lang="en-US" altLang="zh-CN" sz="1000" dirty="0" err="1"/>
              <a:t>boolean</a:t>
            </a:r>
            <a:r>
              <a:rPr lang="en-US" altLang="zh-CN" sz="1000" dirty="0"/>
              <a:t> </a:t>
            </a:r>
            <a:r>
              <a:rPr lang="en-US" altLang="zh-CN" sz="1000" dirty="0" err="1"/>
              <a:t>isExpected</a:t>
            </a:r>
            <a:r>
              <a:rPr lang="en-US" altLang="zh-CN" sz="1000" dirty="0"/>
              <a:t>(final </a:t>
            </a:r>
            <a:r>
              <a:rPr lang="en-US" altLang="zh-CN" sz="1000" dirty="0" err="1"/>
              <a:t>HandlingEvent</a:t>
            </a:r>
            <a:r>
              <a:rPr lang="en-US" altLang="zh-CN" sz="1000" dirty="0"/>
              <a:t> event) {</a:t>
            </a:r>
          </a:p>
          <a:p>
            <a:r>
              <a:rPr lang="en-US" altLang="zh-CN" sz="1000" dirty="0" smtClean="0"/>
              <a:t>        ……..</a:t>
            </a:r>
            <a:endParaRPr lang="en-US" altLang="zh-CN" sz="1000" dirty="0"/>
          </a:p>
          <a:p>
            <a:r>
              <a:rPr lang="en-US" altLang="zh-CN" sz="1000" dirty="0" smtClean="0"/>
              <a:t>    }</a:t>
            </a:r>
            <a:endParaRPr lang="en-US" altLang="zh-CN" sz="1000" dirty="0"/>
          </a:p>
          <a:p>
            <a:r>
              <a:rPr lang="en-US" altLang="zh-CN" sz="1000" dirty="0"/>
              <a:t>}</a:t>
            </a:r>
          </a:p>
        </p:txBody>
      </p:sp>
      <p:sp>
        <p:nvSpPr>
          <p:cNvPr id="2" name="矩形标注 1"/>
          <p:cNvSpPr/>
          <p:nvPr/>
        </p:nvSpPr>
        <p:spPr>
          <a:xfrm>
            <a:off x="2627784" y="2558209"/>
            <a:ext cx="3589548" cy="612648"/>
          </a:xfrm>
          <a:prstGeom prst="wedgeRectCallout">
            <a:avLst>
              <a:gd name="adj1" fmla="val -68094"/>
              <a:gd name="adj2" fmla="val 17378"/>
            </a:avLst>
          </a:prstGeom>
        </p:spPr>
        <p:style>
          <a:lnRef idx="1">
            <a:schemeClr val="accent6"/>
          </a:lnRef>
          <a:fillRef idx="2">
            <a:schemeClr val="accent6"/>
          </a:fillRef>
          <a:effectRef idx="1">
            <a:schemeClr val="accent6"/>
          </a:effectRef>
          <a:fontRef idx="minor">
            <a:schemeClr val="dk1"/>
          </a:fontRef>
        </p:style>
        <p:txBody>
          <a:bodyPr rtlCol="0" anchor="ctr"/>
          <a:lstStyle/>
          <a:p>
            <a:r>
              <a:rPr lang="zh-CN" altLang="en-US" dirty="0" smtClean="0"/>
              <a:t>注意区分数据库实体和领域实体两个概念的不同</a:t>
            </a:r>
            <a:endParaRPr lang="zh-CN" altLang="en-US" dirty="0"/>
          </a:p>
        </p:txBody>
      </p:sp>
    </p:spTree>
    <p:extLst>
      <p:ext uri="{BB962C8B-B14F-4D97-AF65-F5344CB8AC3E}">
        <p14:creationId xmlns:p14="http://schemas.microsoft.com/office/powerpoint/2010/main" val="406472554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存储</a:t>
            </a:r>
            <a:r>
              <a:rPr lang="en-US" altLang="zh-CN" dirty="0" smtClean="0"/>
              <a:t>-</a:t>
            </a:r>
            <a:r>
              <a:rPr lang="zh-CN" altLang="en-US" dirty="0" smtClean="0"/>
              <a:t>对象关联关系（一）</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对象关联关系：应用担负了维护对象关联关系的职责</a:t>
            </a:r>
            <a:endParaRPr lang="en-US" altLang="zh-CN" sz="1800"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16832"/>
            <a:ext cx="9144000" cy="4019739"/>
          </a:xfrm>
          <a:prstGeom prst="rect">
            <a:avLst/>
          </a:prstGeom>
        </p:spPr>
      </p:pic>
    </p:spTree>
    <p:extLst>
      <p:ext uri="{BB962C8B-B14F-4D97-AF65-F5344CB8AC3E}">
        <p14:creationId xmlns:p14="http://schemas.microsoft.com/office/powerpoint/2010/main" val="417477108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a:t>存储</a:t>
            </a:r>
            <a:r>
              <a:rPr lang="en-US" altLang="zh-CN" dirty="0"/>
              <a:t>-</a:t>
            </a:r>
            <a:r>
              <a:rPr lang="zh-CN" altLang="en-US" dirty="0" smtClean="0"/>
              <a:t>对象关联关系（二）</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维护对象</a:t>
            </a:r>
            <a:r>
              <a:rPr lang="zh-CN" altLang="en-US" sz="1800" dirty="0"/>
              <a:t>关联</a:t>
            </a:r>
            <a:r>
              <a:rPr lang="zh-CN" altLang="en-US" sz="1800" dirty="0" smtClean="0"/>
              <a:t>关系</a:t>
            </a:r>
            <a:r>
              <a:rPr lang="zh-CN" altLang="en-US" sz="1800" dirty="0"/>
              <a:t>示例</a:t>
            </a:r>
            <a:r>
              <a:rPr lang="zh-CN" altLang="en-US" sz="1800" dirty="0" smtClean="0"/>
              <a:t>：</a:t>
            </a:r>
            <a:endParaRPr lang="en-US" altLang="zh-CN" sz="1800" dirty="0" smtClean="0"/>
          </a:p>
        </p:txBody>
      </p:sp>
      <p:sp>
        <p:nvSpPr>
          <p:cNvPr id="2" name="矩形 1"/>
          <p:cNvSpPr/>
          <p:nvPr/>
        </p:nvSpPr>
        <p:spPr>
          <a:xfrm>
            <a:off x="395536" y="1412776"/>
            <a:ext cx="8496944" cy="2092881"/>
          </a:xfrm>
          <a:prstGeom prst="rect">
            <a:avLst/>
          </a:prstGeom>
          <a:ln>
            <a:solidFill>
              <a:schemeClr val="bg1">
                <a:lumMod val="65000"/>
              </a:schemeClr>
            </a:solidFill>
          </a:ln>
        </p:spPr>
        <p:txBody>
          <a:bodyPr wrap="square">
            <a:spAutoFit/>
          </a:bodyPr>
          <a:lstStyle/>
          <a:p>
            <a:r>
              <a:rPr lang="en-US" altLang="zh-CN" sz="1000" dirty="0" smtClean="0"/>
              <a:t>@Entity public class  Employee </a:t>
            </a:r>
            <a:r>
              <a:rPr lang="en-US" altLang="zh-CN" sz="1000" dirty="0"/>
              <a:t>{</a:t>
            </a:r>
          </a:p>
          <a:p>
            <a:r>
              <a:rPr lang="en-US" altLang="zh-CN" sz="1000" dirty="0" smtClean="0"/>
              <a:t>      …</a:t>
            </a:r>
          </a:p>
          <a:p>
            <a:r>
              <a:rPr lang="en-US" altLang="zh-CN" sz="1000" dirty="0"/>
              <a:t> </a:t>
            </a:r>
            <a:r>
              <a:rPr lang="en-US" altLang="zh-CN" sz="1000" dirty="0" smtClean="0"/>
              <a:t>  @</a:t>
            </a:r>
            <a:r>
              <a:rPr lang="en-US" altLang="zh-CN" sz="1000" dirty="0" err="1" smtClean="0"/>
              <a:t>ManyToOne</a:t>
            </a:r>
            <a:r>
              <a:rPr lang="en-US" altLang="zh-CN" sz="1000" dirty="0" smtClean="0"/>
              <a:t>(fetch = LAZY)</a:t>
            </a:r>
          </a:p>
          <a:p>
            <a:r>
              <a:rPr lang="en-US" altLang="zh-CN" sz="1000" dirty="0"/>
              <a:t> </a:t>
            </a:r>
            <a:r>
              <a:rPr lang="en-US" altLang="zh-CN" sz="1000" dirty="0" smtClean="0"/>
              <a:t>   private Department </a:t>
            </a:r>
            <a:r>
              <a:rPr lang="en-US" altLang="zh-CN" sz="1000" dirty="0" err="1" smtClean="0"/>
              <a:t>dept</a:t>
            </a:r>
            <a:r>
              <a:rPr lang="en-US" altLang="zh-CN" sz="1000" dirty="0" smtClean="0"/>
              <a:t>;</a:t>
            </a:r>
          </a:p>
          <a:p>
            <a:r>
              <a:rPr lang="en-US" altLang="zh-CN" sz="1000" dirty="0"/>
              <a:t> </a:t>
            </a:r>
            <a:r>
              <a:rPr lang="en-US" altLang="zh-CN" sz="1000" dirty="0" smtClean="0"/>
              <a:t>     …</a:t>
            </a:r>
          </a:p>
          <a:p>
            <a:r>
              <a:rPr lang="en-US" altLang="zh-CN" sz="1000" dirty="0" smtClean="0"/>
              <a:t>}</a:t>
            </a:r>
          </a:p>
          <a:p>
            <a:endParaRPr lang="en-US" altLang="zh-CN" sz="1000" dirty="0" smtClean="0"/>
          </a:p>
          <a:p>
            <a:r>
              <a:rPr lang="en-US" altLang="zh-CN" sz="1000" dirty="0" smtClean="0"/>
              <a:t>@Entity public class Department {</a:t>
            </a:r>
          </a:p>
          <a:p>
            <a:r>
              <a:rPr lang="en-US" altLang="zh-CN" sz="1000" dirty="0" smtClean="0"/>
              <a:t>     …</a:t>
            </a:r>
          </a:p>
          <a:p>
            <a:r>
              <a:rPr lang="en-US" altLang="zh-CN" sz="1000" dirty="0"/>
              <a:t> </a:t>
            </a:r>
            <a:r>
              <a:rPr lang="en-US" altLang="zh-CN" sz="1000" dirty="0" smtClean="0"/>
              <a:t>   @</a:t>
            </a:r>
            <a:r>
              <a:rPr lang="en-US" altLang="zh-CN" sz="1000" dirty="0" err="1" smtClean="0"/>
              <a:t>OneToMany</a:t>
            </a:r>
            <a:r>
              <a:rPr lang="en-US" altLang="zh-CN" sz="1000" dirty="0" smtClean="0"/>
              <a:t>(</a:t>
            </a:r>
            <a:r>
              <a:rPr lang="en-US" altLang="zh-CN" sz="1000" dirty="0" err="1" smtClean="0"/>
              <a:t>mappedBy</a:t>
            </a:r>
            <a:r>
              <a:rPr lang="en-US" altLang="zh-CN" sz="1000" dirty="0" smtClean="0"/>
              <a:t> = “</a:t>
            </a:r>
            <a:r>
              <a:rPr lang="en-US" altLang="zh-CN" sz="1000" dirty="0" err="1" smtClean="0"/>
              <a:t>dept</a:t>
            </a:r>
            <a:r>
              <a:rPr lang="en-US" altLang="zh-CN" sz="1000" dirty="0" smtClean="0"/>
              <a:t>”, fetch = LAZY)</a:t>
            </a:r>
          </a:p>
          <a:p>
            <a:r>
              <a:rPr lang="en-US" altLang="zh-CN" sz="1000" dirty="0"/>
              <a:t> </a:t>
            </a:r>
            <a:r>
              <a:rPr lang="en-US" altLang="zh-CN" sz="1000" dirty="0" smtClean="0"/>
              <a:t>   private Collection&lt;Employee&gt; </a:t>
            </a:r>
            <a:r>
              <a:rPr lang="en-US" altLang="zh-CN" sz="1000" dirty="0" err="1" smtClean="0"/>
              <a:t>emps</a:t>
            </a:r>
            <a:r>
              <a:rPr lang="en-US" altLang="zh-CN" sz="1000" dirty="0" smtClean="0"/>
              <a:t> = new …;</a:t>
            </a:r>
          </a:p>
          <a:p>
            <a:r>
              <a:rPr lang="en-US" altLang="zh-CN" sz="1000" dirty="0"/>
              <a:t> </a:t>
            </a:r>
            <a:r>
              <a:rPr lang="en-US" altLang="zh-CN" sz="1000" dirty="0" smtClean="0"/>
              <a:t>    …</a:t>
            </a:r>
          </a:p>
          <a:p>
            <a:r>
              <a:rPr lang="en-US" altLang="zh-CN" sz="1000" dirty="0" smtClean="0"/>
              <a:t>}</a:t>
            </a:r>
          </a:p>
        </p:txBody>
      </p:sp>
      <p:sp>
        <p:nvSpPr>
          <p:cNvPr id="5" name="矩形 4"/>
          <p:cNvSpPr/>
          <p:nvPr/>
        </p:nvSpPr>
        <p:spPr>
          <a:xfrm>
            <a:off x="395536" y="3573016"/>
            <a:ext cx="8496944" cy="1785104"/>
          </a:xfrm>
          <a:prstGeom prst="rect">
            <a:avLst/>
          </a:prstGeom>
          <a:ln>
            <a:solidFill>
              <a:schemeClr val="bg1">
                <a:lumMod val="65000"/>
              </a:schemeClr>
            </a:solidFill>
          </a:ln>
        </p:spPr>
        <p:txBody>
          <a:bodyPr wrap="square">
            <a:spAutoFit/>
          </a:bodyPr>
          <a:lstStyle/>
          <a:p>
            <a:r>
              <a:rPr lang="en-US" altLang="zh-CN" sz="1000" dirty="0" smtClean="0"/>
              <a:t>public </a:t>
            </a:r>
            <a:r>
              <a:rPr lang="en-US" altLang="zh-CN" sz="1000" dirty="0" err="1" smtClean="0"/>
              <a:t>int</a:t>
            </a:r>
            <a:r>
              <a:rPr lang="en-US" altLang="zh-CN" sz="1000" dirty="0" smtClean="0"/>
              <a:t> </a:t>
            </a:r>
            <a:r>
              <a:rPr lang="en-US" altLang="zh-CN" sz="1000" dirty="0" err="1" smtClean="0"/>
              <a:t>addNewEmployee</a:t>
            </a:r>
            <a:r>
              <a:rPr lang="en-US" altLang="zh-CN" sz="1000" dirty="0" smtClean="0"/>
              <a:t>(…) {</a:t>
            </a:r>
          </a:p>
          <a:p>
            <a:r>
              <a:rPr lang="en-US" altLang="zh-CN" sz="1000" dirty="0" smtClean="0"/>
              <a:t>    Employee e = new Employee(..);</a:t>
            </a:r>
          </a:p>
          <a:p>
            <a:r>
              <a:rPr lang="en-US" altLang="zh-CN" sz="1000" dirty="0"/>
              <a:t> </a:t>
            </a:r>
            <a:r>
              <a:rPr lang="en-US" altLang="zh-CN" sz="1000" dirty="0" smtClean="0"/>
              <a:t>    Department d = </a:t>
            </a:r>
            <a:r>
              <a:rPr lang="en-US" altLang="zh-CN" sz="1000" dirty="0" err="1" smtClean="0"/>
              <a:t>departmentRepository.loadDepartment</a:t>
            </a:r>
            <a:r>
              <a:rPr lang="en-US" altLang="zh-CN" sz="1000" dirty="0" smtClean="0"/>
              <a:t>(…);</a:t>
            </a:r>
          </a:p>
          <a:p>
            <a:endParaRPr lang="en-US" altLang="zh-CN" sz="1000" dirty="0"/>
          </a:p>
          <a:p>
            <a:r>
              <a:rPr lang="en-US" altLang="zh-CN" sz="1000" dirty="0" smtClean="0"/>
              <a:t>    </a:t>
            </a:r>
            <a:r>
              <a:rPr lang="en-US" altLang="zh-CN" sz="1000" dirty="0" err="1" smtClean="0"/>
              <a:t>e.setDepartment</a:t>
            </a:r>
            <a:r>
              <a:rPr lang="en-US" altLang="zh-CN" sz="1000" dirty="0" smtClean="0"/>
              <a:t>(d);</a:t>
            </a:r>
          </a:p>
          <a:p>
            <a:r>
              <a:rPr lang="en-US" altLang="zh-CN" sz="1000" dirty="0" smtClean="0"/>
              <a:t>    </a:t>
            </a:r>
            <a:r>
              <a:rPr lang="en-US" altLang="zh-CN" sz="1000" dirty="0" smtClean="0">
                <a:solidFill>
                  <a:srgbClr val="FF0000"/>
                </a:solidFill>
              </a:rPr>
              <a:t>// Reverse relationship is not set</a:t>
            </a:r>
            <a:endParaRPr lang="en-US" altLang="zh-CN" sz="1000" dirty="0">
              <a:solidFill>
                <a:srgbClr val="FF0000"/>
              </a:solidFill>
            </a:endParaRPr>
          </a:p>
          <a:p>
            <a:r>
              <a:rPr lang="en-US" altLang="zh-CN" sz="1000" dirty="0" smtClean="0"/>
              <a:t>    </a:t>
            </a:r>
            <a:r>
              <a:rPr lang="en-US" altLang="zh-CN" sz="1000" dirty="0" err="1" smtClean="0"/>
              <a:t>em.persist</a:t>
            </a:r>
            <a:r>
              <a:rPr lang="en-US" altLang="zh-CN" sz="1000" dirty="0" smtClean="0"/>
              <a:t>(e);</a:t>
            </a:r>
          </a:p>
          <a:p>
            <a:r>
              <a:rPr lang="en-US" altLang="zh-CN" sz="1000" dirty="0"/>
              <a:t> </a:t>
            </a:r>
            <a:r>
              <a:rPr lang="en-US" altLang="zh-CN" sz="1000" dirty="0" smtClean="0"/>
              <a:t>   </a:t>
            </a:r>
            <a:r>
              <a:rPr lang="en-US" altLang="zh-CN" sz="1000" dirty="0" err="1" smtClean="0"/>
              <a:t>em.persist</a:t>
            </a:r>
            <a:r>
              <a:rPr lang="en-US" altLang="zh-CN" sz="1000" dirty="0" smtClean="0"/>
              <a:t>(d);</a:t>
            </a:r>
          </a:p>
          <a:p>
            <a:endParaRPr lang="en-US" altLang="zh-CN" sz="1000" dirty="0"/>
          </a:p>
          <a:p>
            <a:r>
              <a:rPr lang="en-US" altLang="zh-CN" sz="1000" dirty="0" smtClean="0"/>
              <a:t>    return </a:t>
            </a:r>
            <a:r>
              <a:rPr lang="en-US" altLang="zh-CN" sz="1000" dirty="0" err="1" smtClean="0"/>
              <a:t>d.getEmployees</a:t>
            </a:r>
            <a:r>
              <a:rPr lang="en-US" altLang="zh-CN" sz="1000" dirty="0" smtClean="0"/>
              <a:t>().size();</a:t>
            </a:r>
            <a:endParaRPr lang="en-US" altLang="zh-CN" sz="1000" dirty="0"/>
          </a:p>
          <a:p>
            <a:r>
              <a:rPr lang="en-US" altLang="zh-CN" sz="1000" dirty="0" smtClean="0"/>
              <a:t>}</a:t>
            </a:r>
          </a:p>
        </p:txBody>
      </p:sp>
      <p:sp>
        <p:nvSpPr>
          <p:cNvPr id="3" name="矩形 2"/>
          <p:cNvSpPr/>
          <p:nvPr/>
        </p:nvSpPr>
        <p:spPr>
          <a:xfrm>
            <a:off x="3923928" y="4156760"/>
            <a:ext cx="3702680"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INCORRECT!</a:t>
            </a:r>
            <a:endParaRPr lang="zh-CN"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矩形 7"/>
          <p:cNvSpPr/>
          <p:nvPr/>
        </p:nvSpPr>
        <p:spPr>
          <a:xfrm>
            <a:off x="395536" y="5445224"/>
            <a:ext cx="8496944" cy="1785104"/>
          </a:xfrm>
          <a:prstGeom prst="rect">
            <a:avLst/>
          </a:prstGeom>
          <a:ln>
            <a:solidFill>
              <a:schemeClr val="bg1">
                <a:lumMod val="65000"/>
              </a:schemeClr>
            </a:solidFill>
          </a:ln>
        </p:spPr>
        <p:txBody>
          <a:bodyPr wrap="square">
            <a:spAutoFit/>
          </a:bodyPr>
          <a:lstStyle/>
          <a:p>
            <a:r>
              <a:rPr lang="en-US" altLang="zh-CN" sz="1000" dirty="0" smtClean="0"/>
              <a:t>public </a:t>
            </a:r>
            <a:r>
              <a:rPr lang="en-US" altLang="zh-CN" sz="1000" dirty="0" err="1" smtClean="0"/>
              <a:t>int</a:t>
            </a:r>
            <a:r>
              <a:rPr lang="en-US" altLang="zh-CN" sz="1000" dirty="0" smtClean="0"/>
              <a:t> </a:t>
            </a:r>
            <a:r>
              <a:rPr lang="en-US" altLang="zh-CN" sz="1000" dirty="0" err="1" smtClean="0"/>
              <a:t>addNewEmployee</a:t>
            </a:r>
            <a:r>
              <a:rPr lang="en-US" altLang="zh-CN" sz="1000" dirty="0" smtClean="0"/>
              <a:t>(…) {</a:t>
            </a:r>
          </a:p>
          <a:p>
            <a:r>
              <a:rPr lang="en-US" altLang="zh-CN" sz="1000" dirty="0" smtClean="0"/>
              <a:t>    Employee e = new Employee(..);</a:t>
            </a:r>
          </a:p>
          <a:p>
            <a:r>
              <a:rPr lang="en-US" altLang="zh-CN" sz="1000" dirty="0"/>
              <a:t> </a:t>
            </a:r>
            <a:r>
              <a:rPr lang="en-US" altLang="zh-CN" sz="1000" dirty="0" smtClean="0"/>
              <a:t>    Department d = </a:t>
            </a:r>
            <a:r>
              <a:rPr lang="en-US" altLang="zh-CN" sz="1000" dirty="0" err="1" smtClean="0"/>
              <a:t>departmentRepository.loadDepartment</a:t>
            </a:r>
            <a:r>
              <a:rPr lang="en-US" altLang="zh-CN" sz="1000" dirty="0" smtClean="0"/>
              <a:t>(…);</a:t>
            </a:r>
          </a:p>
          <a:p>
            <a:endParaRPr lang="en-US" altLang="zh-CN" sz="1000" dirty="0"/>
          </a:p>
          <a:p>
            <a:r>
              <a:rPr lang="en-US" altLang="zh-CN" sz="1000" dirty="0" smtClean="0"/>
              <a:t>    </a:t>
            </a:r>
            <a:r>
              <a:rPr lang="en-US" altLang="zh-CN" sz="1000" dirty="0" err="1" smtClean="0"/>
              <a:t>e.setDepartment</a:t>
            </a:r>
            <a:r>
              <a:rPr lang="en-US" altLang="zh-CN" sz="1000" dirty="0" smtClean="0"/>
              <a:t>(d);</a:t>
            </a:r>
          </a:p>
          <a:p>
            <a:r>
              <a:rPr lang="en-US" altLang="zh-CN" sz="1000" dirty="0" smtClean="0"/>
              <a:t>    </a:t>
            </a:r>
            <a:r>
              <a:rPr lang="en-US" altLang="zh-CN" sz="1000" dirty="0" err="1" smtClean="0">
                <a:solidFill>
                  <a:srgbClr val="FF0000"/>
                </a:solidFill>
              </a:rPr>
              <a:t>d.getEmployees</a:t>
            </a:r>
            <a:r>
              <a:rPr lang="en-US" altLang="zh-CN" sz="1000" dirty="0" smtClean="0">
                <a:solidFill>
                  <a:srgbClr val="FF0000"/>
                </a:solidFill>
              </a:rPr>
              <a:t>().add(e);</a:t>
            </a:r>
            <a:endParaRPr lang="en-US" altLang="zh-CN" sz="1000" dirty="0">
              <a:solidFill>
                <a:srgbClr val="FF0000"/>
              </a:solidFill>
            </a:endParaRPr>
          </a:p>
          <a:p>
            <a:r>
              <a:rPr lang="en-US" altLang="zh-CN" sz="1000" dirty="0" smtClean="0"/>
              <a:t>    </a:t>
            </a:r>
            <a:r>
              <a:rPr lang="en-US" altLang="zh-CN" sz="1000" dirty="0" err="1" smtClean="0"/>
              <a:t>em.persist</a:t>
            </a:r>
            <a:r>
              <a:rPr lang="en-US" altLang="zh-CN" sz="1000" dirty="0" smtClean="0"/>
              <a:t>(e);</a:t>
            </a:r>
          </a:p>
          <a:p>
            <a:r>
              <a:rPr lang="en-US" altLang="zh-CN" sz="1000" dirty="0"/>
              <a:t> </a:t>
            </a:r>
            <a:r>
              <a:rPr lang="en-US" altLang="zh-CN" sz="1000" dirty="0" smtClean="0"/>
              <a:t>   </a:t>
            </a:r>
            <a:r>
              <a:rPr lang="en-US" altLang="zh-CN" sz="1000" dirty="0" err="1" smtClean="0"/>
              <a:t>em.persist</a:t>
            </a:r>
            <a:r>
              <a:rPr lang="en-US" altLang="zh-CN" sz="1000" dirty="0" smtClean="0"/>
              <a:t>(d);</a:t>
            </a:r>
          </a:p>
          <a:p>
            <a:endParaRPr lang="en-US" altLang="zh-CN" sz="1000" dirty="0"/>
          </a:p>
          <a:p>
            <a:r>
              <a:rPr lang="en-US" altLang="zh-CN" sz="1000" dirty="0" smtClean="0"/>
              <a:t>    return </a:t>
            </a:r>
            <a:r>
              <a:rPr lang="en-US" altLang="zh-CN" sz="1000" dirty="0" err="1" smtClean="0"/>
              <a:t>d.getEmployees</a:t>
            </a:r>
            <a:r>
              <a:rPr lang="en-US" altLang="zh-CN" sz="1000" dirty="0" smtClean="0"/>
              <a:t>().size();</a:t>
            </a:r>
            <a:endParaRPr lang="en-US" altLang="zh-CN" sz="1000" dirty="0"/>
          </a:p>
          <a:p>
            <a:r>
              <a:rPr lang="en-US" altLang="zh-CN" sz="1000" dirty="0" smtClean="0"/>
              <a:t>}</a:t>
            </a:r>
          </a:p>
        </p:txBody>
      </p:sp>
    </p:spTree>
    <p:extLst>
      <p:ext uri="{BB962C8B-B14F-4D97-AF65-F5344CB8AC3E}">
        <p14:creationId xmlns:p14="http://schemas.microsoft.com/office/powerpoint/2010/main" val="158276898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a:t>存储</a:t>
            </a:r>
            <a:r>
              <a:rPr lang="en-US" altLang="zh-CN" dirty="0"/>
              <a:t>-</a:t>
            </a:r>
            <a:r>
              <a:rPr lang="zh-CN" altLang="en-US" dirty="0" smtClean="0"/>
              <a:t>对象</a:t>
            </a:r>
            <a:r>
              <a:rPr lang="zh-CN" altLang="en-US" dirty="0"/>
              <a:t>关联关系</a:t>
            </a:r>
            <a:r>
              <a:rPr lang="zh-CN" altLang="en-US" dirty="0" smtClean="0"/>
              <a:t>（三）</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对象关联关系映射策略：</a:t>
            </a:r>
            <a:endParaRPr lang="en-US" altLang="zh-CN" sz="1800" dirty="0" smtClean="0"/>
          </a:p>
          <a:p>
            <a:pPr lvl="1">
              <a:lnSpc>
                <a:spcPts val="2700"/>
              </a:lnSpc>
            </a:pPr>
            <a:r>
              <a:rPr lang="zh-CN" altLang="en-US" sz="1600" dirty="0" smtClean="0"/>
              <a:t>单向一对一是关联关系映射中最简单的一种，简单地或就是可以从关联的一方去查询另一方，却不能反向查询。</a:t>
            </a:r>
            <a:endParaRPr lang="en-US" altLang="zh-CN" sz="1600" dirty="0" smtClean="0"/>
          </a:p>
          <a:p>
            <a:pPr lvl="1">
              <a:lnSpc>
                <a:spcPts val="2700"/>
              </a:lnSpc>
            </a:pPr>
            <a:endParaRPr lang="en-US" altLang="zh-CN" sz="1600" dirty="0" smtClean="0"/>
          </a:p>
          <a:p>
            <a:pPr lvl="1">
              <a:lnSpc>
                <a:spcPts val="2700"/>
              </a:lnSpc>
            </a:pPr>
            <a:endParaRPr lang="en-US" altLang="zh-CN" sz="1600" dirty="0" smtClean="0"/>
          </a:p>
        </p:txBody>
      </p:sp>
      <p:sp>
        <p:nvSpPr>
          <p:cNvPr id="8" name="矩形 7"/>
          <p:cNvSpPr/>
          <p:nvPr/>
        </p:nvSpPr>
        <p:spPr>
          <a:xfrm>
            <a:off x="395536" y="2132856"/>
            <a:ext cx="8496944" cy="4401205"/>
          </a:xfrm>
          <a:prstGeom prst="rect">
            <a:avLst/>
          </a:prstGeom>
          <a:ln>
            <a:solidFill>
              <a:schemeClr val="bg1">
                <a:lumMod val="65000"/>
              </a:schemeClr>
            </a:solidFill>
          </a:ln>
        </p:spPr>
        <p:txBody>
          <a:bodyPr wrap="square">
            <a:spAutoFit/>
          </a:bodyPr>
          <a:lstStyle/>
          <a:p>
            <a:r>
              <a:rPr lang="zh-CN" altLang="en-US" sz="1000" b="1" dirty="0">
                <a:solidFill>
                  <a:srgbClr val="FF0000"/>
                </a:solidFill>
              </a:rPr>
              <a:t>单向一对一关系的拥有端</a:t>
            </a:r>
          </a:p>
          <a:p>
            <a:r>
              <a:rPr lang="en-US" altLang="zh-CN" sz="1000" dirty="0"/>
              <a:t>@Entity </a:t>
            </a:r>
          </a:p>
          <a:p>
            <a:r>
              <a:rPr lang="en-US" altLang="zh-CN" sz="1000" dirty="0"/>
              <a:t> public class Person implements Serializable { </a:t>
            </a:r>
          </a:p>
          <a:p>
            <a:r>
              <a:rPr lang="en-US" altLang="zh-CN" sz="1000" dirty="0"/>
              <a:t>    private static final long </a:t>
            </a:r>
            <a:r>
              <a:rPr lang="en-US" altLang="zh-CN" sz="1000" dirty="0" err="1"/>
              <a:t>serialVersionUID</a:t>
            </a:r>
            <a:r>
              <a:rPr lang="en-US" altLang="zh-CN" sz="1000" dirty="0"/>
              <a:t> = 1L; </a:t>
            </a:r>
          </a:p>
          <a:p>
            <a:r>
              <a:rPr lang="en-US" altLang="zh-CN" sz="1000" dirty="0"/>
              <a:t>    @Id </a:t>
            </a:r>
          </a:p>
          <a:p>
            <a:r>
              <a:rPr lang="en-US" altLang="zh-CN" sz="1000" dirty="0"/>
              <a:t>    @</a:t>
            </a:r>
            <a:r>
              <a:rPr lang="en-US" altLang="zh-CN" sz="1000" dirty="0" err="1"/>
              <a:t>GeneratedValue</a:t>
            </a:r>
            <a:r>
              <a:rPr lang="en-US" altLang="zh-CN" sz="1000" dirty="0"/>
              <a:t>(strategy = </a:t>
            </a:r>
            <a:r>
              <a:rPr lang="en-US" altLang="zh-CN" sz="1000" dirty="0" err="1"/>
              <a:t>GenerationType.AUTO</a:t>
            </a:r>
            <a:r>
              <a:rPr lang="en-US" altLang="zh-CN" sz="1000" dirty="0"/>
              <a:t>) </a:t>
            </a:r>
          </a:p>
          <a:p>
            <a:r>
              <a:rPr lang="en-US" altLang="zh-CN" sz="1000" dirty="0"/>
              <a:t>    private Long id; </a:t>
            </a:r>
          </a:p>
          <a:p>
            <a:r>
              <a:rPr lang="en-US" altLang="zh-CN" sz="1000" dirty="0"/>
              <a:t>    private String name; </a:t>
            </a:r>
          </a:p>
          <a:p>
            <a:r>
              <a:rPr lang="en-US" altLang="zh-CN" sz="1000" dirty="0"/>
              <a:t>    private </a:t>
            </a:r>
            <a:r>
              <a:rPr lang="en-US" altLang="zh-CN" sz="1000" dirty="0" err="1"/>
              <a:t>int</a:t>
            </a:r>
            <a:r>
              <a:rPr lang="en-US" altLang="zh-CN" sz="1000" dirty="0"/>
              <a:t> age; </a:t>
            </a:r>
            <a:endParaRPr lang="en-US" altLang="zh-CN" sz="1000" dirty="0" smtClean="0"/>
          </a:p>
          <a:p>
            <a:endParaRPr lang="en-US" altLang="zh-CN" sz="1000" dirty="0"/>
          </a:p>
          <a:p>
            <a:r>
              <a:rPr lang="en-US" altLang="zh-CN" sz="1000" dirty="0"/>
              <a:t>    @</a:t>
            </a:r>
            <a:r>
              <a:rPr lang="en-US" altLang="zh-CN" sz="1000" dirty="0" err="1"/>
              <a:t>OneToOne</a:t>
            </a:r>
            <a:r>
              <a:rPr lang="en-US" altLang="zh-CN" sz="1000" dirty="0"/>
              <a:t> </a:t>
            </a:r>
          </a:p>
          <a:p>
            <a:r>
              <a:rPr lang="en-US" altLang="zh-CN" sz="1000" dirty="0"/>
              <a:t> </a:t>
            </a:r>
            <a:r>
              <a:rPr lang="en-US" altLang="zh-CN" sz="1000" dirty="0" smtClean="0"/>
              <a:t>   private </a:t>
            </a:r>
            <a:r>
              <a:rPr lang="en-US" altLang="zh-CN" sz="1000" dirty="0"/>
              <a:t>Address </a:t>
            </a:r>
            <a:r>
              <a:rPr lang="en-US" altLang="zh-CN" sz="1000" dirty="0" err="1"/>
              <a:t>address</a:t>
            </a:r>
            <a:r>
              <a:rPr lang="en-US" altLang="zh-CN" sz="1000" dirty="0"/>
              <a:t>; </a:t>
            </a:r>
            <a:endParaRPr lang="en-US" altLang="zh-CN" sz="1000" dirty="0" smtClean="0"/>
          </a:p>
          <a:p>
            <a:endParaRPr lang="en-US" altLang="zh-CN" sz="1000" dirty="0"/>
          </a:p>
          <a:p>
            <a:r>
              <a:rPr lang="en-US" altLang="zh-CN" sz="1000" dirty="0" smtClean="0"/>
              <a:t>    </a:t>
            </a:r>
            <a:r>
              <a:rPr lang="en-US" altLang="zh-CN" sz="1000" dirty="0"/>
              <a:t>// </a:t>
            </a:r>
            <a:r>
              <a:rPr lang="zh-CN" altLang="en-US" sz="1000" dirty="0" smtClean="0"/>
              <a:t> </a:t>
            </a:r>
            <a:r>
              <a:rPr lang="en-US" altLang="zh-CN" sz="1000" dirty="0"/>
              <a:t>Getters &amp; Setters </a:t>
            </a:r>
          </a:p>
          <a:p>
            <a:r>
              <a:rPr lang="en-US" altLang="zh-CN" sz="1000" dirty="0"/>
              <a:t> }</a:t>
            </a:r>
            <a:endParaRPr lang="en-US" altLang="zh-CN" sz="1000" dirty="0" smtClean="0"/>
          </a:p>
          <a:p>
            <a:r>
              <a:rPr lang="zh-CN" altLang="en-US" sz="1000" b="1" dirty="0" smtClean="0">
                <a:solidFill>
                  <a:srgbClr val="FF0000"/>
                </a:solidFill>
              </a:rPr>
              <a:t>单向</a:t>
            </a:r>
            <a:r>
              <a:rPr lang="zh-CN" altLang="en-US" sz="1000" b="1" dirty="0">
                <a:solidFill>
                  <a:srgbClr val="FF0000"/>
                </a:solidFill>
              </a:rPr>
              <a:t>一对一关系的反端</a:t>
            </a:r>
          </a:p>
          <a:p>
            <a:r>
              <a:rPr lang="en-US" altLang="zh-CN" sz="1000" dirty="0"/>
              <a:t>@Entity </a:t>
            </a:r>
          </a:p>
          <a:p>
            <a:r>
              <a:rPr lang="en-US" altLang="zh-CN" sz="1000" dirty="0"/>
              <a:t> public class Address implements Serializable { </a:t>
            </a:r>
          </a:p>
          <a:p>
            <a:r>
              <a:rPr lang="en-US" altLang="zh-CN" sz="1000" dirty="0"/>
              <a:t>    private static final long </a:t>
            </a:r>
            <a:r>
              <a:rPr lang="en-US" altLang="zh-CN" sz="1000" dirty="0" err="1"/>
              <a:t>serialVersionUID</a:t>
            </a:r>
            <a:r>
              <a:rPr lang="en-US" altLang="zh-CN" sz="1000" dirty="0"/>
              <a:t> = 1L; </a:t>
            </a:r>
          </a:p>
          <a:p>
            <a:r>
              <a:rPr lang="en-US" altLang="zh-CN" sz="1000" dirty="0"/>
              <a:t>    @Id </a:t>
            </a:r>
          </a:p>
          <a:p>
            <a:r>
              <a:rPr lang="en-US" altLang="zh-CN" sz="1000" dirty="0"/>
              <a:t>    @</a:t>
            </a:r>
            <a:r>
              <a:rPr lang="en-US" altLang="zh-CN" sz="1000" dirty="0" err="1"/>
              <a:t>GeneratedValue</a:t>
            </a:r>
            <a:r>
              <a:rPr lang="en-US" altLang="zh-CN" sz="1000" dirty="0"/>
              <a:t>(strategy = </a:t>
            </a:r>
            <a:r>
              <a:rPr lang="en-US" altLang="zh-CN" sz="1000" dirty="0" err="1"/>
              <a:t>GenerationType.AUTO</a:t>
            </a:r>
            <a:r>
              <a:rPr lang="en-US" altLang="zh-CN" sz="1000" dirty="0"/>
              <a:t>) </a:t>
            </a:r>
          </a:p>
          <a:p>
            <a:r>
              <a:rPr lang="en-US" altLang="zh-CN" sz="1000" dirty="0"/>
              <a:t>    private Long id; </a:t>
            </a:r>
          </a:p>
          <a:p>
            <a:r>
              <a:rPr lang="en-US" altLang="zh-CN" sz="1000" dirty="0"/>
              <a:t>    private String street; </a:t>
            </a:r>
          </a:p>
          <a:p>
            <a:r>
              <a:rPr lang="en-US" altLang="zh-CN" sz="1000" dirty="0"/>
              <a:t>    private String city; </a:t>
            </a:r>
          </a:p>
          <a:p>
            <a:r>
              <a:rPr lang="en-US" altLang="zh-CN" sz="1000" dirty="0"/>
              <a:t> </a:t>
            </a:r>
            <a:r>
              <a:rPr lang="en-US" altLang="zh-CN" sz="1000" dirty="0" smtClean="0"/>
              <a:t>   private </a:t>
            </a:r>
            <a:r>
              <a:rPr lang="en-US" altLang="zh-CN" sz="1000" dirty="0"/>
              <a:t>String country; </a:t>
            </a:r>
          </a:p>
          <a:p>
            <a:r>
              <a:rPr lang="en-US" altLang="zh-CN" sz="1000" dirty="0"/>
              <a:t> </a:t>
            </a:r>
            <a:endParaRPr lang="en-US" altLang="zh-CN" sz="1000" dirty="0" smtClean="0"/>
          </a:p>
          <a:p>
            <a:r>
              <a:rPr lang="en-US" altLang="zh-CN" sz="1000" dirty="0"/>
              <a:t> </a:t>
            </a:r>
            <a:r>
              <a:rPr lang="en-US" altLang="zh-CN" sz="1000" dirty="0" smtClean="0"/>
              <a:t>    // </a:t>
            </a:r>
            <a:r>
              <a:rPr lang="en-US" altLang="zh-CN" sz="1000" dirty="0" err="1"/>
              <a:t>Gettes</a:t>
            </a:r>
            <a:r>
              <a:rPr lang="en-US" altLang="zh-CN" sz="1000" dirty="0"/>
              <a:t>&amp; Setters </a:t>
            </a:r>
          </a:p>
          <a:p>
            <a:r>
              <a:rPr lang="en-US" altLang="zh-CN" sz="1000" dirty="0"/>
              <a:t> </a:t>
            </a:r>
            <a:r>
              <a:rPr lang="en-US" altLang="zh-CN" sz="1000" dirty="0" smtClean="0"/>
              <a:t>}</a:t>
            </a:r>
          </a:p>
        </p:txBody>
      </p:sp>
      <p:sp>
        <p:nvSpPr>
          <p:cNvPr id="2" name="矩形 1"/>
          <p:cNvSpPr/>
          <p:nvPr/>
        </p:nvSpPr>
        <p:spPr>
          <a:xfrm>
            <a:off x="4211960" y="2132856"/>
            <a:ext cx="4572000" cy="2031325"/>
          </a:xfrm>
          <a:prstGeom prst="rect">
            <a:avLst/>
          </a:prstGeom>
        </p:spPr>
        <p:txBody>
          <a:bodyPr>
            <a:spAutoFit/>
          </a:bodyPr>
          <a:lstStyle/>
          <a:p>
            <a:r>
              <a:rPr lang="zh-CN" altLang="en-US" dirty="0"/>
              <a:t>单向的一对一关系在数据库中是以外键的形式被映射的。其中关系的发出端存储一个指向关系的接收端的一个外键</a:t>
            </a:r>
            <a:r>
              <a:rPr lang="en-US" altLang="zh-CN" dirty="0"/>
              <a:t>, </a:t>
            </a:r>
            <a:r>
              <a:rPr lang="zh-CN" altLang="en-US" dirty="0"/>
              <a:t>缺省情况下这个外键的字段名称，是以它指向的表的名称加下划线“</a:t>
            </a:r>
            <a:r>
              <a:rPr lang="en-US" altLang="zh-CN" dirty="0"/>
              <a:t>_”</a:t>
            </a:r>
            <a:r>
              <a:rPr lang="zh-CN" altLang="en-US" dirty="0"/>
              <a:t>加“</a:t>
            </a:r>
            <a:r>
              <a:rPr lang="en-US" altLang="zh-CN" dirty="0"/>
              <a:t>ID”</a:t>
            </a:r>
            <a:r>
              <a:rPr lang="zh-CN" altLang="en-US" dirty="0"/>
              <a:t>组成的</a:t>
            </a:r>
            <a:r>
              <a:rPr lang="en-US" altLang="zh-CN" dirty="0"/>
              <a:t>, </a:t>
            </a:r>
            <a:r>
              <a:rPr lang="zh-CN" altLang="en-US" dirty="0"/>
              <a:t>当然我们也可以根据我们的喜好来修改这个字段，修改的办法就是使用 </a:t>
            </a:r>
            <a:r>
              <a:rPr lang="en-US" altLang="zh-CN" dirty="0"/>
              <a:t>@</a:t>
            </a:r>
            <a:r>
              <a:rPr lang="en-US" altLang="zh-CN" dirty="0" err="1"/>
              <a:t>JoinColumn</a:t>
            </a:r>
            <a:r>
              <a:rPr lang="en-US" altLang="zh-CN" dirty="0"/>
              <a:t> </a:t>
            </a:r>
            <a:r>
              <a:rPr lang="zh-CN" altLang="en-US" dirty="0"/>
              <a:t>这个注解</a:t>
            </a:r>
          </a:p>
        </p:txBody>
      </p:sp>
      <p:pic>
        <p:nvPicPr>
          <p:cNvPr id="13314" name="Picture 2" descr="Figure 1. 单向一对一关系对应的 ER 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180" y="4653136"/>
            <a:ext cx="5448300" cy="178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0828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a:t>存储</a:t>
            </a:r>
            <a:r>
              <a:rPr lang="en-US" altLang="zh-CN" dirty="0"/>
              <a:t>-</a:t>
            </a:r>
            <a:r>
              <a:rPr lang="zh-CN" altLang="en-US" dirty="0" smtClean="0"/>
              <a:t>对象</a:t>
            </a:r>
            <a:r>
              <a:rPr lang="zh-CN" altLang="en-US" dirty="0"/>
              <a:t>关联关系</a:t>
            </a:r>
            <a:r>
              <a:rPr lang="zh-CN" altLang="en-US" dirty="0" smtClean="0"/>
              <a:t>（四）</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关联关系映射策略：</a:t>
            </a:r>
            <a:endParaRPr lang="en-US" altLang="zh-CN" sz="1800" dirty="0" smtClean="0"/>
          </a:p>
          <a:p>
            <a:pPr lvl="1">
              <a:lnSpc>
                <a:spcPts val="2700"/>
              </a:lnSpc>
            </a:pPr>
            <a:r>
              <a:rPr lang="zh-CN" altLang="en-US" sz="1600" dirty="0"/>
              <a:t>双</a:t>
            </a:r>
            <a:r>
              <a:rPr lang="zh-CN" altLang="en-US" sz="1600" dirty="0" smtClean="0"/>
              <a:t>向一对一关系：</a:t>
            </a:r>
            <a:endParaRPr lang="en-US" altLang="zh-CN" sz="1600" dirty="0" smtClean="0"/>
          </a:p>
          <a:p>
            <a:pPr lvl="1">
              <a:lnSpc>
                <a:spcPts val="2700"/>
              </a:lnSpc>
            </a:pPr>
            <a:endParaRPr lang="en-US" altLang="zh-CN" sz="1600" dirty="0" smtClean="0"/>
          </a:p>
          <a:p>
            <a:pPr lvl="1">
              <a:lnSpc>
                <a:spcPts val="2700"/>
              </a:lnSpc>
            </a:pPr>
            <a:endParaRPr lang="en-US" altLang="zh-CN" sz="1600" dirty="0" smtClean="0"/>
          </a:p>
        </p:txBody>
      </p:sp>
      <p:sp>
        <p:nvSpPr>
          <p:cNvPr id="8" name="矩形 7"/>
          <p:cNvSpPr/>
          <p:nvPr/>
        </p:nvSpPr>
        <p:spPr>
          <a:xfrm>
            <a:off x="395536" y="2132856"/>
            <a:ext cx="8496944" cy="2554545"/>
          </a:xfrm>
          <a:prstGeom prst="rect">
            <a:avLst/>
          </a:prstGeom>
          <a:ln>
            <a:solidFill>
              <a:schemeClr val="bg1">
                <a:lumMod val="65000"/>
              </a:schemeClr>
            </a:solidFill>
          </a:ln>
        </p:spPr>
        <p:txBody>
          <a:bodyPr wrap="square">
            <a:spAutoFit/>
          </a:bodyPr>
          <a:lstStyle/>
          <a:p>
            <a:r>
              <a:rPr lang="zh-CN" altLang="en-US" sz="1000" b="1" dirty="0" smtClean="0">
                <a:solidFill>
                  <a:srgbClr val="FF0000"/>
                </a:solidFill>
              </a:rPr>
              <a:t>双向一对一关系中的接收端</a:t>
            </a:r>
          </a:p>
          <a:p>
            <a:endParaRPr lang="zh-CN" altLang="en-US" sz="1000" dirty="0" smtClean="0"/>
          </a:p>
          <a:p>
            <a:r>
              <a:rPr lang="en-US" altLang="zh-CN" sz="1000" dirty="0"/>
              <a:t>@Entity</a:t>
            </a:r>
          </a:p>
          <a:p>
            <a:r>
              <a:rPr lang="en-US" altLang="zh-CN" sz="1000" dirty="0" smtClean="0"/>
              <a:t> public class  Address </a:t>
            </a:r>
            <a:r>
              <a:rPr lang="en-US" altLang="zh-CN" sz="1000" dirty="0"/>
              <a:t>implements Serializable {</a:t>
            </a:r>
          </a:p>
          <a:p>
            <a:r>
              <a:rPr lang="en-US" altLang="zh-CN" sz="1000" dirty="0" smtClean="0"/>
              <a:t>   </a:t>
            </a:r>
            <a:r>
              <a:rPr lang="en-US" altLang="zh-CN" sz="1000" dirty="0"/>
              <a:t>@Id</a:t>
            </a:r>
          </a:p>
          <a:p>
            <a:r>
              <a:rPr lang="en-US" altLang="zh-CN" sz="1000" dirty="0" smtClean="0"/>
              <a:t>   </a:t>
            </a:r>
            <a:r>
              <a:rPr lang="en-US" altLang="zh-CN" sz="1000" dirty="0"/>
              <a:t>@</a:t>
            </a:r>
            <a:r>
              <a:rPr lang="en-US" altLang="zh-CN" sz="1000" dirty="0" err="1"/>
              <a:t>GeneratedValue</a:t>
            </a:r>
            <a:r>
              <a:rPr lang="en-US" altLang="zh-CN" sz="1000" dirty="0"/>
              <a:t>(strategy= </a:t>
            </a:r>
            <a:r>
              <a:rPr lang="en-US" altLang="zh-CN" sz="1000" dirty="0" err="1"/>
              <a:t>GenerationType.AUTO</a:t>
            </a:r>
            <a:r>
              <a:rPr lang="en-US" altLang="zh-CN" sz="1000" dirty="0"/>
              <a:t>)</a:t>
            </a:r>
          </a:p>
          <a:p>
            <a:r>
              <a:rPr lang="en-US" altLang="zh-CN" sz="1000" dirty="0" smtClean="0"/>
              <a:t>   private Long </a:t>
            </a:r>
            <a:r>
              <a:rPr lang="en-US" altLang="zh-CN" sz="1000" dirty="0"/>
              <a:t>id;</a:t>
            </a:r>
          </a:p>
          <a:p>
            <a:r>
              <a:rPr lang="en-US" altLang="zh-CN" sz="1000" dirty="0" smtClean="0"/>
              <a:t>   private String </a:t>
            </a:r>
            <a:r>
              <a:rPr lang="en-US" altLang="zh-CN" sz="1000" dirty="0"/>
              <a:t>street;</a:t>
            </a:r>
          </a:p>
          <a:p>
            <a:r>
              <a:rPr lang="en-US" altLang="zh-CN" sz="1000" dirty="0" smtClean="0"/>
              <a:t>   private String </a:t>
            </a:r>
            <a:r>
              <a:rPr lang="en-US" altLang="zh-CN" sz="1000" dirty="0"/>
              <a:t>city;</a:t>
            </a:r>
          </a:p>
          <a:p>
            <a:r>
              <a:rPr lang="en-US" altLang="zh-CN" sz="1000" dirty="0" smtClean="0"/>
              <a:t>   </a:t>
            </a:r>
            <a:r>
              <a:rPr lang="en-US" altLang="zh-CN" sz="1000" dirty="0"/>
              <a:t>private String country;</a:t>
            </a:r>
          </a:p>
          <a:p>
            <a:endParaRPr lang="en-US" altLang="zh-CN" sz="1000" dirty="0"/>
          </a:p>
          <a:p>
            <a:r>
              <a:rPr lang="en-US" altLang="zh-CN" sz="1000" dirty="0"/>
              <a:t>   @</a:t>
            </a:r>
            <a:r>
              <a:rPr lang="en-US" altLang="zh-CN" sz="1000" dirty="0" err="1"/>
              <a:t>OneToOne</a:t>
            </a:r>
            <a:r>
              <a:rPr lang="en-US" altLang="zh-CN" sz="1000" dirty="0"/>
              <a:t>(</a:t>
            </a:r>
            <a:r>
              <a:rPr lang="en-US" altLang="zh-CN" sz="1000" dirty="0" err="1"/>
              <a:t>mappedBy</a:t>
            </a:r>
            <a:r>
              <a:rPr lang="en-US" altLang="zh-CN" sz="1000" dirty="0"/>
              <a:t>="address")</a:t>
            </a:r>
          </a:p>
          <a:p>
            <a:r>
              <a:rPr lang="en-US" altLang="zh-CN" sz="1000" dirty="0" smtClean="0"/>
              <a:t>   </a:t>
            </a:r>
            <a:r>
              <a:rPr lang="en-US" altLang="zh-CN" sz="1000" dirty="0"/>
              <a:t>private Person </a:t>
            </a:r>
            <a:r>
              <a:rPr lang="en-US" altLang="zh-CN" sz="1000" dirty="0" err="1"/>
              <a:t>person</a:t>
            </a:r>
            <a:r>
              <a:rPr lang="en-US" altLang="zh-CN" sz="1000" dirty="0"/>
              <a:t>;</a:t>
            </a:r>
          </a:p>
          <a:p>
            <a:endParaRPr lang="en-US" altLang="zh-CN" sz="1000" dirty="0"/>
          </a:p>
          <a:p>
            <a:r>
              <a:rPr lang="en-US" altLang="zh-CN" sz="1000" dirty="0"/>
              <a:t>   //</a:t>
            </a:r>
            <a:r>
              <a:rPr lang="en-US" altLang="zh-CN" sz="1000" dirty="0" err="1"/>
              <a:t>Gettes</a:t>
            </a:r>
            <a:r>
              <a:rPr lang="en-US" altLang="zh-CN" sz="1000" dirty="0"/>
              <a:t>&amp; </a:t>
            </a:r>
            <a:r>
              <a:rPr lang="en-US" altLang="zh-CN" sz="1000" dirty="0" smtClean="0"/>
              <a:t>Setters</a:t>
            </a:r>
            <a:endParaRPr lang="en-US" altLang="zh-CN" sz="1000" dirty="0"/>
          </a:p>
          <a:p>
            <a:r>
              <a:rPr lang="en-US" altLang="zh-CN" sz="1000" dirty="0" smtClean="0"/>
              <a:t>}</a:t>
            </a:r>
          </a:p>
        </p:txBody>
      </p:sp>
      <p:sp>
        <p:nvSpPr>
          <p:cNvPr id="2" name="矩形 1"/>
          <p:cNvSpPr/>
          <p:nvPr/>
        </p:nvSpPr>
        <p:spPr>
          <a:xfrm>
            <a:off x="4211960" y="2272804"/>
            <a:ext cx="4572000" cy="2308324"/>
          </a:xfrm>
          <a:prstGeom prst="rect">
            <a:avLst/>
          </a:prstGeom>
        </p:spPr>
        <p:txBody>
          <a:bodyPr>
            <a:spAutoFit/>
          </a:bodyPr>
          <a:lstStyle/>
          <a:p>
            <a:r>
              <a:rPr lang="zh-CN" altLang="en-US" dirty="0"/>
              <a:t>双向关系有一方为关系的拥有端，另一方是关系的反端，也就是“</a:t>
            </a:r>
            <a:r>
              <a:rPr lang="en-US" altLang="zh-CN" dirty="0"/>
              <a:t>Inverse”</a:t>
            </a:r>
            <a:r>
              <a:rPr lang="zh-CN" altLang="en-US" dirty="0"/>
              <a:t>端。在这里例子中 </a:t>
            </a:r>
            <a:r>
              <a:rPr lang="en-US" altLang="zh-CN" dirty="0"/>
              <a:t>Person </a:t>
            </a:r>
            <a:r>
              <a:rPr lang="zh-CN" altLang="en-US" dirty="0"/>
              <a:t>拥有这个关系，而 </a:t>
            </a:r>
            <a:r>
              <a:rPr lang="en-US" altLang="zh-CN" dirty="0"/>
              <a:t>Address </a:t>
            </a:r>
            <a:r>
              <a:rPr lang="zh-CN" altLang="en-US" dirty="0"/>
              <a:t>就是关系的“</a:t>
            </a:r>
            <a:r>
              <a:rPr lang="en-US" altLang="zh-CN" dirty="0"/>
              <a:t>Inverse”</a:t>
            </a:r>
            <a:r>
              <a:rPr lang="zh-CN" altLang="en-US" dirty="0"/>
              <a:t>端。</a:t>
            </a:r>
            <a:r>
              <a:rPr lang="en-US" altLang="zh-CN" dirty="0"/>
              <a:t>Address </a:t>
            </a:r>
            <a:r>
              <a:rPr lang="zh-CN" altLang="en-US" dirty="0"/>
              <a:t>中我们定义了一个 </a:t>
            </a:r>
            <a:r>
              <a:rPr lang="en-US" altLang="zh-CN" dirty="0"/>
              <a:t>person </a:t>
            </a:r>
            <a:r>
              <a:rPr lang="zh-CN" altLang="en-US" dirty="0"/>
              <a:t>属性，在这个属性上我们使用了 </a:t>
            </a:r>
            <a:r>
              <a:rPr lang="en-US" altLang="zh-CN" dirty="0"/>
              <a:t>@</a:t>
            </a:r>
            <a:r>
              <a:rPr lang="en-US" altLang="zh-CN" dirty="0" err="1"/>
              <a:t>OneToOne</a:t>
            </a:r>
            <a:r>
              <a:rPr lang="en-US" altLang="zh-CN" dirty="0"/>
              <a:t> </a:t>
            </a:r>
            <a:r>
              <a:rPr lang="zh-CN" altLang="en-US" dirty="0"/>
              <a:t>注解并且定义了他的“</a:t>
            </a:r>
            <a:r>
              <a:rPr lang="en-US" altLang="zh-CN" dirty="0" err="1"/>
              <a:t>mappedBy</a:t>
            </a:r>
            <a:r>
              <a:rPr lang="en-US" altLang="zh-CN" dirty="0"/>
              <a:t>”</a:t>
            </a:r>
            <a:r>
              <a:rPr lang="zh-CN" altLang="en-US" dirty="0"/>
              <a:t>属性，这个在双向关系的“</a:t>
            </a:r>
            <a:r>
              <a:rPr lang="en-US" altLang="zh-CN" dirty="0"/>
              <a:t>Inverse”</a:t>
            </a:r>
            <a:r>
              <a:rPr lang="zh-CN" altLang="en-US" dirty="0"/>
              <a:t>端是必需</a:t>
            </a:r>
            <a:r>
              <a:rPr lang="zh-CN" altLang="en-US" dirty="0" smtClean="0"/>
              <a:t>的。</a:t>
            </a:r>
            <a:endParaRPr lang="zh-CN" altLang="en-US" dirty="0"/>
          </a:p>
        </p:txBody>
      </p:sp>
    </p:spTree>
    <p:extLst>
      <p:ext uri="{BB962C8B-B14F-4D97-AF65-F5344CB8AC3E}">
        <p14:creationId xmlns:p14="http://schemas.microsoft.com/office/powerpoint/2010/main" val="384378492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a:t>存储</a:t>
            </a:r>
            <a:r>
              <a:rPr lang="en-US" altLang="zh-CN" dirty="0"/>
              <a:t>-</a:t>
            </a:r>
            <a:r>
              <a:rPr lang="zh-CN" altLang="en-US" dirty="0" smtClean="0"/>
              <a:t>对象</a:t>
            </a:r>
            <a:r>
              <a:rPr lang="zh-CN" altLang="en-US" dirty="0"/>
              <a:t>关联关系</a:t>
            </a:r>
            <a:r>
              <a:rPr lang="zh-CN" altLang="en-US" dirty="0" smtClean="0"/>
              <a:t>（五）</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对象关系维护的控制：</a:t>
            </a:r>
            <a:endParaRPr lang="en-US" altLang="zh-CN" sz="1800" dirty="0" smtClean="0"/>
          </a:p>
          <a:p>
            <a:pPr lvl="1">
              <a:lnSpc>
                <a:spcPts val="2700"/>
              </a:lnSpc>
            </a:pPr>
            <a:r>
              <a:rPr lang="zh-CN" altLang="en-US" sz="1600" dirty="0" smtClean="0"/>
              <a:t>单向</a:t>
            </a:r>
            <a:r>
              <a:rPr lang="en-US" altLang="zh-CN" sz="1600" dirty="0" err="1" smtClean="0"/>
              <a:t>OneToMany</a:t>
            </a:r>
            <a:r>
              <a:rPr lang="zh-CN" altLang="en-US" sz="1600" dirty="0"/>
              <a:t>关系</a:t>
            </a:r>
            <a:r>
              <a:rPr lang="zh-CN" altLang="en-US" sz="1600" dirty="0" smtClean="0"/>
              <a:t>：</a:t>
            </a:r>
            <a:endParaRPr lang="en-US" altLang="zh-CN" sz="1600" dirty="0" smtClean="0"/>
          </a:p>
          <a:p>
            <a:pPr lvl="1">
              <a:lnSpc>
                <a:spcPts val="2700"/>
              </a:lnSpc>
            </a:pPr>
            <a:endParaRPr lang="en-US" altLang="zh-CN" sz="1600" dirty="0" smtClean="0"/>
          </a:p>
          <a:p>
            <a:pPr lvl="1">
              <a:lnSpc>
                <a:spcPts val="2700"/>
              </a:lnSpc>
            </a:pPr>
            <a:endParaRPr lang="en-US" altLang="zh-CN" sz="1600" dirty="0" smtClean="0"/>
          </a:p>
        </p:txBody>
      </p:sp>
      <p:sp>
        <p:nvSpPr>
          <p:cNvPr id="8" name="矩形 7"/>
          <p:cNvSpPr/>
          <p:nvPr/>
        </p:nvSpPr>
        <p:spPr>
          <a:xfrm>
            <a:off x="395536" y="1888371"/>
            <a:ext cx="8496944" cy="4093428"/>
          </a:xfrm>
          <a:prstGeom prst="rect">
            <a:avLst/>
          </a:prstGeom>
          <a:ln>
            <a:solidFill>
              <a:schemeClr val="bg1">
                <a:lumMod val="65000"/>
              </a:schemeClr>
            </a:solidFill>
          </a:ln>
        </p:spPr>
        <p:txBody>
          <a:bodyPr wrap="square">
            <a:spAutoFit/>
          </a:bodyPr>
          <a:lstStyle/>
          <a:p>
            <a:r>
              <a:rPr lang="zh-CN" altLang="en-US" sz="1000" b="1" dirty="0" smtClean="0">
                <a:solidFill>
                  <a:srgbClr val="FF0000"/>
                </a:solidFill>
              </a:rPr>
              <a:t>单向一对多关系的发出 端</a:t>
            </a:r>
          </a:p>
          <a:p>
            <a:r>
              <a:rPr lang="en-US" altLang="zh-CN" sz="1000" dirty="0" smtClean="0"/>
              <a:t>@Entity </a:t>
            </a:r>
          </a:p>
          <a:p>
            <a:r>
              <a:rPr lang="en-US" altLang="zh-CN" sz="1000" dirty="0" smtClean="0"/>
              <a:t>public </a:t>
            </a:r>
            <a:r>
              <a:rPr lang="en-US" altLang="zh-CN" sz="1000" dirty="0"/>
              <a:t>class Person implements Serializable { </a:t>
            </a:r>
          </a:p>
          <a:p>
            <a:r>
              <a:rPr lang="en-US" altLang="zh-CN" sz="1000" dirty="0"/>
              <a:t>    private static final long </a:t>
            </a:r>
            <a:r>
              <a:rPr lang="en-US" altLang="zh-CN" sz="1000" dirty="0" err="1"/>
              <a:t>serialVersionUID</a:t>
            </a:r>
            <a:r>
              <a:rPr lang="en-US" altLang="zh-CN" sz="1000" dirty="0"/>
              <a:t> = 1L; </a:t>
            </a:r>
          </a:p>
          <a:p>
            <a:r>
              <a:rPr lang="en-US" altLang="zh-CN" sz="1000" dirty="0"/>
              <a:t>    @Id </a:t>
            </a:r>
          </a:p>
          <a:p>
            <a:r>
              <a:rPr lang="en-US" altLang="zh-CN" sz="1000" dirty="0"/>
              <a:t>    @</a:t>
            </a:r>
            <a:r>
              <a:rPr lang="en-US" altLang="zh-CN" sz="1000" dirty="0" err="1"/>
              <a:t>GeneratedValue</a:t>
            </a:r>
            <a:r>
              <a:rPr lang="en-US" altLang="zh-CN" sz="1000" dirty="0"/>
              <a:t>(strategy = </a:t>
            </a:r>
            <a:r>
              <a:rPr lang="en-US" altLang="zh-CN" sz="1000" dirty="0" err="1"/>
              <a:t>GenerationType.AUTO</a:t>
            </a:r>
            <a:r>
              <a:rPr lang="en-US" altLang="zh-CN" sz="1000" dirty="0"/>
              <a:t>) </a:t>
            </a:r>
          </a:p>
          <a:p>
            <a:r>
              <a:rPr lang="en-US" altLang="zh-CN" sz="1000" dirty="0"/>
              <a:t>    private Long id; </a:t>
            </a:r>
          </a:p>
          <a:p>
            <a:r>
              <a:rPr lang="en-US" altLang="zh-CN" sz="1000" dirty="0"/>
              <a:t>    private String name; </a:t>
            </a:r>
          </a:p>
          <a:p>
            <a:r>
              <a:rPr lang="en-US" altLang="zh-CN" sz="1000" dirty="0"/>
              <a:t>    private </a:t>
            </a:r>
            <a:r>
              <a:rPr lang="en-US" altLang="zh-CN" sz="1000" dirty="0" err="1"/>
              <a:t>int</a:t>
            </a:r>
            <a:r>
              <a:rPr lang="en-US" altLang="zh-CN" sz="1000" dirty="0"/>
              <a:t> age; </a:t>
            </a:r>
          </a:p>
          <a:p>
            <a:r>
              <a:rPr lang="en-US" altLang="zh-CN" sz="1000" dirty="0"/>
              <a:t>    @</a:t>
            </a:r>
            <a:r>
              <a:rPr lang="en-US" altLang="zh-CN" sz="1000" dirty="0" err="1"/>
              <a:t>OneToMany</a:t>
            </a:r>
            <a:r>
              <a:rPr lang="en-US" altLang="zh-CN" sz="1000" dirty="0"/>
              <a:t> </a:t>
            </a:r>
          </a:p>
          <a:p>
            <a:r>
              <a:rPr lang="en-US" altLang="zh-CN" sz="1000" dirty="0"/>
              <a:t>    private List&lt;</a:t>
            </a:r>
            <a:r>
              <a:rPr lang="en-US" altLang="zh-CN" sz="1000" dirty="0" err="1"/>
              <a:t>CellPhone</a:t>
            </a:r>
            <a:r>
              <a:rPr lang="en-US" altLang="zh-CN" sz="1000" dirty="0"/>
              <a:t>&gt; </a:t>
            </a:r>
            <a:r>
              <a:rPr lang="en-US" altLang="zh-CN" sz="1000" dirty="0" err="1"/>
              <a:t>cellPhones</a:t>
            </a:r>
            <a:r>
              <a:rPr lang="en-US" altLang="zh-CN" sz="1000" dirty="0"/>
              <a:t>; </a:t>
            </a:r>
          </a:p>
          <a:p>
            <a:r>
              <a:rPr lang="en-US" altLang="zh-CN" sz="1000" dirty="0"/>
              <a:t>    // Getters and Setters </a:t>
            </a:r>
          </a:p>
          <a:p>
            <a:r>
              <a:rPr lang="en-US" altLang="zh-CN" sz="1000" dirty="0"/>
              <a:t> </a:t>
            </a:r>
            <a:r>
              <a:rPr lang="en-US" altLang="zh-CN" sz="1000" dirty="0" smtClean="0"/>
              <a:t>}</a:t>
            </a:r>
          </a:p>
          <a:p>
            <a:endParaRPr lang="en-US" altLang="zh-CN" sz="1000" dirty="0" smtClean="0"/>
          </a:p>
          <a:p>
            <a:r>
              <a:rPr lang="zh-CN" altLang="en-US" sz="1000" b="1" dirty="0" smtClean="0">
                <a:solidFill>
                  <a:srgbClr val="FF0000"/>
                </a:solidFill>
              </a:rPr>
              <a:t>单向一对多关系的接收端</a:t>
            </a:r>
            <a:endParaRPr lang="en-US" altLang="zh-CN" sz="1000" b="1" dirty="0" smtClean="0">
              <a:solidFill>
                <a:srgbClr val="FF0000"/>
              </a:solidFill>
            </a:endParaRPr>
          </a:p>
          <a:p>
            <a:r>
              <a:rPr lang="en-US" altLang="zh-CN" sz="1000" dirty="0"/>
              <a:t> @Entity </a:t>
            </a:r>
          </a:p>
          <a:p>
            <a:r>
              <a:rPr lang="en-US" altLang="zh-CN" sz="1000" dirty="0"/>
              <a:t> public class </a:t>
            </a:r>
            <a:r>
              <a:rPr lang="en-US" altLang="zh-CN" sz="1000" dirty="0" err="1"/>
              <a:t>CellPhone</a:t>
            </a:r>
            <a:r>
              <a:rPr lang="en-US" altLang="zh-CN" sz="1000" dirty="0"/>
              <a:t> implements Serializable { </a:t>
            </a:r>
          </a:p>
          <a:p>
            <a:r>
              <a:rPr lang="en-US" altLang="zh-CN" sz="1000" dirty="0"/>
              <a:t>    private static final long </a:t>
            </a:r>
            <a:r>
              <a:rPr lang="en-US" altLang="zh-CN" sz="1000" dirty="0" err="1"/>
              <a:t>serialVersionUID</a:t>
            </a:r>
            <a:r>
              <a:rPr lang="en-US" altLang="zh-CN" sz="1000" dirty="0"/>
              <a:t> = 1L; </a:t>
            </a:r>
          </a:p>
          <a:p>
            <a:r>
              <a:rPr lang="en-US" altLang="zh-CN" sz="1000" dirty="0"/>
              <a:t>    @Id </a:t>
            </a:r>
          </a:p>
          <a:p>
            <a:r>
              <a:rPr lang="en-US" altLang="zh-CN" sz="1000" dirty="0"/>
              <a:t>    @</a:t>
            </a:r>
            <a:r>
              <a:rPr lang="en-US" altLang="zh-CN" sz="1000" dirty="0" err="1"/>
              <a:t>GeneratedValue</a:t>
            </a:r>
            <a:r>
              <a:rPr lang="en-US" altLang="zh-CN" sz="1000" dirty="0"/>
              <a:t>(strategy = </a:t>
            </a:r>
            <a:r>
              <a:rPr lang="en-US" altLang="zh-CN" sz="1000" dirty="0" err="1"/>
              <a:t>GenerationType.AUTO</a:t>
            </a:r>
            <a:r>
              <a:rPr lang="en-US" altLang="zh-CN" sz="1000" dirty="0"/>
              <a:t>) </a:t>
            </a:r>
          </a:p>
          <a:p>
            <a:r>
              <a:rPr lang="en-US" altLang="zh-CN" sz="1000" dirty="0"/>
              <a:t>    private Long id; </a:t>
            </a:r>
          </a:p>
          <a:p>
            <a:r>
              <a:rPr lang="en-US" altLang="zh-CN" sz="1000" dirty="0"/>
              <a:t>    private String manufacture; </a:t>
            </a:r>
          </a:p>
          <a:p>
            <a:r>
              <a:rPr lang="en-US" altLang="zh-CN" sz="1000" dirty="0"/>
              <a:t>    private String color; </a:t>
            </a:r>
          </a:p>
          <a:p>
            <a:r>
              <a:rPr lang="en-US" altLang="zh-CN" sz="1000" dirty="0"/>
              <a:t>    private Long  </a:t>
            </a:r>
            <a:r>
              <a:rPr lang="en-US" altLang="zh-CN" sz="1000" dirty="0" err="1"/>
              <a:t>phoneNo</a:t>
            </a:r>
            <a:r>
              <a:rPr lang="en-US" altLang="zh-CN" sz="1000" dirty="0"/>
              <a:t>; </a:t>
            </a:r>
          </a:p>
          <a:p>
            <a:r>
              <a:rPr lang="en-US" altLang="zh-CN" sz="1000" dirty="0"/>
              <a:t>    // Getters and Setters </a:t>
            </a:r>
          </a:p>
          <a:p>
            <a:r>
              <a:rPr lang="en-US" altLang="zh-CN" sz="1000" dirty="0"/>
              <a:t> }</a:t>
            </a:r>
          </a:p>
        </p:txBody>
      </p:sp>
      <p:sp>
        <p:nvSpPr>
          <p:cNvPr id="2" name="矩形 1"/>
          <p:cNvSpPr/>
          <p:nvPr/>
        </p:nvSpPr>
        <p:spPr>
          <a:xfrm>
            <a:off x="4211960" y="1923797"/>
            <a:ext cx="4572000" cy="2585323"/>
          </a:xfrm>
          <a:prstGeom prst="rect">
            <a:avLst/>
          </a:prstGeom>
        </p:spPr>
        <p:txBody>
          <a:bodyPr>
            <a:spAutoFit/>
          </a:bodyPr>
          <a:lstStyle/>
          <a:p>
            <a:r>
              <a:rPr lang="zh-CN" altLang="en-US" dirty="0"/>
              <a:t>在一对多关联关系映射中，默认是以中间表的方式来映射这种关系的。如在本例中，中间表为 </a:t>
            </a:r>
            <a:r>
              <a:rPr lang="en-US" altLang="zh-CN" dirty="0" err="1"/>
              <a:t>person_cellphone</a:t>
            </a:r>
            <a:r>
              <a:rPr lang="zh-CN" altLang="en-US" dirty="0"/>
              <a:t>，表的名称为关系的拥有端和 </a:t>
            </a:r>
            <a:r>
              <a:rPr lang="en-US" altLang="zh-CN" dirty="0"/>
              <a:t>Inverse </a:t>
            </a:r>
            <a:r>
              <a:rPr lang="zh-CN" altLang="en-US" dirty="0"/>
              <a:t>端中间用下划线连接。中间表的字两个字段分别为两张表的得表名加下划线“</a:t>
            </a:r>
            <a:r>
              <a:rPr lang="en-US" altLang="zh-CN" dirty="0"/>
              <a:t>_”</a:t>
            </a:r>
            <a:r>
              <a:rPr lang="zh-CN" altLang="en-US" dirty="0"/>
              <a:t>加 </a:t>
            </a:r>
            <a:r>
              <a:rPr lang="en-US" altLang="zh-CN" dirty="0"/>
              <a:t>ID </a:t>
            </a:r>
            <a:r>
              <a:rPr lang="zh-CN" altLang="en-US" dirty="0"/>
              <a:t>组成。当然我们也可以改表这种默认的中间表的映射方式，我们可以在关系的拥有端使用 </a:t>
            </a:r>
            <a:r>
              <a:rPr lang="en-US" altLang="zh-CN" dirty="0"/>
              <a:t>@</a:t>
            </a:r>
            <a:r>
              <a:rPr lang="en-US" altLang="zh-CN" dirty="0" err="1"/>
              <a:t>JoinClolum</a:t>
            </a:r>
            <a:r>
              <a:rPr lang="en-US" altLang="zh-CN" dirty="0"/>
              <a:t> </a:t>
            </a:r>
            <a:r>
              <a:rPr lang="zh-CN" altLang="en-US" dirty="0"/>
              <a:t>来使用外键的方式映射这个关系</a:t>
            </a:r>
            <a:r>
              <a:rPr lang="zh-CN" altLang="en-US" dirty="0" smtClean="0"/>
              <a:t>。</a:t>
            </a:r>
            <a:endParaRPr lang="zh-CN" altLang="en-US" dirty="0"/>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4507954"/>
            <a:ext cx="5448300"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19412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a:t>存储</a:t>
            </a:r>
            <a:r>
              <a:rPr lang="en-US" altLang="zh-CN" dirty="0"/>
              <a:t>-</a:t>
            </a:r>
            <a:r>
              <a:rPr lang="zh-CN" altLang="en-US" dirty="0" smtClean="0"/>
              <a:t>对象</a:t>
            </a:r>
            <a:r>
              <a:rPr lang="zh-CN" altLang="en-US" dirty="0"/>
              <a:t>关联关系</a:t>
            </a:r>
            <a:r>
              <a:rPr lang="zh-CN" altLang="en-US" dirty="0" smtClean="0"/>
              <a:t>（六）</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对象关系维护的控制：</a:t>
            </a:r>
            <a:endParaRPr lang="en-US" altLang="zh-CN" sz="1800" dirty="0" smtClean="0"/>
          </a:p>
          <a:p>
            <a:pPr lvl="1">
              <a:lnSpc>
                <a:spcPts val="2700"/>
              </a:lnSpc>
            </a:pPr>
            <a:r>
              <a:rPr lang="zh-CN" altLang="en-US" sz="1600" dirty="0" smtClean="0"/>
              <a:t>双向</a:t>
            </a:r>
            <a:r>
              <a:rPr lang="en-US" altLang="zh-CN" sz="1600" dirty="0" err="1" smtClean="0"/>
              <a:t>OneToMany</a:t>
            </a:r>
            <a:r>
              <a:rPr lang="zh-CN" altLang="en-US" sz="1600" dirty="0"/>
              <a:t>关系</a:t>
            </a:r>
            <a:r>
              <a:rPr lang="zh-CN" altLang="en-US" sz="1600" dirty="0" smtClean="0"/>
              <a:t>：</a:t>
            </a:r>
            <a:endParaRPr lang="en-US" altLang="zh-CN" sz="1600" dirty="0" smtClean="0"/>
          </a:p>
          <a:p>
            <a:pPr lvl="1">
              <a:lnSpc>
                <a:spcPts val="2700"/>
              </a:lnSpc>
            </a:pPr>
            <a:endParaRPr lang="en-US" altLang="zh-CN" sz="1600" dirty="0" smtClean="0"/>
          </a:p>
          <a:p>
            <a:pPr lvl="1">
              <a:lnSpc>
                <a:spcPts val="2700"/>
              </a:lnSpc>
            </a:pPr>
            <a:endParaRPr lang="en-US" altLang="zh-CN" sz="1600" dirty="0" smtClean="0"/>
          </a:p>
        </p:txBody>
      </p:sp>
      <p:sp>
        <p:nvSpPr>
          <p:cNvPr id="8" name="矩形 7"/>
          <p:cNvSpPr/>
          <p:nvPr/>
        </p:nvSpPr>
        <p:spPr>
          <a:xfrm>
            <a:off x="395536" y="1888371"/>
            <a:ext cx="8496944" cy="4708981"/>
          </a:xfrm>
          <a:prstGeom prst="rect">
            <a:avLst/>
          </a:prstGeom>
          <a:ln>
            <a:solidFill>
              <a:schemeClr val="bg1">
                <a:lumMod val="65000"/>
              </a:schemeClr>
            </a:solidFill>
          </a:ln>
        </p:spPr>
        <p:txBody>
          <a:bodyPr wrap="square">
            <a:spAutoFit/>
          </a:bodyPr>
          <a:lstStyle/>
          <a:p>
            <a:r>
              <a:rPr lang="zh-CN" altLang="en-US" sz="1000" b="1" dirty="0">
                <a:solidFill>
                  <a:srgbClr val="FF0000"/>
                </a:solidFill>
              </a:rPr>
              <a:t>双向一对多关系的接受端</a:t>
            </a:r>
          </a:p>
          <a:p>
            <a:r>
              <a:rPr lang="en-US" altLang="zh-CN" sz="1000" dirty="0" smtClean="0"/>
              <a:t>@</a:t>
            </a:r>
            <a:r>
              <a:rPr lang="en-US" altLang="zh-CN" sz="1000" dirty="0"/>
              <a:t>Entity</a:t>
            </a:r>
          </a:p>
          <a:p>
            <a:r>
              <a:rPr lang="en-US" altLang="zh-CN" sz="1000" dirty="0" smtClean="0"/>
              <a:t>public </a:t>
            </a:r>
            <a:r>
              <a:rPr lang="en-US" altLang="zh-CN" sz="1000" dirty="0"/>
              <a:t>class Person </a:t>
            </a:r>
            <a:r>
              <a:rPr lang="en-US" altLang="zh-CN" sz="1000" dirty="0" smtClean="0"/>
              <a:t>implements Serializable </a:t>
            </a:r>
            <a:r>
              <a:rPr lang="en-US" altLang="zh-CN" sz="1000" dirty="0"/>
              <a:t>{</a:t>
            </a:r>
          </a:p>
          <a:p>
            <a:r>
              <a:rPr lang="en-US" altLang="zh-CN" sz="1000" dirty="0" smtClean="0"/>
              <a:t>       </a:t>
            </a:r>
            <a:r>
              <a:rPr lang="en-US" altLang="zh-CN" sz="1000" dirty="0"/>
              <a:t>@Id</a:t>
            </a:r>
          </a:p>
          <a:p>
            <a:r>
              <a:rPr lang="en-US" altLang="zh-CN" sz="1000" dirty="0" smtClean="0"/>
              <a:t>       </a:t>
            </a:r>
            <a:r>
              <a:rPr lang="en-US" altLang="zh-CN" sz="1000" dirty="0"/>
              <a:t>@</a:t>
            </a:r>
            <a:r>
              <a:rPr lang="en-US" altLang="zh-CN" sz="1000" dirty="0" err="1"/>
              <a:t>GeneratedValue</a:t>
            </a:r>
            <a:r>
              <a:rPr lang="en-US" altLang="zh-CN" sz="1000" dirty="0"/>
              <a:t>(strategy= </a:t>
            </a:r>
            <a:r>
              <a:rPr lang="en-US" altLang="zh-CN" sz="1000" dirty="0" err="1"/>
              <a:t>GenerationType.AUTO</a:t>
            </a:r>
            <a:r>
              <a:rPr lang="en-US" altLang="zh-CN" sz="1000" dirty="0"/>
              <a:t>)</a:t>
            </a:r>
          </a:p>
          <a:p>
            <a:r>
              <a:rPr lang="en-US" altLang="zh-CN" sz="1000" dirty="0" smtClean="0"/>
              <a:t>       </a:t>
            </a:r>
            <a:r>
              <a:rPr lang="en-US" altLang="zh-CN" sz="1000" dirty="0" err="1"/>
              <a:t>privateLong</a:t>
            </a:r>
            <a:r>
              <a:rPr lang="en-US" altLang="zh-CN" sz="1000" dirty="0"/>
              <a:t> id;</a:t>
            </a:r>
          </a:p>
          <a:p>
            <a:r>
              <a:rPr lang="en-US" altLang="zh-CN" sz="1000" dirty="0" smtClean="0"/>
              <a:t>       </a:t>
            </a:r>
            <a:r>
              <a:rPr lang="en-US" altLang="zh-CN" sz="1000" dirty="0" err="1"/>
              <a:t>privateString</a:t>
            </a:r>
            <a:r>
              <a:rPr lang="en-US" altLang="zh-CN" sz="1000" dirty="0"/>
              <a:t> name;</a:t>
            </a:r>
          </a:p>
          <a:p>
            <a:r>
              <a:rPr lang="en-US" altLang="zh-CN" sz="1000" dirty="0" smtClean="0"/>
              <a:t>       </a:t>
            </a:r>
            <a:r>
              <a:rPr lang="en-US" altLang="zh-CN" sz="1000" dirty="0" err="1"/>
              <a:t>privateint</a:t>
            </a:r>
            <a:r>
              <a:rPr lang="en-US" altLang="zh-CN" sz="1000" dirty="0"/>
              <a:t> age;</a:t>
            </a:r>
          </a:p>
          <a:p>
            <a:endParaRPr lang="en-US" altLang="zh-CN" sz="1000" dirty="0"/>
          </a:p>
          <a:p>
            <a:r>
              <a:rPr lang="en-US" altLang="zh-CN" sz="1000" dirty="0"/>
              <a:t>       @</a:t>
            </a:r>
            <a:r>
              <a:rPr lang="en-US" altLang="zh-CN" sz="1000" dirty="0" err="1"/>
              <a:t>OneToMany</a:t>
            </a:r>
            <a:r>
              <a:rPr lang="en-US" altLang="zh-CN" sz="1000" dirty="0"/>
              <a:t>(</a:t>
            </a:r>
            <a:r>
              <a:rPr lang="en-US" altLang="zh-CN" sz="1000" dirty="0" err="1"/>
              <a:t>mappedBy</a:t>
            </a:r>
            <a:r>
              <a:rPr lang="en-US" altLang="zh-CN" sz="1000" dirty="0"/>
              <a:t>= "person")</a:t>
            </a:r>
          </a:p>
          <a:p>
            <a:r>
              <a:rPr lang="en-US" altLang="zh-CN" sz="1000" dirty="0" smtClean="0"/>
              <a:t>       </a:t>
            </a:r>
            <a:r>
              <a:rPr lang="en-US" altLang="zh-CN" sz="1000" dirty="0" err="1"/>
              <a:t>privateList</a:t>
            </a:r>
            <a:r>
              <a:rPr lang="en-US" altLang="zh-CN" sz="1000" dirty="0"/>
              <a:t>&lt;</a:t>
            </a:r>
            <a:r>
              <a:rPr lang="en-US" altLang="zh-CN" sz="1000" dirty="0" err="1"/>
              <a:t>CellPhone</a:t>
            </a:r>
            <a:r>
              <a:rPr lang="en-US" altLang="zh-CN" sz="1000" dirty="0"/>
              <a:t>&gt; </a:t>
            </a:r>
            <a:r>
              <a:rPr lang="en-US" altLang="zh-CN" sz="1000" dirty="0" err="1"/>
              <a:t>cellPhones</a:t>
            </a:r>
            <a:r>
              <a:rPr lang="en-US" altLang="zh-CN" sz="1000" dirty="0"/>
              <a:t>;</a:t>
            </a:r>
          </a:p>
          <a:p>
            <a:endParaRPr lang="en-US" altLang="zh-CN" sz="1000" dirty="0"/>
          </a:p>
          <a:p>
            <a:r>
              <a:rPr lang="en-US" altLang="zh-CN" sz="1000" dirty="0"/>
              <a:t>       //Getters and Setters</a:t>
            </a:r>
          </a:p>
          <a:p>
            <a:r>
              <a:rPr lang="en-US" altLang="zh-CN" sz="1000" dirty="0" smtClean="0"/>
              <a:t>}</a:t>
            </a:r>
            <a:endParaRPr lang="en-US" altLang="zh-CN" sz="1000" dirty="0"/>
          </a:p>
          <a:p>
            <a:r>
              <a:rPr lang="en-US" altLang="zh-CN" sz="1000" dirty="0" smtClean="0"/>
              <a:t> </a:t>
            </a:r>
            <a:endParaRPr lang="en-US" altLang="zh-CN" sz="1000" dirty="0"/>
          </a:p>
          <a:p>
            <a:r>
              <a:rPr lang="zh-CN" altLang="en-US" sz="1000" b="1" dirty="0" smtClean="0">
                <a:solidFill>
                  <a:srgbClr val="FF0000"/>
                </a:solidFill>
              </a:rPr>
              <a:t>双向</a:t>
            </a:r>
            <a:r>
              <a:rPr lang="zh-CN" altLang="en-US" sz="1000" b="1" dirty="0">
                <a:solidFill>
                  <a:srgbClr val="FF0000"/>
                </a:solidFill>
              </a:rPr>
              <a:t>一对多关系的发出端</a:t>
            </a:r>
          </a:p>
          <a:p>
            <a:r>
              <a:rPr lang="en-US" altLang="zh-CN" sz="1000" dirty="0" smtClean="0"/>
              <a:t>@</a:t>
            </a:r>
            <a:r>
              <a:rPr lang="en-US" altLang="zh-CN" sz="1000" dirty="0"/>
              <a:t>Entity</a:t>
            </a:r>
          </a:p>
          <a:p>
            <a:r>
              <a:rPr lang="en-US" altLang="zh-CN" sz="1000" dirty="0" smtClean="0"/>
              <a:t>public </a:t>
            </a:r>
            <a:r>
              <a:rPr lang="en-US" altLang="zh-CN" sz="1000" dirty="0"/>
              <a:t>class </a:t>
            </a:r>
            <a:r>
              <a:rPr lang="en-US" altLang="zh-CN" sz="1000" dirty="0" err="1"/>
              <a:t>CellPhone</a:t>
            </a:r>
            <a:r>
              <a:rPr lang="en-US" altLang="zh-CN" sz="1000" dirty="0"/>
              <a:t> </a:t>
            </a:r>
            <a:r>
              <a:rPr lang="en-US" altLang="zh-CN" sz="1000" dirty="0" smtClean="0"/>
              <a:t>implements Serializable </a:t>
            </a:r>
            <a:r>
              <a:rPr lang="en-US" altLang="zh-CN" sz="1000" dirty="0"/>
              <a:t>{</a:t>
            </a:r>
          </a:p>
          <a:p>
            <a:r>
              <a:rPr lang="en-US" altLang="zh-CN" sz="1000" dirty="0" smtClean="0"/>
              <a:t>       </a:t>
            </a:r>
            <a:r>
              <a:rPr lang="en-US" altLang="zh-CN" sz="1000" dirty="0"/>
              <a:t>@Id</a:t>
            </a:r>
          </a:p>
          <a:p>
            <a:r>
              <a:rPr lang="en-US" altLang="zh-CN" sz="1000" dirty="0" smtClean="0"/>
              <a:t>       </a:t>
            </a:r>
            <a:r>
              <a:rPr lang="en-US" altLang="zh-CN" sz="1000" dirty="0"/>
              <a:t>@</a:t>
            </a:r>
            <a:r>
              <a:rPr lang="en-US" altLang="zh-CN" sz="1000" dirty="0" err="1"/>
              <a:t>GeneratedValue</a:t>
            </a:r>
            <a:r>
              <a:rPr lang="en-US" altLang="zh-CN" sz="1000" dirty="0"/>
              <a:t>(strategy= </a:t>
            </a:r>
            <a:r>
              <a:rPr lang="en-US" altLang="zh-CN" sz="1000" dirty="0" err="1"/>
              <a:t>GenerationType.AUTO</a:t>
            </a:r>
            <a:r>
              <a:rPr lang="en-US" altLang="zh-CN" sz="1000" dirty="0"/>
              <a:t>)</a:t>
            </a:r>
          </a:p>
          <a:p>
            <a:r>
              <a:rPr lang="en-US" altLang="zh-CN" sz="1000" dirty="0" smtClean="0"/>
              <a:t>       </a:t>
            </a:r>
            <a:r>
              <a:rPr lang="en-US" altLang="zh-CN" sz="1000" dirty="0" err="1"/>
              <a:t>privateLong</a:t>
            </a:r>
            <a:r>
              <a:rPr lang="en-US" altLang="zh-CN" sz="1000" dirty="0"/>
              <a:t> id;</a:t>
            </a:r>
          </a:p>
          <a:p>
            <a:r>
              <a:rPr lang="en-US" altLang="zh-CN" sz="1000" dirty="0" smtClean="0"/>
              <a:t>       </a:t>
            </a:r>
            <a:r>
              <a:rPr lang="en-US" altLang="zh-CN" sz="1000" dirty="0" err="1"/>
              <a:t>privateString</a:t>
            </a:r>
            <a:r>
              <a:rPr lang="en-US" altLang="zh-CN" sz="1000" dirty="0"/>
              <a:t> manufacture;</a:t>
            </a:r>
          </a:p>
          <a:p>
            <a:r>
              <a:rPr lang="en-US" altLang="zh-CN" sz="1000" dirty="0" smtClean="0"/>
              <a:t>       </a:t>
            </a:r>
            <a:r>
              <a:rPr lang="en-US" altLang="zh-CN" sz="1000" dirty="0" err="1"/>
              <a:t>privateString</a:t>
            </a:r>
            <a:r>
              <a:rPr lang="en-US" altLang="zh-CN" sz="1000" dirty="0"/>
              <a:t> color;</a:t>
            </a:r>
          </a:p>
          <a:p>
            <a:r>
              <a:rPr lang="en-US" altLang="zh-CN" sz="1000" dirty="0" smtClean="0"/>
              <a:t>       </a:t>
            </a:r>
            <a:r>
              <a:rPr lang="en-US" altLang="zh-CN" sz="1000" dirty="0" err="1"/>
              <a:t>privateLong</a:t>
            </a:r>
            <a:r>
              <a:rPr lang="en-US" altLang="zh-CN" sz="1000" dirty="0"/>
              <a:t>  </a:t>
            </a:r>
            <a:r>
              <a:rPr lang="en-US" altLang="zh-CN" sz="1000" dirty="0" err="1"/>
              <a:t>phoneNo</a:t>
            </a:r>
            <a:r>
              <a:rPr lang="en-US" altLang="zh-CN" sz="1000" dirty="0"/>
              <a:t>;</a:t>
            </a:r>
          </a:p>
          <a:p>
            <a:endParaRPr lang="en-US" altLang="zh-CN" sz="1000" dirty="0" smtClean="0"/>
          </a:p>
          <a:p>
            <a:r>
              <a:rPr lang="en-US" altLang="zh-CN" sz="1000" dirty="0" smtClean="0"/>
              <a:t>       </a:t>
            </a:r>
            <a:r>
              <a:rPr lang="en-US" altLang="zh-CN" sz="1000" dirty="0"/>
              <a:t>@</a:t>
            </a:r>
            <a:r>
              <a:rPr lang="en-US" altLang="zh-CN" sz="1000" dirty="0" err="1"/>
              <a:t>ManyToOne</a:t>
            </a:r>
            <a:endParaRPr lang="en-US" altLang="zh-CN" sz="1000" dirty="0"/>
          </a:p>
          <a:p>
            <a:r>
              <a:rPr lang="en-US" altLang="zh-CN" sz="1000" dirty="0" smtClean="0"/>
              <a:t>       </a:t>
            </a:r>
            <a:r>
              <a:rPr lang="en-US" altLang="zh-CN" sz="1000" dirty="0" err="1"/>
              <a:t>privatePerson</a:t>
            </a:r>
            <a:r>
              <a:rPr lang="en-US" altLang="zh-CN" sz="1000" dirty="0"/>
              <a:t> person;</a:t>
            </a:r>
          </a:p>
          <a:p>
            <a:endParaRPr lang="en-US" altLang="zh-CN" sz="1000" dirty="0"/>
          </a:p>
          <a:p>
            <a:r>
              <a:rPr lang="en-US" altLang="zh-CN" sz="1000" dirty="0"/>
              <a:t>       //Getters and Setters</a:t>
            </a:r>
          </a:p>
          <a:p>
            <a:r>
              <a:rPr lang="en-US" altLang="zh-CN" sz="1000" dirty="0" smtClean="0"/>
              <a:t>}</a:t>
            </a:r>
          </a:p>
        </p:txBody>
      </p:sp>
      <p:sp>
        <p:nvSpPr>
          <p:cNvPr id="2" name="矩形 1"/>
          <p:cNvSpPr/>
          <p:nvPr/>
        </p:nvSpPr>
        <p:spPr>
          <a:xfrm>
            <a:off x="4211960" y="2372687"/>
            <a:ext cx="4572000" cy="1200329"/>
          </a:xfrm>
          <a:prstGeom prst="rect">
            <a:avLst/>
          </a:prstGeom>
        </p:spPr>
        <p:txBody>
          <a:bodyPr>
            <a:spAutoFit/>
          </a:bodyPr>
          <a:lstStyle/>
          <a:p>
            <a:r>
              <a:rPr lang="zh-CN" altLang="en-US" dirty="0"/>
              <a:t>在</a:t>
            </a:r>
            <a:r>
              <a:rPr lang="en-US" altLang="zh-CN" dirty="0"/>
              <a:t>@</a:t>
            </a:r>
            <a:r>
              <a:rPr lang="en-US" altLang="zh-CN" dirty="0" err="1"/>
              <a:t>OneToMany</a:t>
            </a:r>
            <a:r>
              <a:rPr lang="zh-CN" altLang="en-US" dirty="0"/>
              <a:t>里加入</a:t>
            </a:r>
            <a:r>
              <a:rPr lang="en-US" altLang="zh-CN" dirty="0" err="1"/>
              <a:t>mappedBy</a:t>
            </a:r>
            <a:r>
              <a:rPr lang="zh-CN" altLang="en-US" dirty="0"/>
              <a:t>属性避免生成中间表。</a:t>
            </a:r>
            <a:r>
              <a:rPr lang="zh-CN" altLang="en-US" dirty="0" smtClean="0"/>
              <a:t>在当前例子</a:t>
            </a:r>
            <a:r>
              <a:rPr lang="zh-CN" altLang="en-US" dirty="0"/>
              <a:t>中</a:t>
            </a:r>
            <a:r>
              <a:rPr lang="zh-CN" altLang="en-US" dirty="0" smtClean="0"/>
              <a:t>，</a:t>
            </a:r>
            <a:r>
              <a:rPr lang="en-US" altLang="zh-CN" dirty="0" err="1" smtClean="0"/>
              <a:t>cellPhones</a:t>
            </a:r>
            <a:r>
              <a:rPr lang="zh-CN" altLang="en-US" dirty="0" smtClean="0"/>
              <a:t>这</a:t>
            </a:r>
            <a:r>
              <a:rPr lang="zh-CN" altLang="en-US" dirty="0"/>
              <a:t>一端是关系的拥有者</a:t>
            </a:r>
            <a:r>
              <a:rPr lang="zh-CN" altLang="en-US" dirty="0" smtClean="0"/>
              <a:t>，</a:t>
            </a:r>
            <a:r>
              <a:rPr lang="en-US" altLang="zh-CN" dirty="0" err="1" smtClean="0"/>
              <a:t>CellPhone</a:t>
            </a:r>
            <a:r>
              <a:rPr lang="zh-CN" altLang="en-US" dirty="0" smtClean="0"/>
              <a:t>一方</a:t>
            </a:r>
            <a:r>
              <a:rPr lang="zh-CN" altLang="en-US" dirty="0"/>
              <a:t>的表中生成到关联类的外</a:t>
            </a:r>
            <a:r>
              <a:rPr lang="zh-CN" altLang="en-US" dirty="0" smtClean="0"/>
              <a:t>键</a:t>
            </a:r>
            <a:r>
              <a:rPr lang="zh-CN" altLang="en-US" dirty="0"/>
              <a:t>。</a:t>
            </a:r>
          </a:p>
        </p:txBody>
      </p:sp>
      <p:pic>
        <p:nvPicPr>
          <p:cNvPr id="18434" name="Picture 2" descr="Figure 3. 双向一对多关系对应的 ER 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13" y="4293096"/>
            <a:ext cx="5448300" cy="1924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23089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a:t>存储</a:t>
            </a:r>
            <a:r>
              <a:rPr lang="en-US" altLang="zh-CN" dirty="0"/>
              <a:t>-</a:t>
            </a:r>
            <a:r>
              <a:rPr lang="zh-CN" altLang="en-US" dirty="0" smtClean="0"/>
              <a:t>对象</a:t>
            </a:r>
            <a:r>
              <a:rPr lang="zh-CN" altLang="en-US" dirty="0"/>
              <a:t>关联关系</a:t>
            </a:r>
            <a:r>
              <a:rPr lang="zh-CN" altLang="en-US" dirty="0" smtClean="0"/>
              <a:t>（七）</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对象关系维护的控制：</a:t>
            </a:r>
            <a:endParaRPr lang="en-US" altLang="zh-CN" sz="1800" dirty="0" smtClean="0"/>
          </a:p>
          <a:p>
            <a:pPr lvl="1">
              <a:lnSpc>
                <a:spcPts val="2700"/>
              </a:lnSpc>
            </a:pPr>
            <a:r>
              <a:rPr lang="zh-CN" altLang="en-US" sz="1600" dirty="0" smtClean="0"/>
              <a:t>单向</a:t>
            </a:r>
            <a:r>
              <a:rPr lang="en-US" altLang="zh-CN" sz="1600" dirty="0" err="1" smtClean="0"/>
              <a:t>ManyToMany</a:t>
            </a:r>
            <a:r>
              <a:rPr lang="zh-CN" altLang="en-US" sz="1600" dirty="0"/>
              <a:t>关系</a:t>
            </a:r>
            <a:r>
              <a:rPr lang="zh-CN" altLang="en-US" sz="1600" dirty="0" smtClean="0"/>
              <a:t>：</a:t>
            </a:r>
            <a:endParaRPr lang="en-US" altLang="zh-CN" sz="1600" dirty="0" smtClean="0"/>
          </a:p>
          <a:p>
            <a:pPr lvl="1">
              <a:lnSpc>
                <a:spcPts val="2700"/>
              </a:lnSpc>
            </a:pPr>
            <a:endParaRPr lang="en-US" altLang="zh-CN" sz="1600" dirty="0" smtClean="0"/>
          </a:p>
          <a:p>
            <a:pPr lvl="1">
              <a:lnSpc>
                <a:spcPts val="2700"/>
              </a:lnSpc>
            </a:pPr>
            <a:endParaRPr lang="en-US" altLang="zh-CN" sz="1600" dirty="0" smtClean="0"/>
          </a:p>
        </p:txBody>
      </p:sp>
      <p:sp>
        <p:nvSpPr>
          <p:cNvPr id="8" name="矩形 7"/>
          <p:cNvSpPr/>
          <p:nvPr/>
        </p:nvSpPr>
        <p:spPr>
          <a:xfrm>
            <a:off x="395536" y="1888371"/>
            <a:ext cx="8496944" cy="4708981"/>
          </a:xfrm>
          <a:prstGeom prst="rect">
            <a:avLst/>
          </a:prstGeom>
          <a:ln>
            <a:solidFill>
              <a:schemeClr val="bg1">
                <a:lumMod val="65000"/>
              </a:schemeClr>
            </a:solidFill>
          </a:ln>
        </p:spPr>
        <p:txBody>
          <a:bodyPr wrap="square">
            <a:spAutoFit/>
          </a:bodyPr>
          <a:lstStyle/>
          <a:p>
            <a:r>
              <a:rPr lang="zh-CN" altLang="en-US" sz="1000" b="1" dirty="0">
                <a:solidFill>
                  <a:srgbClr val="FF0000"/>
                </a:solidFill>
              </a:rPr>
              <a:t>单向多对多关系的发出端</a:t>
            </a:r>
          </a:p>
          <a:p>
            <a:r>
              <a:rPr lang="en-US" altLang="zh-CN" sz="1000" dirty="0" smtClean="0"/>
              <a:t>@</a:t>
            </a:r>
            <a:r>
              <a:rPr lang="en-US" altLang="zh-CN" sz="1000" dirty="0"/>
              <a:t>Entity</a:t>
            </a:r>
          </a:p>
          <a:p>
            <a:r>
              <a:rPr lang="en-US" altLang="zh-CN" sz="1000" dirty="0" smtClean="0"/>
              <a:t>public class Teacher </a:t>
            </a:r>
            <a:r>
              <a:rPr lang="en-US" altLang="zh-CN" sz="1000" dirty="0"/>
              <a:t>implements Serializable {</a:t>
            </a:r>
          </a:p>
          <a:p>
            <a:r>
              <a:rPr lang="en-US" altLang="zh-CN" sz="1000" dirty="0" smtClean="0"/>
              <a:t>       </a:t>
            </a:r>
            <a:r>
              <a:rPr lang="en-US" altLang="zh-CN" sz="1000" dirty="0"/>
              <a:t>@Id</a:t>
            </a:r>
          </a:p>
          <a:p>
            <a:r>
              <a:rPr lang="en-US" altLang="zh-CN" sz="1000" dirty="0" smtClean="0"/>
              <a:t>       </a:t>
            </a:r>
            <a:r>
              <a:rPr lang="en-US" altLang="zh-CN" sz="1000" dirty="0"/>
              <a:t>@</a:t>
            </a:r>
            <a:r>
              <a:rPr lang="en-US" altLang="zh-CN" sz="1000" dirty="0" err="1"/>
              <a:t>GeneratedValue</a:t>
            </a:r>
            <a:r>
              <a:rPr lang="en-US" altLang="zh-CN" sz="1000" dirty="0"/>
              <a:t>(strategy =</a:t>
            </a:r>
            <a:r>
              <a:rPr lang="en-US" altLang="zh-CN" sz="1000" dirty="0" err="1"/>
              <a:t>GenerationType.AUTO</a:t>
            </a:r>
            <a:r>
              <a:rPr lang="en-US" altLang="zh-CN" sz="1000" dirty="0"/>
              <a:t>)</a:t>
            </a:r>
          </a:p>
          <a:p>
            <a:r>
              <a:rPr lang="en-US" altLang="zh-CN" sz="1000" dirty="0" smtClean="0"/>
              <a:t>       </a:t>
            </a:r>
            <a:r>
              <a:rPr lang="en-US" altLang="zh-CN" sz="1000" dirty="0"/>
              <a:t>private Long id;</a:t>
            </a:r>
          </a:p>
          <a:p>
            <a:r>
              <a:rPr lang="en-US" altLang="zh-CN" sz="1000" dirty="0" smtClean="0"/>
              <a:t>       </a:t>
            </a:r>
            <a:r>
              <a:rPr lang="en-US" altLang="zh-CN" sz="1000" dirty="0"/>
              <a:t>private String name;</a:t>
            </a:r>
          </a:p>
          <a:p>
            <a:r>
              <a:rPr lang="en-US" altLang="zh-CN" sz="1000" dirty="0" smtClean="0"/>
              <a:t>       </a:t>
            </a:r>
            <a:r>
              <a:rPr lang="en-US" altLang="zh-CN" sz="1000" dirty="0"/>
              <a:t>private Boolean gender;</a:t>
            </a:r>
          </a:p>
          <a:p>
            <a:r>
              <a:rPr lang="en-US" altLang="zh-CN" sz="1000" dirty="0" smtClean="0"/>
              <a:t>       </a:t>
            </a:r>
            <a:r>
              <a:rPr lang="en-US" altLang="zh-CN" sz="1000" dirty="0"/>
              <a:t>private </a:t>
            </a:r>
            <a:r>
              <a:rPr lang="en-US" altLang="zh-CN" sz="1000" dirty="0" err="1"/>
              <a:t>int</a:t>
            </a:r>
            <a:r>
              <a:rPr lang="en-US" altLang="zh-CN" sz="1000" dirty="0"/>
              <a:t> age;</a:t>
            </a:r>
          </a:p>
          <a:p>
            <a:r>
              <a:rPr lang="en-US" altLang="zh-CN" sz="1000" dirty="0" smtClean="0"/>
              <a:t>       </a:t>
            </a:r>
            <a:r>
              <a:rPr lang="en-US" altLang="zh-CN" sz="1000" dirty="0"/>
              <a:t>private </a:t>
            </a:r>
            <a:r>
              <a:rPr lang="en-US" altLang="zh-CN" sz="1000" dirty="0" err="1"/>
              <a:t>int</a:t>
            </a:r>
            <a:r>
              <a:rPr lang="en-US" altLang="zh-CN" sz="1000" dirty="0"/>
              <a:t> height;</a:t>
            </a:r>
          </a:p>
          <a:p>
            <a:endParaRPr lang="en-US" altLang="zh-CN" sz="1000" dirty="0" smtClean="0"/>
          </a:p>
          <a:p>
            <a:r>
              <a:rPr lang="en-US" altLang="zh-CN" sz="1000" dirty="0" smtClean="0"/>
              <a:t>       </a:t>
            </a:r>
            <a:r>
              <a:rPr lang="en-US" altLang="zh-CN" sz="1000" dirty="0"/>
              <a:t>@</a:t>
            </a:r>
            <a:r>
              <a:rPr lang="en-US" altLang="zh-CN" sz="1000" dirty="0" err="1"/>
              <a:t>ManyToMany</a:t>
            </a:r>
            <a:endParaRPr lang="en-US" altLang="zh-CN" sz="1000" dirty="0"/>
          </a:p>
          <a:p>
            <a:r>
              <a:rPr lang="en-US" altLang="zh-CN" sz="1000" dirty="0" smtClean="0"/>
              <a:t>       </a:t>
            </a:r>
            <a:r>
              <a:rPr lang="en-US" altLang="zh-CN" sz="1000" dirty="0"/>
              <a:t>private List&lt;Student&gt; students;</a:t>
            </a:r>
          </a:p>
          <a:p>
            <a:endParaRPr lang="en-US" altLang="zh-CN" sz="1000" dirty="0" smtClean="0"/>
          </a:p>
          <a:p>
            <a:r>
              <a:rPr lang="en-US" altLang="zh-CN" sz="1000" dirty="0" smtClean="0"/>
              <a:t>       </a:t>
            </a:r>
            <a:r>
              <a:rPr lang="en-US" altLang="zh-CN" sz="1000" dirty="0"/>
              <a:t>// Getters  and Setters</a:t>
            </a:r>
          </a:p>
          <a:p>
            <a:r>
              <a:rPr lang="en-US" altLang="zh-CN" sz="1000" dirty="0" smtClean="0"/>
              <a:t>}</a:t>
            </a:r>
          </a:p>
          <a:p>
            <a:endParaRPr lang="en-US" altLang="zh-CN" sz="1000" dirty="0"/>
          </a:p>
          <a:p>
            <a:r>
              <a:rPr lang="zh-CN" altLang="en-US" sz="1000" b="1" dirty="0" smtClean="0">
                <a:solidFill>
                  <a:srgbClr val="FF0000"/>
                </a:solidFill>
              </a:rPr>
              <a:t>单向</a:t>
            </a:r>
            <a:r>
              <a:rPr lang="zh-CN" altLang="en-US" sz="1000" b="1" dirty="0">
                <a:solidFill>
                  <a:srgbClr val="FF0000"/>
                </a:solidFill>
              </a:rPr>
              <a:t>多对多关系的反端</a:t>
            </a:r>
          </a:p>
          <a:p>
            <a:r>
              <a:rPr lang="en-US" altLang="zh-CN" sz="1000" dirty="0" smtClean="0"/>
              <a:t>@</a:t>
            </a:r>
            <a:r>
              <a:rPr lang="en-US" altLang="zh-CN" sz="1000" dirty="0"/>
              <a:t>Entity</a:t>
            </a:r>
          </a:p>
          <a:p>
            <a:r>
              <a:rPr lang="en-US" altLang="zh-CN" sz="1000" dirty="0" smtClean="0"/>
              <a:t>public class Student </a:t>
            </a:r>
            <a:r>
              <a:rPr lang="en-US" altLang="zh-CN" sz="1000" dirty="0"/>
              <a:t>implements Serializable {</a:t>
            </a:r>
          </a:p>
          <a:p>
            <a:r>
              <a:rPr lang="en-US" altLang="zh-CN" sz="1000" dirty="0" smtClean="0"/>
              <a:t>       </a:t>
            </a:r>
            <a:r>
              <a:rPr lang="en-US" altLang="zh-CN" sz="1000" dirty="0"/>
              <a:t>@Id</a:t>
            </a:r>
          </a:p>
          <a:p>
            <a:r>
              <a:rPr lang="en-US" altLang="zh-CN" sz="1000" dirty="0" smtClean="0"/>
              <a:t>       </a:t>
            </a:r>
            <a:r>
              <a:rPr lang="en-US" altLang="zh-CN" sz="1000" dirty="0"/>
              <a:t>@</a:t>
            </a:r>
            <a:r>
              <a:rPr lang="en-US" altLang="zh-CN" sz="1000" dirty="0" err="1"/>
              <a:t>GeneratedValue</a:t>
            </a:r>
            <a:r>
              <a:rPr lang="en-US" altLang="zh-CN" sz="1000" dirty="0"/>
              <a:t>(strategy =</a:t>
            </a:r>
            <a:r>
              <a:rPr lang="en-US" altLang="zh-CN" sz="1000" dirty="0" err="1"/>
              <a:t>GenerationType.AUTO</a:t>
            </a:r>
            <a:r>
              <a:rPr lang="en-US" altLang="zh-CN" sz="1000" dirty="0"/>
              <a:t>)</a:t>
            </a:r>
          </a:p>
          <a:p>
            <a:r>
              <a:rPr lang="en-US" altLang="zh-CN" sz="1000" dirty="0" smtClean="0"/>
              <a:t>       </a:t>
            </a:r>
            <a:r>
              <a:rPr lang="en-US" altLang="zh-CN" sz="1000" dirty="0"/>
              <a:t>private Long id;</a:t>
            </a:r>
          </a:p>
          <a:p>
            <a:r>
              <a:rPr lang="en-US" altLang="zh-CN" sz="1000" dirty="0" smtClean="0"/>
              <a:t>       </a:t>
            </a:r>
            <a:r>
              <a:rPr lang="en-US" altLang="zh-CN" sz="1000" dirty="0"/>
              <a:t>private String name;</a:t>
            </a:r>
          </a:p>
          <a:p>
            <a:r>
              <a:rPr lang="en-US" altLang="zh-CN" sz="1000" dirty="0" smtClean="0"/>
              <a:t>       </a:t>
            </a:r>
            <a:r>
              <a:rPr lang="en-US" altLang="zh-CN" sz="1000" dirty="0"/>
              <a:t>private Boolean gender;</a:t>
            </a:r>
          </a:p>
          <a:p>
            <a:r>
              <a:rPr lang="en-US" altLang="zh-CN" sz="1000" dirty="0" smtClean="0"/>
              <a:t>       </a:t>
            </a:r>
            <a:r>
              <a:rPr lang="en-US" altLang="zh-CN" sz="1000" dirty="0"/>
              <a:t>private </a:t>
            </a:r>
            <a:r>
              <a:rPr lang="en-US" altLang="zh-CN" sz="1000" dirty="0" err="1"/>
              <a:t>int</a:t>
            </a:r>
            <a:r>
              <a:rPr lang="en-US" altLang="zh-CN" sz="1000" dirty="0"/>
              <a:t> age;</a:t>
            </a:r>
          </a:p>
          <a:p>
            <a:r>
              <a:rPr lang="en-US" altLang="zh-CN" sz="1000" dirty="0" smtClean="0"/>
              <a:t>       </a:t>
            </a:r>
            <a:r>
              <a:rPr lang="en-US" altLang="zh-CN" sz="1000" dirty="0"/>
              <a:t>private </a:t>
            </a:r>
            <a:r>
              <a:rPr lang="en-US" altLang="zh-CN" sz="1000" dirty="0" err="1"/>
              <a:t>int</a:t>
            </a:r>
            <a:r>
              <a:rPr lang="en-US" altLang="zh-CN" sz="1000" dirty="0"/>
              <a:t> height;</a:t>
            </a:r>
          </a:p>
          <a:p>
            <a:endParaRPr lang="en-US" altLang="zh-CN" sz="1000" dirty="0" smtClean="0"/>
          </a:p>
          <a:p>
            <a:r>
              <a:rPr lang="en-US" altLang="zh-CN" sz="1000" dirty="0" smtClean="0"/>
              <a:t>       </a:t>
            </a:r>
            <a:r>
              <a:rPr lang="en-US" altLang="zh-CN" sz="1000" dirty="0"/>
              <a:t>//Getters and  Setters</a:t>
            </a:r>
          </a:p>
          <a:p>
            <a:r>
              <a:rPr lang="en-US" altLang="zh-CN" sz="1000" dirty="0" smtClean="0"/>
              <a:t>}</a:t>
            </a:r>
          </a:p>
        </p:txBody>
      </p:sp>
      <p:sp>
        <p:nvSpPr>
          <p:cNvPr id="2" name="矩形 1"/>
          <p:cNvSpPr/>
          <p:nvPr/>
        </p:nvSpPr>
        <p:spPr>
          <a:xfrm>
            <a:off x="4283968" y="1962706"/>
            <a:ext cx="4572000" cy="1754326"/>
          </a:xfrm>
          <a:prstGeom prst="rect">
            <a:avLst/>
          </a:prstGeom>
        </p:spPr>
        <p:txBody>
          <a:bodyPr>
            <a:spAutoFit/>
          </a:bodyPr>
          <a:lstStyle/>
          <a:p>
            <a:r>
              <a:rPr lang="zh-CN" altLang="en-US" dirty="0"/>
              <a:t>多对多关联关系中只能通过中间表的方式进行映射。我们使用了 </a:t>
            </a:r>
            <a:r>
              <a:rPr lang="en-US" altLang="zh-CN" dirty="0" err="1"/>
              <a:t>ManyToMany</a:t>
            </a:r>
            <a:r>
              <a:rPr lang="en-US" altLang="zh-CN" dirty="0"/>
              <a:t> </a:t>
            </a:r>
            <a:r>
              <a:rPr lang="zh-CN" altLang="en-US" dirty="0"/>
              <a:t>这个注解来对 </a:t>
            </a:r>
            <a:r>
              <a:rPr lang="en-US" altLang="zh-CN" dirty="0"/>
              <a:t>Teacher </a:t>
            </a:r>
            <a:r>
              <a:rPr lang="zh-CN" altLang="en-US" dirty="0"/>
              <a:t>中的 </a:t>
            </a:r>
            <a:r>
              <a:rPr lang="en-US" altLang="zh-CN" dirty="0"/>
              <a:t>Students </a:t>
            </a:r>
            <a:r>
              <a:rPr lang="zh-CN" altLang="en-US" dirty="0"/>
              <a:t>进行注释，其中 </a:t>
            </a:r>
            <a:r>
              <a:rPr lang="en-US" altLang="zh-CN" dirty="0"/>
              <a:t>Teacher </a:t>
            </a:r>
            <a:r>
              <a:rPr lang="zh-CN" altLang="en-US" dirty="0"/>
              <a:t>就是关系的发出端。而在 </a:t>
            </a:r>
            <a:r>
              <a:rPr lang="en-US" altLang="zh-CN" dirty="0"/>
              <a:t>Student </a:t>
            </a:r>
            <a:r>
              <a:rPr lang="zh-CN" altLang="en-US" dirty="0"/>
              <a:t>中我们并没有作任何定义，这是单向多对多的所要求的。</a:t>
            </a:r>
          </a:p>
        </p:txBody>
      </p:sp>
      <p:pic>
        <p:nvPicPr>
          <p:cNvPr id="19458" name="Picture 2" descr="Figure 7. 双向多对多关系对应的 ER 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4290344"/>
            <a:ext cx="5448300"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2502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a:t>存储</a:t>
            </a:r>
            <a:r>
              <a:rPr lang="en-US" altLang="zh-CN" dirty="0"/>
              <a:t>-</a:t>
            </a:r>
            <a:r>
              <a:rPr lang="zh-CN" altLang="en-US" dirty="0" smtClean="0"/>
              <a:t>对象</a:t>
            </a:r>
            <a:r>
              <a:rPr lang="zh-CN" altLang="en-US" dirty="0"/>
              <a:t>关联关系</a:t>
            </a:r>
            <a:r>
              <a:rPr lang="zh-CN" altLang="en-US" dirty="0" smtClean="0"/>
              <a:t>（八）</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对象关系维护的控制：</a:t>
            </a:r>
            <a:endParaRPr lang="en-US" altLang="zh-CN" sz="1800" dirty="0" smtClean="0"/>
          </a:p>
          <a:p>
            <a:pPr lvl="1">
              <a:lnSpc>
                <a:spcPts val="2700"/>
              </a:lnSpc>
            </a:pPr>
            <a:r>
              <a:rPr lang="zh-CN" altLang="en-US" sz="1600" dirty="0" smtClean="0"/>
              <a:t>双向</a:t>
            </a:r>
            <a:r>
              <a:rPr lang="en-US" altLang="zh-CN" sz="1600" dirty="0" err="1" smtClean="0"/>
              <a:t>ManyToMany</a:t>
            </a:r>
            <a:r>
              <a:rPr lang="zh-CN" altLang="en-US" sz="1600" dirty="0"/>
              <a:t>关系</a:t>
            </a:r>
            <a:r>
              <a:rPr lang="zh-CN" altLang="en-US" sz="1600" dirty="0" smtClean="0"/>
              <a:t>：</a:t>
            </a:r>
            <a:endParaRPr lang="en-US" altLang="zh-CN" sz="1600" dirty="0" smtClean="0"/>
          </a:p>
          <a:p>
            <a:pPr lvl="1">
              <a:lnSpc>
                <a:spcPts val="2700"/>
              </a:lnSpc>
            </a:pPr>
            <a:endParaRPr lang="en-US" altLang="zh-CN" sz="1600" dirty="0" smtClean="0"/>
          </a:p>
          <a:p>
            <a:pPr lvl="1">
              <a:lnSpc>
                <a:spcPts val="2700"/>
              </a:lnSpc>
            </a:pPr>
            <a:endParaRPr lang="en-US" altLang="zh-CN" sz="1600" dirty="0" smtClean="0"/>
          </a:p>
        </p:txBody>
      </p:sp>
      <p:sp>
        <p:nvSpPr>
          <p:cNvPr id="8" name="矩形 7"/>
          <p:cNvSpPr/>
          <p:nvPr/>
        </p:nvSpPr>
        <p:spPr>
          <a:xfrm>
            <a:off x="395536" y="1888371"/>
            <a:ext cx="8496944" cy="5016758"/>
          </a:xfrm>
          <a:prstGeom prst="rect">
            <a:avLst/>
          </a:prstGeom>
          <a:ln>
            <a:solidFill>
              <a:schemeClr val="bg1">
                <a:lumMod val="65000"/>
              </a:schemeClr>
            </a:solidFill>
          </a:ln>
        </p:spPr>
        <p:txBody>
          <a:bodyPr wrap="square">
            <a:spAutoFit/>
          </a:bodyPr>
          <a:lstStyle/>
          <a:p>
            <a:r>
              <a:rPr lang="zh-CN" altLang="en-US" sz="1000" b="1" dirty="0">
                <a:solidFill>
                  <a:srgbClr val="FF0000"/>
                </a:solidFill>
              </a:rPr>
              <a:t>双向多对多关系的拥有端</a:t>
            </a:r>
          </a:p>
          <a:p>
            <a:r>
              <a:rPr lang="en-US" altLang="zh-CN" sz="1000" dirty="0" smtClean="0"/>
              <a:t>@</a:t>
            </a:r>
            <a:r>
              <a:rPr lang="en-US" altLang="zh-CN" sz="1000" dirty="0"/>
              <a:t>Entity</a:t>
            </a:r>
          </a:p>
          <a:p>
            <a:r>
              <a:rPr lang="en-US" altLang="zh-CN" sz="1000" dirty="0" smtClean="0"/>
              <a:t>public class Teacher </a:t>
            </a:r>
            <a:r>
              <a:rPr lang="en-US" altLang="zh-CN" sz="1000" dirty="0"/>
              <a:t>implements Serializable {</a:t>
            </a:r>
          </a:p>
          <a:p>
            <a:r>
              <a:rPr lang="en-US" altLang="zh-CN" sz="1000" dirty="0" smtClean="0"/>
              <a:t>       </a:t>
            </a:r>
            <a:r>
              <a:rPr lang="en-US" altLang="zh-CN" sz="1000" dirty="0"/>
              <a:t>@Id</a:t>
            </a:r>
          </a:p>
          <a:p>
            <a:r>
              <a:rPr lang="en-US" altLang="zh-CN" sz="1000" dirty="0" smtClean="0"/>
              <a:t>       </a:t>
            </a:r>
            <a:r>
              <a:rPr lang="en-US" altLang="zh-CN" sz="1000" dirty="0"/>
              <a:t>@</a:t>
            </a:r>
            <a:r>
              <a:rPr lang="en-US" altLang="zh-CN" sz="1000" dirty="0" err="1"/>
              <a:t>GeneratedValue</a:t>
            </a:r>
            <a:r>
              <a:rPr lang="en-US" altLang="zh-CN" sz="1000" dirty="0"/>
              <a:t>(strategy =</a:t>
            </a:r>
            <a:r>
              <a:rPr lang="en-US" altLang="zh-CN" sz="1000" dirty="0" err="1"/>
              <a:t>GenerationType.AUTO</a:t>
            </a:r>
            <a:r>
              <a:rPr lang="en-US" altLang="zh-CN" sz="1000" dirty="0"/>
              <a:t>)</a:t>
            </a:r>
          </a:p>
          <a:p>
            <a:r>
              <a:rPr lang="en-US" altLang="zh-CN" sz="1000" dirty="0" smtClean="0"/>
              <a:t>       </a:t>
            </a:r>
            <a:r>
              <a:rPr lang="en-US" altLang="zh-CN" sz="1000" dirty="0"/>
              <a:t>private Long id;</a:t>
            </a:r>
          </a:p>
          <a:p>
            <a:r>
              <a:rPr lang="en-US" altLang="zh-CN" sz="1000" dirty="0" smtClean="0"/>
              <a:t>       </a:t>
            </a:r>
            <a:r>
              <a:rPr lang="en-US" altLang="zh-CN" sz="1000" dirty="0"/>
              <a:t>private String name;</a:t>
            </a:r>
          </a:p>
          <a:p>
            <a:r>
              <a:rPr lang="en-US" altLang="zh-CN" sz="1000" dirty="0" smtClean="0"/>
              <a:t>       </a:t>
            </a:r>
            <a:r>
              <a:rPr lang="en-US" altLang="zh-CN" sz="1000" dirty="0"/>
              <a:t>private Boolean gender;</a:t>
            </a:r>
          </a:p>
          <a:p>
            <a:r>
              <a:rPr lang="en-US" altLang="zh-CN" sz="1000" dirty="0" smtClean="0"/>
              <a:t>       </a:t>
            </a:r>
            <a:r>
              <a:rPr lang="en-US" altLang="zh-CN" sz="1000" dirty="0"/>
              <a:t>private </a:t>
            </a:r>
            <a:r>
              <a:rPr lang="en-US" altLang="zh-CN" sz="1000" dirty="0" err="1"/>
              <a:t>int</a:t>
            </a:r>
            <a:r>
              <a:rPr lang="en-US" altLang="zh-CN" sz="1000" dirty="0"/>
              <a:t> age;</a:t>
            </a:r>
          </a:p>
          <a:p>
            <a:r>
              <a:rPr lang="en-US" altLang="zh-CN" sz="1000" dirty="0" smtClean="0"/>
              <a:t>       </a:t>
            </a:r>
            <a:r>
              <a:rPr lang="en-US" altLang="zh-CN" sz="1000" dirty="0"/>
              <a:t>private </a:t>
            </a:r>
            <a:r>
              <a:rPr lang="en-US" altLang="zh-CN" sz="1000" dirty="0" err="1"/>
              <a:t>int</a:t>
            </a:r>
            <a:r>
              <a:rPr lang="en-US" altLang="zh-CN" sz="1000" dirty="0"/>
              <a:t> height;</a:t>
            </a:r>
          </a:p>
          <a:p>
            <a:endParaRPr lang="en-US" altLang="zh-CN" sz="1000" dirty="0" smtClean="0"/>
          </a:p>
          <a:p>
            <a:r>
              <a:rPr lang="en-US" altLang="zh-CN" sz="1000" dirty="0" smtClean="0"/>
              <a:t>       </a:t>
            </a:r>
            <a:r>
              <a:rPr lang="en-US" altLang="zh-CN" sz="1000" dirty="0"/>
              <a:t>@</a:t>
            </a:r>
            <a:r>
              <a:rPr lang="en-US" altLang="zh-CN" sz="1000" dirty="0" err="1"/>
              <a:t>ManyToMany</a:t>
            </a:r>
            <a:endParaRPr lang="en-US" altLang="zh-CN" sz="1000" dirty="0"/>
          </a:p>
          <a:p>
            <a:r>
              <a:rPr lang="en-US" altLang="zh-CN" sz="1000" dirty="0" smtClean="0"/>
              <a:t>       </a:t>
            </a:r>
            <a:r>
              <a:rPr lang="en-US" altLang="zh-CN" sz="1000" dirty="0"/>
              <a:t>private List&lt;Student&gt; students;</a:t>
            </a:r>
          </a:p>
          <a:p>
            <a:endParaRPr lang="en-US" altLang="zh-CN" sz="1000" dirty="0"/>
          </a:p>
          <a:p>
            <a:r>
              <a:rPr lang="en-US" altLang="zh-CN" sz="1000" dirty="0"/>
              <a:t>       // Getters  and Setters</a:t>
            </a:r>
          </a:p>
          <a:p>
            <a:r>
              <a:rPr lang="en-US" altLang="zh-CN" sz="1000" dirty="0" smtClean="0"/>
              <a:t>}</a:t>
            </a:r>
            <a:endParaRPr lang="en-US" altLang="zh-CN" sz="1000" dirty="0"/>
          </a:p>
          <a:p>
            <a:r>
              <a:rPr lang="zh-CN" altLang="en-US" sz="1000" b="1" dirty="0" smtClean="0">
                <a:solidFill>
                  <a:srgbClr val="FF0000"/>
                </a:solidFill>
              </a:rPr>
              <a:t>双向</a:t>
            </a:r>
            <a:r>
              <a:rPr lang="zh-CN" altLang="en-US" sz="1000" b="1" dirty="0">
                <a:solidFill>
                  <a:srgbClr val="FF0000"/>
                </a:solidFill>
              </a:rPr>
              <a:t>多对多关系的反端</a:t>
            </a:r>
          </a:p>
          <a:p>
            <a:r>
              <a:rPr lang="en-US" altLang="zh-CN" sz="1000" dirty="0" smtClean="0"/>
              <a:t>@</a:t>
            </a:r>
            <a:r>
              <a:rPr lang="en-US" altLang="zh-CN" sz="1000" dirty="0"/>
              <a:t>Entity</a:t>
            </a:r>
          </a:p>
          <a:p>
            <a:r>
              <a:rPr lang="en-US" altLang="zh-CN" sz="1000" dirty="0" smtClean="0"/>
              <a:t>public class Student </a:t>
            </a:r>
            <a:r>
              <a:rPr lang="en-US" altLang="zh-CN" sz="1000" dirty="0"/>
              <a:t>implements Serializable {</a:t>
            </a:r>
          </a:p>
          <a:p>
            <a:r>
              <a:rPr lang="en-US" altLang="zh-CN" sz="1000" dirty="0" smtClean="0"/>
              <a:t>       </a:t>
            </a:r>
            <a:r>
              <a:rPr lang="en-US" altLang="zh-CN" sz="1000" dirty="0"/>
              <a:t>@Id</a:t>
            </a:r>
          </a:p>
          <a:p>
            <a:r>
              <a:rPr lang="en-US" altLang="zh-CN" sz="1000" dirty="0" smtClean="0"/>
              <a:t>       </a:t>
            </a:r>
            <a:r>
              <a:rPr lang="en-US" altLang="zh-CN" sz="1000" dirty="0"/>
              <a:t>@</a:t>
            </a:r>
            <a:r>
              <a:rPr lang="en-US" altLang="zh-CN" sz="1000" dirty="0" err="1"/>
              <a:t>GeneratedValue</a:t>
            </a:r>
            <a:r>
              <a:rPr lang="en-US" altLang="zh-CN" sz="1000" dirty="0"/>
              <a:t>(strategy =</a:t>
            </a:r>
            <a:r>
              <a:rPr lang="en-US" altLang="zh-CN" sz="1000" dirty="0" err="1"/>
              <a:t>GenerationType.AUTO</a:t>
            </a:r>
            <a:r>
              <a:rPr lang="en-US" altLang="zh-CN" sz="1000" dirty="0"/>
              <a:t>)</a:t>
            </a:r>
          </a:p>
          <a:p>
            <a:r>
              <a:rPr lang="en-US" altLang="zh-CN" sz="1000" dirty="0" smtClean="0"/>
              <a:t>       </a:t>
            </a:r>
            <a:r>
              <a:rPr lang="en-US" altLang="zh-CN" sz="1000" dirty="0"/>
              <a:t>private Long id;</a:t>
            </a:r>
          </a:p>
          <a:p>
            <a:r>
              <a:rPr lang="en-US" altLang="zh-CN" sz="1000" dirty="0" smtClean="0"/>
              <a:t>       </a:t>
            </a:r>
            <a:r>
              <a:rPr lang="en-US" altLang="zh-CN" sz="1000" dirty="0"/>
              <a:t>private String name;</a:t>
            </a:r>
          </a:p>
          <a:p>
            <a:r>
              <a:rPr lang="en-US" altLang="zh-CN" sz="1000" dirty="0" smtClean="0"/>
              <a:t>       </a:t>
            </a:r>
            <a:r>
              <a:rPr lang="en-US" altLang="zh-CN" sz="1000" dirty="0"/>
              <a:t>private Boolean gender;</a:t>
            </a:r>
          </a:p>
          <a:p>
            <a:r>
              <a:rPr lang="en-US" altLang="zh-CN" sz="1000" dirty="0" smtClean="0"/>
              <a:t>       </a:t>
            </a:r>
            <a:r>
              <a:rPr lang="en-US" altLang="zh-CN" sz="1000" dirty="0"/>
              <a:t>private </a:t>
            </a:r>
            <a:r>
              <a:rPr lang="en-US" altLang="zh-CN" sz="1000" dirty="0" err="1"/>
              <a:t>int</a:t>
            </a:r>
            <a:r>
              <a:rPr lang="en-US" altLang="zh-CN" sz="1000" dirty="0"/>
              <a:t> age;</a:t>
            </a:r>
          </a:p>
          <a:p>
            <a:r>
              <a:rPr lang="en-US" altLang="zh-CN" sz="1000" dirty="0" smtClean="0"/>
              <a:t>       </a:t>
            </a:r>
            <a:r>
              <a:rPr lang="en-US" altLang="zh-CN" sz="1000" dirty="0"/>
              <a:t>private </a:t>
            </a:r>
            <a:r>
              <a:rPr lang="en-US" altLang="zh-CN" sz="1000" dirty="0" err="1"/>
              <a:t>int</a:t>
            </a:r>
            <a:r>
              <a:rPr lang="en-US" altLang="zh-CN" sz="1000" dirty="0"/>
              <a:t> height;</a:t>
            </a:r>
          </a:p>
          <a:p>
            <a:endParaRPr lang="en-US" altLang="zh-CN" sz="1000" dirty="0" smtClean="0"/>
          </a:p>
          <a:p>
            <a:r>
              <a:rPr lang="en-US" altLang="zh-CN" sz="1000" dirty="0" smtClean="0"/>
              <a:t>       </a:t>
            </a:r>
            <a:r>
              <a:rPr lang="en-US" altLang="zh-CN" sz="1000" dirty="0"/>
              <a:t>@</a:t>
            </a:r>
            <a:r>
              <a:rPr lang="en-US" altLang="zh-CN" sz="1000" dirty="0" err="1"/>
              <a:t>ManyToMany</a:t>
            </a:r>
            <a:r>
              <a:rPr lang="en-US" altLang="zh-CN" sz="1000" dirty="0"/>
              <a:t>(</a:t>
            </a:r>
            <a:r>
              <a:rPr lang="en-US" altLang="zh-CN" sz="1000" dirty="0" err="1"/>
              <a:t>mappedBy</a:t>
            </a:r>
            <a:r>
              <a:rPr lang="en-US" altLang="zh-CN" sz="1000" dirty="0"/>
              <a:t> = "students")</a:t>
            </a:r>
          </a:p>
          <a:p>
            <a:r>
              <a:rPr lang="en-US" altLang="zh-CN" sz="1000" dirty="0" smtClean="0"/>
              <a:t>       </a:t>
            </a:r>
            <a:r>
              <a:rPr lang="en-US" altLang="zh-CN" sz="1000" dirty="0"/>
              <a:t>private List&lt;Teacher&gt; teachers;</a:t>
            </a:r>
          </a:p>
          <a:p>
            <a:endParaRPr lang="en-US" altLang="zh-CN" sz="1000" dirty="0"/>
          </a:p>
          <a:p>
            <a:r>
              <a:rPr lang="en-US" altLang="zh-CN" sz="1000" dirty="0"/>
              <a:t>       //Getters and  Setters</a:t>
            </a:r>
          </a:p>
          <a:p>
            <a:r>
              <a:rPr lang="en-US" altLang="zh-CN" sz="1000" dirty="0" smtClean="0"/>
              <a:t>}</a:t>
            </a:r>
          </a:p>
        </p:txBody>
      </p:sp>
      <p:pic>
        <p:nvPicPr>
          <p:cNvPr id="20482" name="Picture 2" descr="Figure 7. 双向多对多关系对应的 ER 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1752" y="4581128"/>
            <a:ext cx="5448300"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94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a:t>领域驱动设计</a:t>
            </a:r>
            <a:r>
              <a:rPr lang="zh-CN" altLang="en-US" dirty="0" smtClean="0"/>
              <a:t>分层规划（二）</a:t>
            </a:r>
            <a:endParaRPr lang="zh-CN" altLang="en-US" dirty="0"/>
          </a:p>
        </p:txBody>
      </p:sp>
      <p:sp>
        <p:nvSpPr>
          <p:cNvPr id="11" name="内容占位符 2"/>
          <p:cNvSpPr txBox="1">
            <a:spLocks/>
          </p:cNvSpPr>
          <p:nvPr/>
        </p:nvSpPr>
        <p:spPr>
          <a:xfrm>
            <a:off x="179512" y="1052736"/>
            <a:ext cx="8712968" cy="5688632"/>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b="1" dirty="0"/>
              <a:t>领域驱动</a:t>
            </a:r>
            <a:r>
              <a:rPr lang="zh-CN" altLang="en-US" sz="2000" b="1" dirty="0" smtClean="0"/>
              <a:t>设计是对传统</a:t>
            </a:r>
            <a:r>
              <a:rPr lang="en-US" altLang="zh-CN" sz="2000" b="1" dirty="0" smtClean="0"/>
              <a:t>N</a:t>
            </a:r>
            <a:r>
              <a:rPr lang="zh-CN" altLang="en-US" sz="2000" b="1" dirty="0" smtClean="0"/>
              <a:t>层架构模式的继承和发展</a:t>
            </a:r>
            <a:endParaRPr lang="en-US" altLang="zh-CN" sz="1800" b="1" dirty="0"/>
          </a:p>
        </p:txBody>
      </p:sp>
      <p:pic>
        <p:nvPicPr>
          <p:cNvPr id="1034" name="Picture 10" descr="http://www.myexception.cn/img/2013/03/22/094015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386" y="1700808"/>
            <a:ext cx="8535094" cy="460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01878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a:t>存储</a:t>
            </a:r>
            <a:r>
              <a:rPr lang="en-US" altLang="zh-CN" dirty="0"/>
              <a:t>-</a:t>
            </a:r>
            <a:r>
              <a:rPr lang="zh-CN" altLang="en-US" dirty="0" smtClean="0"/>
              <a:t>对象</a:t>
            </a:r>
            <a:r>
              <a:rPr lang="zh-CN" altLang="en-US" dirty="0"/>
              <a:t>关联关系</a:t>
            </a:r>
            <a:r>
              <a:rPr lang="zh-CN" altLang="en-US" dirty="0" smtClean="0"/>
              <a:t>（九）</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关联对象加载策略：</a:t>
            </a:r>
            <a:endParaRPr lang="en-US" altLang="zh-CN" sz="1800" dirty="0" smtClean="0"/>
          </a:p>
          <a:p>
            <a:pPr lvl="1">
              <a:lnSpc>
                <a:spcPts val="2700"/>
              </a:lnSpc>
            </a:pPr>
            <a:r>
              <a:rPr lang="en-US" altLang="zh-CN" sz="1600" dirty="0" smtClean="0"/>
              <a:t>EAGER – immediate</a:t>
            </a:r>
          </a:p>
          <a:p>
            <a:pPr lvl="1">
              <a:lnSpc>
                <a:spcPts val="2700"/>
              </a:lnSpc>
            </a:pPr>
            <a:r>
              <a:rPr lang="en-US" altLang="zh-CN" sz="1600" dirty="0" smtClean="0"/>
              <a:t>LAZY – loaded only when needed</a:t>
            </a:r>
          </a:p>
          <a:p>
            <a:pPr lvl="1">
              <a:lnSpc>
                <a:spcPts val="2700"/>
              </a:lnSpc>
            </a:pPr>
            <a:r>
              <a:rPr lang="en-US" altLang="zh-CN" sz="1600" dirty="0" smtClean="0"/>
              <a:t>LAZY</a:t>
            </a:r>
            <a:r>
              <a:rPr lang="zh-CN" altLang="en-US" sz="1600" dirty="0" smtClean="0"/>
              <a:t>适合对象数量多，或者嵌套层次深的关联对象</a:t>
            </a:r>
            <a:endParaRPr lang="en-US" altLang="zh-CN" sz="1600" dirty="0" smtClean="0"/>
          </a:p>
          <a:p>
            <a:pPr lvl="1">
              <a:lnSpc>
                <a:spcPts val="2700"/>
              </a:lnSpc>
            </a:pPr>
            <a:r>
              <a:rPr lang="en-US" altLang="zh-CN" sz="1600" dirty="0" smtClean="0"/>
              <a:t>JPA</a:t>
            </a:r>
            <a:r>
              <a:rPr lang="zh-CN" altLang="en-US" sz="1600" dirty="0" smtClean="0"/>
              <a:t>中，</a:t>
            </a:r>
            <a:r>
              <a:rPr lang="en-US" altLang="zh-CN" sz="1600" dirty="0" smtClean="0"/>
              <a:t>1:m</a:t>
            </a:r>
            <a:r>
              <a:rPr lang="zh-CN" altLang="en-US" sz="1600" dirty="0" smtClean="0"/>
              <a:t>或</a:t>
            </a:r>
            <a:r>
              <a:rPr lang="en-US" altLang="zh-CN" sz="1600" dirty="0" smtClean="0"/>
              <a:t>m:n</a:t>
            </a:r>
            <a:r>
              <a:rPr lang="zh-CN" altLang="en-US" sz="1600" dirty="0" smtClean="0"/>
              <a:t>关系的默认加载策略是</a:t>
            </a:r>
            <a:r>
              <a:rPr lang="en-US" altLang="zh-CN" sz="1600" dirty="0" smtClean="0"/>
              <a:t>LAZY</a:t>
            </a:r>
            <a:r>
              <a:rPr lang="zh-CN" altLang="en-US" sz="1600" dirty="0" smtClean="0"/>
              <a:t>；</a:t>
            </a:r>
            <a:endParaRPr lang="en-US" altLang="zh-CN" sz="1600" dirty="0" smtClean="0"/>
          </a:p>
          <a:p>
            <a:pPr lvl="1">
              <a:lnSpc>
                <a:spcPts val="2700"/>
              </a:lnSpc>
            </a:pPr>
            <a:r>
              <a:rPr lang="zh-CN" altLang="en-US" sz="1600" dirty="0" smtClean="0"/>
              <a:t>实际应用中，对于大数据库</a:t>
            </a:r>
            <a:r>
              <a:rPr lang="en-US" altLang="zh-CN" sz="1600" dirty="0" smtClean="0"/>
              <a:t>(</a:t>
            </a:r>
            <a:r>
              <a:rPr lang="en-US" altLang="zh-CN" sz="1600" dirty="0" err="1" smtClean="0"/>
              <a:t>eg</a:t>
            </a:r>
            <a:r>
              <a:rPr lang="en-US" altLang="zh-CN" sz="1600" dirty="0"/>
              <a:t> </a:t>
            </a:r>
            <a:r>
              <a:rPr lang="en-US" altLang="zh-CN" sz="1600" dirty="0" smtClean="0"/>
              <a:t>BLOB)</a:t>
            </a:r>
            <a:r>
              <a:rPr lang="zh-CN" altLang="en-US" sz="1600" dirty="0" smtClean="0"/>
              <a:t>的属性，以及不经常使用的关联对象，采用</a:t>
            </a:r>
            <a:r>
              <a:rPr lang="en-US" altLang="zh-CN" sz="1600" dirty="0" smtClean="0"/>
              <a:t>LAZY</a:t>
            </a:r>
          </a:p>
          <a:p>
            <a:pPr lvl="1">
              <a:lnSpc>
                <a:spcPts val="2700"/>
              </a:lnSpc>
            </a:pPr>
            <a:r>
              <a:rPr lang="zh-CN" altLang="en-US" sz="1600" dirty="0" smtClean="0"/>
              <a:t>对于</a:t>
            </a:r>
            <a:r>
              <a:rPr lang="en-US" altLang="zh-CN" sz="1600" dirty="0" smtClean="0"/>
              <a:t>Detached</a:t>
            </a:r>
            <a:r>
              <a:rPr lang="zh-CN" altLang="en-US" sz="1600" dirty="0" smtClean="0"/>
              <a:t>对象，使用</a:t>
            </a:r>
            <a:r>
              <a:rPr lang="en-US" altLang="zh-CN" sz="1600" dirty="0" smtClean="0"/>
              <a:t>LAZY load</a:t>
            </a:r>
            <a:r>
              <a:rPr lang="zh-CN" altLang="en-US" sz="1600" dirty="0" smtClean="0"/>
              <a:t>会报异常（参考</a:t>
            </a:r>
            <a:r>
              <a:rPr lang="en-US" altLang="zh-CN" sz="1600" dirty="0" smtClean="0"/>
              <a:t>DO/DTO</a:t>
            </a:r>
            <a:r>
              <a:rPr lang="zh-CN" altLang="en-US" sz="1600" dirty="0" smtClean="0"/>
              <a:t>区别）</a:t>
            </a:r>
            <a:endParaRPr lang="en-US" altLang="zh-CN" sz="1600" dirty="0" smtClean="0"/>
          </a:p>
        </p:txBody>
      </p:sp>
      <p:sp>
        <p:nvSpPr>
          <p:cNvPr id="8" name="矩形 7"/>
          <p:cNvSpPr/>
          <p:nvPr/>
        </p:nvSpPr>
        <p:spPr>
          <a:xfrm>
            <a:off x="287524" y="4069521"/>
            <a:ext cx="8496944" cy="1015663"/>
          </a:xfrm>
          <a:prstGeom prst="rect">
            <a:avLst/>
          </a:prstGeom>
          <a:ln>
            <a:solidFill>
              <a:schemeClr val="bg1">
                <a:lumMod val="65000"/>
              </a:schemeClr>
            </a:solidFill>
          </a:ln>
        </p:spPr>
        <p:txBody>
          <a:bodyPr wrap="square">
            <a:spAutoFit/>
          </a:bodyPr>
          <a:lstStyle/>
          <a:p>
            <a:r>
              <a:rPr lang="en-US" altLang="zh-CN" sz="1000" dirty="0" smtClean="0"/>
              <a:t>@Entity public class Department {</a:t>
            </a:r>
          </a:p>
          <a:p>
            <a:r>
              <a:rPr lang="en-US" altLang="zh-CN" sz="1000" dirty="0" smtClean="0"/>
              <a:t>    @Id private </a:t>
            </a:r>
            <a:r>
              <a:rPr lang="en-US" altLang="zh-CN" sz="1000" dirty="0" err="1" smtClean="0"/>
              <a:t>int</a:t>
            </a:r>
            <a:r>
              <a:rPr lang="en-US" altLang="zh-CN" sz="1000" dirty="0" smtClean="0"/>
              <a:t> id;</a:t>
            </a:r>
          </a:p>
          <a:p>
            <a:r>
              <a:rPr lang="en-US" altLang="zh-CN" sz="1000" dirty="0"/>
              <a:t> </a:t>
            </a:r>
            <a:r>
              <a:rPr lang="en-US" altLang="zh-CN" sz="1000" dirty="0" smtClean="0"/>
              <a:t>   @</a:t>
            </a:r>
            <a:r>
              <a:rPr lang="en-US" altLang="zh-CN" sz="1000" dirty="0" err="1" smtClean="0"/>
              <a:t>OneToMany</a:t>
            </a:r>
            <a:r>
              <a:rPr lang="en-US" altLang="zh-CN" sz="1000" dirty="0" smtClean="0"/>
              <a:t>(</a:t>
            </a:r>
            <a:r>
              <a:rPr lang="en-US" altLang="zh-CN" sz="1000" dirty="0" err="1" smtClean="0"/>
              <a:t>mappedBy</a:t>
            </a:r>
            <a:r>
              <a:rPr lang="en-US" altLang="zh-CN" sz="1000" dirty="0" smtClean="0"/>
              <a:t> = “</a:t>
            </a:r>
            <a:r>
              <a:rPr lang="en-US" altLang="zh-CN" sz="1000" dirty="0" err="1" smtClean="0"/>
              <a:t>dept</a:t>
            </a:r>
            <a:r>
              <a:rPr lang="en-US" altLang="zh-CN" sz="1000" dirty="0" smtClean="0"/>
              <a:t>”)</a:t>
            </a:r>
          </a:p>
          <a:p>
            <a:r>
              <a:rPr lang="en-US" altLang="zh-CN" sz="1000" dirty="0"/>
              <a:t> </a:t>
            </a:r>
            <a:r>
              <a:rPr lang="en-US" altLang="zh-CN" sz="1000" dirty="0" smtClean="0"/>
              <a:t>   private </a:t>
            </a:r>
            <a:r>
              <a:rPr lang="en-US" altLang="zh-CN" sz="1000" dirty="0" err="1" smtClean="0"/>
              <a:t>Collectiion</a:t>
            </a:r>
            <a:r>
              <a:rPr lang="en-US" altLang="zh-CN" sz="1000" dirty="0" smtClean="0"/>
              <a:t>&lt;Employee&gt; </a:t>
            </a:r>
            <a:r>
              <a:rPr lang="en-US" altLang="zh-CN" sz="1000" dirty="0" err="1" smtClean="0"/>
              <a:t>emps</a:t>
            </a:r>
            <a:r>
              <a:rPr lang="en-US" altLang="zh-CN" sz="1000" dirty="0" smtClean="0"/>
              <a:t>;</a:t>
            </a:r>
          </a:p>
          <a:p>
            <a:r>
              <a:rPr lang="en-US" altLang="zh-CN" sz="1000" dirty="0"/>
              <a:t> </a:t>
            </a:r>
            <a:r>
              <a:rPr lang="en-US" altLang="zh-CN" sz="1000" dirty="0" smtClean="0"/>
              <a:t>       …</a:t>
            </a:r>
            <a:endParaRPr lang="en-US" altLang="zh-CN" sz="1000" dirty="0"/>
          </a:p>
          <a:p>
            <a:r>
              <a:rPr lang="en-US" altLang="zh-CN" sz="1000" dirty="0" smtClean="0"/>
              <a:t>}</a:t>
            </a:r>
          </a:p>
        </p:txBody>
      </p:sp>
    </p:spTree>
    <p:extLst>
      <p:ext uri="{BB962C8B-B14F-4D97-AF65-F5344CB8AC3E}">
        <p14:creationId xmlns:p14="http://schemas.microsoft.com/office/powerpoint/2010/main" val="154047313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a:t>存储</a:t>
            </a:r>
            <a:r>
              <a:rPr lang="en-US" altLang="zh-CN" dirty="0"/>
              <a:t>-</a:t>
            </a:r>
            <a:r>
              <a:rPr lang="zh-CN" altLang="en-US" dirty="0" smtClean="0"/>
              <a:t>对象</a:t>
            </a:r>
            <a:r>
              <a:rPr lang="zh-CN" altLang="en-US" dirty="0"/>
              <a:t>关联关系</a:t>
            </a:r>
            <a:r>
              <a:rPr lang="zh-CN" altLang="en-US" dirty="0" smtClean="0"/>
              <a:t>（十）</a:t>
            </a:r>
            <a:endParaRPr lang="zh-CN" altLang="en-US" dirty="0"/>
          </a:p>
        </p:txBody>
      </p:sp>
      <p:sp>
        <p:nvSpPr>
          <p:cNvPr id="7" name="内容占位符 2"/>
          <p:cNvSpPr txBox="1">
            <a:spLocks/>
          </p:cNvSpPr>
          <p:nvPr/>
        </p:nvSpPr>
        <p:spPr>
          <a:xfrm>
            <a:off x="179512" y="908720"/>
            <a:ext cx="8712968" cy="5976664"/>
          </a:xfrm>
          <a:prstGeom prst="rect">
            <a:avLst/>
          </a:prstGeom>
        </p:spPr>
        <p:txBody>
          <a:bodyPr>
            <a:normAutofit fontScale="85000" lnSpcReduction="10000"/>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1800" dirty="0" smtClean="0"/>
              <a:t>Cascade(</a:t>
            </a:r>
            <a:r>
              <a:rPr lang="zh-CN" altLang="en-US" sz="1800" dirty="0" smtClean="0"/>
              <a:t>级联</a:t>
            </a:r>
            <a:r>
              <a:rPr lang="en-US" altLang="zh-CN" sz="1800" dirty="0" smtClean="0"/>
              <a:t>)</a:t>
            </a:r>
            <a:r>
              <a:rPr lang="zh-CN" altLang="en-US" sz="1800" dirty="0" smtClean="0"/>
              <a:t>：</a:t>
            </a:r>
            <a:endParaRPr lang="en-US" altLang="zh-CN" sz="1800" dirty="0" smtClean="0"/>
          </a:p>
          <a:p>
            <a:pPr lvl="1">
              <a:lnSpc>
                <a:spcPts val="2700"/>
              </a:lnSpc>
            </a:pPr>
            <a:r>
              <a:rPr lang="en-US" altLang="zh-CN" sz="1600" dirty="0" err="1" smtClean="0"/>
              <a:t>CascadeType.PERSIST</a:t>
            </a:r>
            <a:r>
              <a:rPr lang="en-US" altLang="zh-CN" sz="1600" dirty="0" smtClean="0"/>
              <a:t>(</a:t>
            </a:r>
            <a:r>
              <a:rPr lang="zh-CN" altLang="en-US" sz="1600" dirty="0" smtClean="0"/>
              <a:t>级联保存</a:t>
            </a:r>
            <a:r>
              <a:rPr lang="en-US" altLang="zh-CN" sz="1600" dirty="0" smtClean="0"/>
              <a:t>)</a:t>
            </a:r>
            <a:r>
              <a:rPr lang="zh-CN" altLang="en-US" sz="1600" dirty="0" smtClean="0"/>
              <a:t>：持久保存拥有方实体时，也会持久保存该实体的所有相关数据</a:t>
            </a:r>
            <a:endParaRPr lang="en-US" altLang="zh-CN" sz="1600" dirty="0" smtClean="0"/>
          </a:p>
          <a:p>
            <a:pPr lvl="1">
              <a:lnSpc>
                <a:spcPts val="2700"/>
              </a:lnSpc>
            </a:pPr>
            <a:r>
              <a:rPr lang="en-US" altLang="zh-CN" sz="1600" dirty="0" err="1" smtClean="0"/>
              <a:t>CascadeType.REMOVE</a:t>
            </a:r>
            <a:r>
              <a:rPr lang="en-US" altLang="zh-CN" sz="1600" dirty="0" smtClean="0"/>
              <a:t>(</a:t>
            </a:r>
            <a:r>
              <a:rPr lang="zh-CN" altLang="en-US" sz="1600" dirty="0"/>
              <a:t>级</a:t>
            </a:r>
            <a:r>
              <a:rPr lang="zh-CN" altLang="en-US" sz="1600" dirty="0" smtClean="0"/>
              <a:t>联</a:t>
            </a:r>
            <a:r>
              <a:rPr lang="zh-CN" altLang="en-US" sz="1600" dirty="0"/>
              <a:t>删除</a:t>
            </a:r>
            <a:r>
              <a:rPr lang="en-US" altLang="zh-CN" sz="1600" dirty="0" smtClean="0"/>
              <a:t>)</a:t>
            </a:r>
            <a:r>
              <a:rPr lang="zh-CN" altLang="en-US" sz="1600" dirty="0" smtClean="0"/>
              <a:t>：删除一个实体时，也会删除该实体的所有相关数据</a:t>
            </a:r>
            <a:endParaRPr lang="en-US" altLang="zh-CN" sz="1600" dirty="0" smtClean="0"/>
          </a:p>
          <a:p>
            <a:pPr lvl="1">
              <a:lnSpc>
                <a:spcPts val="2700"/>
              </a:lnSpc>
            </a:pPr>
            <a:r>
              <a:rPr lang="en-US" altLang="zh-CN" sz="1600" dirty="0" err="1" smtClean="0"/>
              <a:t>CascadeType.MERGE</a:t>
            </a:r>
            <a:r>
              <a:rPr lang="en-US" altLang="zh-CN" sz="1600" dirty="0" smtClean="0"/>
              <a:t>(</a:t>
            </a:r>
            <a:r>
              <a:rPr lang="zh-CN" altLang="en-US" sz="1600" dirty="0" smtClean="0"/>
              <a:t>级联更新</a:t>
            </a:r>
            <a:r>
              <a:rPr lang="en-US" altLang="zh-CN" sz="1600" dirty="0" smtClean="0"/>
              <a:t>)</a:t>
            </a:r>
            <a:r>
              <a:rPr lang="zh-CN" altLang="en-US" sz="1600" dirty="0" smtClean="0"/>
              <a:t>：将</a:t>
            </a:r>
            <a:r>
              <a:rPr lang="en-US" altLang="zh-CN" sz="1600" dirty="0" smtClean="0"/>
              <a:t>Detached(</a:t>
            </a:r>
            <a:r>
              <a:rPr lang="zh-CN" altLang="en-US" sz="1600" dirty="0" smtClean="0"/>
              <a:t>游离</a:t>
            </a:r>
            <a:r>
              <a:rPr lang="en-US" altLang="zh-CN" sz="1600" dirty="0" smtClean="0"/>
              <a:t>)</a:t>
            </a:r>
            <a:r>
              <a:rPr lang="zh-CN" altLang="en-US" sz="1600" dirty="0" smtClean="0"/>
              <a:t>的实体重新合并到活动的持久性上下文时，也会合并该实体的所有相关数据</a:t>
            </a:r>
            <a:endParaRPr lang="en-US" altLang="zh-CN" sz="1600" dirty="0"/>
          </a:p>
          <a:p>
            <a:pPr lvl="1">
              <a:lnSpc>
                <a:spcPts val="2700"/>
              </a:lnSpc>
            </a:pPr>
            <a:r>
              <a:rPr lang="en-US" altLang="zh-CN" sz="1600" dirty="0" err="1" smtClean="0"/>
              <a:t>CascadeType.REFRESH</a:t>
            </a:r>
            <a:r>
              <a:rPr lang="en-US" altLang="zh-CN" sz="1600" dirty="0" smtClean="0"/>
              <a:t>(</a:t>
            </a:r>
            <a:r>
              <a:rPr lang="zh-CN" altLang="en-US" sz="1600" dirty="0"/>
              <a:t>级</a:t>
            </a:r>
            <a:r>
              <a:rPr lang="zh-CN" altLang="en-US" sz="1600" dirty="0" smtClean="0"/>
              <a:t>联刷新</a:t>
            </a:r>
            <a:r>
              <a:rPr lang="en-US" altLang="zh-CN" sz="1600" dirty="0" smtClean="0"/>
              <a:t>)</a:t>
            </a:r>
            <a:r>
              <a:rPr lang="zh-CN" altLang="en-US" sz="1600" dirty="0"/>
              <a:t>：假如有</a:t>
            </a:r>
            <a:r>
              <a:rPr lang="zh-CN" altLang="en-US" sz="1600" dirty="0" smtClean="0"/>
              <a:t>一条</a:t>
            </a:r>
            <a:r>
              <a:rPr lang="zh-CN" altLang="en-US" sz="1600" dirty="0"/>
              <a:t>数据</a:t>
            </a:r>
            <a:r>
              <a:rPr lang="en-US" altLang="zh-CN" sz="1600" dirty="0"/>
              <a:t>(</a:t>
            </a:r>
            <a:r>
              <a:rPr lang="zh-CN" altLang="en-US" sz="1600" dirty="0"/>
              <a:t>就有</a:t>
            </a:r>
            <a:r>
              <a:rPr lang="en-US" altLang="zh-CN" sz="1600" dirty="0"/>
              <a:t>name[</a:t>
            </a:r>
            <a:r>
              <a:rPr lang="zh-CN" altLang="en-US" sz="1600" dirty="0"/>
              <a:t>值为</a:t>
            </a:r>
            <a:r>
              <a:rPr lang="en-US" altLang="zh-CN" sz="1600" dirty="0"/>
              <a:t>B]</a:t>
            </a:r>
            <a:r>
              <a:rPr lang="zh-CN" altLang="en-US" sz="1600" dirty="0"/>
              <a:t>和</a:t>
            </a:r>
            <a:r>
              <a:rPr lang="en-US" altLang="zh-CN" sz="1600" dirty="0"/>
              <a:t>sex[</a:t>
            </a:r>
            <a:r>
              <a:rPr lang="zh-CN" altLang="en-US" sz="1600" dirty="0"/>
              <a:t>值为</a:t>
            </a:r>
            <a:r>
              <a:rPr lang="en-US" altLang="zh-CN" sz="1600" dirty="0"/>
              <a:t>male]</a:t>
            </a:r>
            <a:r>
              <a:rPr lang="zh-CN" altLang="en-US" sz="1600" dirty="0"/>
              <a:t>两个字段</a:t>
            </a:r>
            <a:r>
              <a:rPr lang="en-US" altLang="zh-CN" sz="1600" dirty="0" smtClean="0"/>
              <a:t>)</a:t>
            </a:r>
            <a:r>
              <a:rPr lang="zh-CN" altLang="en-US" sz="1600" dirty="0" smtClean="0"/>
              <a:t>，</a:t>
            </a:r>
            <a:r>
              <a:rPr lang="en-US" altLang="zh-CN" sz="1600" dirty="0" smtClean="0"/>
              <a:t>A</a:t>
            </a:r>
            <a:r>
              <a:rPr lang="zh-CN" altLang="en-US" sz="1600" dirty="0"/>
              <a:t>用户取出来在进行修改操作</a:t>
            </a:r>
            <a:r>
              <a:rPr lang="en-US" altLang="zh-CN" sz="1600" dirty="0"/>
              <a:t>(</a:t>
            </a:r>
            <a:r>
              <a:rPr lang="zh-CN" altLang="en-US" sz="1600" dirty="0"/>
              <a:t>修改</a:t>
            </a:r>
            <a:r>
              <a:rPr lang="en-US" altLang="zh-CN" sz="1600" dirty="0"/>
              <a:t>name</a:t>
            </a:r>
            <a:r>
              <a:rPr lang="zh-CN" altLang="en-US" sz="1600" dirty="0"/>
              <a:t>为</a:t>
            </a:r>
            <a:r>
              <a:rPr lang="en-US" altLang="zh-CN" sz="1600" dirty="0"/>
              <a:t>A</a:t>
            </a:r>
            <a:r>
              <a:rPr lang="en-US" altLang="zh-CN" sz="1600" dirty="0" smtClean="0"/>
              <a:t>)</a:t>
            </a:r>
            <a:r>
              <a:rPr lang="zh-CN" altLang="en-US" sz="1600" dirty="0" smtClean="0"/>
              <a:t>，正在</a:t>
            </a:r>
            <a:r>
              <a:rPr lang="en-US" altLang="zh-CN" sz="1600" dirty="0"/>
              <a:t>A</a:t>
            </a:r>
            <a:r>
              <a:rPr lang="zh-CN" altLang="en-US" sz="1600" dirty="0"/>
              <a:t>修改的过程中</a:t>
            </a:r>
            <a:r>
              <a:rPr lang="en-US" altLang="zh-CN" sz="1600" dirty="0"/>
              <a:t>(</a:t>
            </a:r>
            <a:r>
              <a:rPr lang="zh-CN" altLang="en-US" sz="1600" dirty="0"/>
              <a:t>未提交表单</a:t>
            </a:r>
            <a:r>
              <a:rPr lang="en-US" altLang="zh-CN" sz="1600" dirty="0" smtClean="0"/>
              <a:t>)</a:t>
            </a:r>
            <a:r>
              <a:rPr lang="zh-CN" altLang="en-US" sz="1600" dirty="0" smtClean="0"/>
              <a:t>，</a:t>
            </a:r>
            <a:r>
              <a:rPr lang="en-US" altLang="zh-CN" sz="1600" dirty="0" smtClean="0"/>
              <a:t>B</a:t>
            </a:r>
            <a:r>
              <a:rPr lang="zh-CN" altLang="en-US" sz="1600" dirty="0"/>
              <a:t>用户也对这条数据进行修改操作</a:t>
            </a:r>
            <a:r>
              <a:rPr lang="en-US" altLang="zh-CN" sz="1600" dirty="0"/>
              <a:t>(</a:t>
            </a:r>
            <a:r>
              <a:rPr lang="zh-CN" altLang="en-US" sz="1600" dirty="0"/>
              <a:t>修改</a:t>
            </a:r>
            <a:r>
              <a:rPr lang="en-US" altLang="zh-CN" sz="1600" dirty="0"/>
              <a:t>sex</a:t>
            </a:r>
            <a:r>
              <a:rPr lang="zh-CN" altLang="en-US" sz="1600" dirty="0"/>
              <a:t>为</a:t>
            </a:r>
            <a:r>
              <a:rPr lang="en-US" altLang="zh-CN" sz="1600" dirty="0"/>
              <a:t>female</a:t>
            </a:r>
            <a:r>
              <a:rPr lang="en-US" altLang="zh-CN" sz="1600" dirty="0" smtClean="0"/>
              <a:t>)</a:t>
            </a:r>
            <a:r>
              <a:rPr lang="zh-CN" altLang="en-US" sz="1600" dirty="0" smtClean="0"/>
              <a:t>，</a:t>
            </a:r>
            <a:r>
              <a:rPr lang="en-US" altLang="zh-CN" sz="1600" dirty="0" smtClean="0"/>
              <a:t>B</a:t>
            </a:r>
            <a:r>
              <a:rPr lang="zh-CN" altLang="en-US" sz="1600" dirty="0"/>
              <a:t>先将性别修改后提交数据库</a:t>
            </a:r>
            <a:r>
              <a:rPr lang="en-US" altLang="zh-CN" sz="1600" dirty="0"/>
              <a:t>...</a:t>
            </a:r>
            <a:r>
              <a:rPr lang="zh-CN" altLang="en-US" sz="1600" dirty="0"/>
              <a:t>接着</a:t>
            </a:r>
            <a:r>
              <a:rPr lang="en-US" altLang="zh-CN" sz="1600" dirty="0"/>
              <a:t>A</a:t>
            </a:r>
            <a:r>
              <a:rPr lang="zh-CN" altLang="en-US" sz="1600" dirty="0"/>
              <a:t>用户也提交表</a:t>
            </a:r>
            <a:r>
              <a:rPr lang="zh-CN" altLang="en-US" sz="1600" dirty="0" smtClean="0"/>
              <a:t>单，但是，此时</a:t>
            </a:r>
            <a:r>
              <a:rPr lang="zh-CN" altLang="en-US" sz="1600" dirty="0"/>
              <a:t>在</a:t>
            </a:r>
            <a:r>
              <a:rPr lang="en-US" altLang="zh-CN" sz="1600" dirty="0" err="1"/>
              <a:t>entityManager</a:t>
            </a:r>
            <a:r>
              <a:rPr lang="zh-CN" altLang="en-US" sz="1600" dirty="0"/>
              <a:t>中的持久化实体的性别为</a:t>
            </a:r>
            <a:r>
              <a:rPr lang="en-US" altLang="zh-CN" sz="1600" dirty="0" smtClean="0"/>
              <a:t>male</a:t>
            </a:r>
            <a:r>
              <a:rPr lang="zh-CN" altLang="en-US" sz="1600" dirty="0" smtClean="0"/>
              <a:t>，没有</a:t>
            </a:r>
            <a:r>
              <a:rPr lang="zh-CN" altLang="en-US" sz="1600" dirty="0"/>
              <a:t>更新为</a:t>
            </a:r>
            <a:r>
              <a:rPr lang="en-US" altLang="zh-CN" sz="1600" dirty="0"/>
              <a:t>B</a:t>
            </a:r>
            <a:r>
              <a:rPr lang="zh-CN" altLang="en-US" sz="1600" dirty="0"/>
              <a:t>用户修改成的</a:t>
            </a:r>
            <a:r>
              <a:rPr lang="en-US" altLang="zh-CN" sz="1600" dirty="0" smtClean="0"/>
              <a:t>female</a:t>
            </a:r>
            <a:r>
              <a:rPr lang="zh-CN" altLang="en-US" sz="1600" dirty="0" smtClean="0"/>
              <a:t>，所以</a:t>
            </a:r>
            <a:r>
              <a:rPr lang="zh-CN" altLang="en-US" sz="1600" dirty="0"/>
              <a:t>此时执行一次</a:t>
            </a:r>
            <a:r>
              <a:rPr lang="en-US" altLang="zh-CN" sz="1600" dirty="0"/>
              <a:t>Refresh</a:t>
            </a:r>
            <a:r>
              <a:rPr lang="zh-CN" altLang="en-US" sz="1600" dirty="0" smtClean="0"/>
              <a:t>操作，就</a:t>
            </a:r>
            <a:r>
              <a:rPr lang="zh-CN" altLang="en-US" sz="1600" dirty="0"/>
              <a:t>会将该实体更新为数据库中的最新</a:t>
            </a:r>
            <a:r>
              <a:rPr lang="zh-CN" altLang="en-US" sz="1600" dirty="0" smtClean="0"/>
              <a:t>记录，然后</a:t>
            </a:r>
            <a:r>
              <a:rPr lang="zh-CN" altLang="en-US" sz="1600" dirty="0"/>
              <a:t>再进行提交</a:t>
            </a:r>
            <a:r>
              <a:rPr lang="en-US" altLang="zh-CN" sz="1600" dirty="0"/>
              <a:t>..</a:t>
            </a:r>
            <a:r>
              <a:rPr lang="zh-CN" altLang="en-US" sz="1600" dirty="0"/>
              <a:t>做级联的时候就会将关联的实体的也获取最新的</a:t>
            </a:r>
            <a:r>
              <a:rPr lang="zh-CN" altLang="en-US" sz="1600" dirty="0" smtClean="0"/>
              <a:t>然后再更新，前提</a:t>
            </a:r>
            <a:r>
              <a:rPr lang="zh-CN" altLang="en-US" sz="1600" dirty="0"/>
              <a:t>是要执行</a:t>
            </a:r>
            <a:r>
              <a:rPr lang="en-US" altLang="zh-CN" sz="1600" dirty="0"/>
              <a:t>Refresh</a:t>
            </a:r>
            <a:r>
              <a:rPr lang="zh-CN" altLang="en-US" sz="1600" dirty="0" smtClean="0"/>
              <a:t>操作，</a:t>
            </a:r>
            <a:r>
              <a:rPr lang="en-US" altLang="zh-CN" sz="1600" dirty="0" err="1" smtClean="0"/>
              <a:t>CasCadeType.Refresh</a:t>
            </a:r>
            <a:r>
              <a:rPr lang="zh-CN" altLang="en-US" sz="1600" dirty="0"/>
              <a:t>才会生效</a:t>
            </a:r>
            <a:endParaRPr lang="en-US" altLang="zh-CN" sz="1600" dirty="0"/>
          </a:p>
          <a:p>
            <a:pPr lvl="1">
              <a:lnSpc>
                <a:spcPts val="2700"/>
              </a:lnSpc>
            </a:pPr>
            <a:r>
              <a:rPr lang="en-US" altLang="zh-CN" sz="1600" dirty="0" err="1" smtClean="0"/>
              <a:t>CascadeType.ALL</a:t>
            </a:r>
            <a:r>
              <a:rPr lang="en-US" altLang="zh-CN" sz="1600" dirty="0" smtClean="0"/>
              <a:t>(</a:t>
            </a:r>
            <a:r>
              <a:rPr lang="zh-CN" altLang="en-US" sz="1600" dirty="0" smtClean="0"/>
              <a:t>包含以上全部级联操作</a:t>
            </a:r>
            <a:r>
              <a:rPr lang="en-US" altLang="zh-CN" sz="1600" dirty="0" smtClean="0"/>
              <a:t>)</a:t>
            </a:r>
          </a:p>
          <a:p>
            <a:pPr lvl="1">
              <a:lnSpc>
                <a:spcPts val="2700"/>
              </a:lnSpc>
            </a:pPr>
            <a:r>
              <a:rPr lang="zh-CN" altLang="en-US" sz="1600" dirty="0" smtClean="0"/>
              <a:t>是否应该使用级联应该是个业务问题而不是技术问题</a:t>
            </a:r>
            <a:endParaRPr lang="en-US" altLang="zh-CN" sz="1600" dirty="0" smtClean="0"/>
          </a:p>
          <a:p>
            <a:pPr lvl="2">
              <a:lnSpc>
                <a:spcPts val="2700"/>
              </a:lnSpc>
            </a:pPr>
            <a:r>
              <a:rPr lang="zh-CN" altLang="en-US" sz="1200" dirty="0" smtClean="0"/>
              <a:t>在一对多的级联中，如果对象之间是组合关系</a:t>
            </a:r>
            <a:r>
              <a:rPr lang="en-US" altLang="zh-CN" sz="1200" dirty="0" smtClean="0"/>
              <a:t>(UML</a:t>
            </a:r>
            <a:r>
              <a:rPr lang="zh-CN" altLang="en-US" sz="1200" dirty="0" smtClean="0"/>
              <a:t>术语</a:t>
            </a:r>
            <a:r>
              <a:rPr lang="en-US" altLang="zh-CN" sz="1200" dirty="0" smtClean="0"/>
              <a:t>)</a:t>
            </a:r>
            <a:r>
              <a:rPr lang="zh-CN" altLang="en-US" sz="1200" dirty="0" smtClean="0"/>
              <a:t>，使用级联；</a:t>
            </a:r>
            <a:endParaRPr lang="en-US" altLang="zh-CN" sz="1200" dirty="0" smtClean="0"/>
          </a:p>
          <a:p>
            <a:pPr lvl="2">
              <a:lnSpc>
                <a:spcPts val="2700"/>
              </a:lnSpc>
            </a:pPr>
            <a:r>
              <a:rPr lang="zh-CN" altLang="en-US" sz="1200" dirty="0" smtClean="0"/>
              <a:t>如果是聚合关系</a:t>
            </a:r>
            <a:r>
              <a:rPr lang="en-US" altLang="zh-CN" sz="1200" dirty="0" smtClean="0"/>
              <a:t>(UML</a:t>
            </a:r>
            <a:r>
              <a:rPr lang="zh-CN" altLang="en-US" sz="1200" dirty="0" smtClean="0"/>
              <a:t>术语</a:t>
            </a:r>
            <a:r>
              <a:rPr lang="en-US" altLang="zh-CN" sz="1200" dirty="0" smtClean="0"/>
              <a:t>)</a:t>
            </a:r>
            <a:r>
              <a:rPr lang="zh-CN" altLang="en-US" sz="1200" dirty="0" smtClean="0"/>
              <a:t>，不用级联。</a:t>
            </a:r>
            <a:endParaRPr lang="en-US" altLang="zh-CN" sz="1200" dirty="0" smtClean="0"/>
          </a:p>
          <a:p>
            <a:pPr lvl="2">
              <a:lnSpc>
                <a:spcPts val="2700"/>
              </a:lnSpc>
            </a:pPr>
            <a:r>
              <a:rPr lang="zh-CN" altLang="en-US" sz="1200" dirty="0" smtClean="0"/>
              <a:t>避免在深层嵌套关系中使用</a:t>
            </a:r>
            <a:r>
              <a:rPr lang="en-US" altLang="zh-CN" sz="1200" dirty="0" smtClean="0"/>
              <a:t>MERGE</a:t>
            </a:r>
            <a:r>
              <a:rPr lang="zh-CN" altLang="en-US" sz="1200" dirty="0" smtClean="0"/>
              <a:t>和</a:t>
            </a:r>
            <a:r>
              <a:rPr lang="en-US" altLang="zh-CN" sz="1200" dirty="0" smtClean="0"/>
              <a:t>ALL</a:t>
            </a:r>
            <a:r>
              <a:rPr lang="zh-CN" altLang="en-US" sz="1200" dirty="0" smtClean="0"/>
              <a:t>级联</a:t>
            </a:r>
            <a:endParaRPr lang="en-US" altLang="zh-CN" sz="1200" dirty="0" smtClean="0"/>
          </a:p>
        </p:txBody>
      </p:sp>
    </p:spTree>
    <p:extLst>
      <p:ext uri="{BB962C8B-B14F-4D97-AF65-F5344CB8AC3E}">
        <p14:creationId xmlns:p14="http://schemas.microsoft.com/office/powerpoint/2010/main" val="253655266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a:t>存储</a:t>
            </a:r>
            <a:r>
              <a:rPr lang="en-US" altLang="zh-CN" dirty="0"/>
              <a:t>-</a:t>
            </a:r>
            <a:r>
              <a:rPr lang="zh-CN" altLang="en-US" dirty="0" smtClean="0"/>
              <a:t>对象</a:t>
            </a:r>
            <a:r>
              <a:rPr lang="zh-CN" altLang="en-US" dirty="0"/>
              <a:t>关联关系</a:t>
            </a:r>
            <a:r>
              <a:rPr lang="zh-CN" altLang="en-US" dirty="0" smtClean="0"/>
              <a:t>（十一）</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1800" dirty="0" smtClean="0"/>
              <a:t>Cascade(</a:t>
            </a:r>
            <a:r>
              <a:rPr lang="zh-CN" altLang="en-US" sz="1800" dirty="0" smtClean="0"/>
              <a:t>级联</a:t>
            </a:r>
            <a:r>
              <a:rPr lang="en-US" altLang="zh-CN" sz="1800" dirty="0" smtClean="0"/>
              <a:t>)</a:t>
            </a:r>
            <a:r>
              <a:rPr lang="zh-CN" altLang="en-US" sz="1800" dirty="0" smtClean="0"/>
              <a:t>代码示例：</a:t>
            </a:r>
            <a:endParaRPr lang="en-US" altLang="zh-CN" sz="1800" dirty="0" smtClean="0"/>
          </a:p>
        </p:txBody>
      </p:sp>
      <p:sp>
        <p:nvSpPr>
          <p:cNvPr id="4" name="矩形 3"/>
          <p:cNvSpPr/>
          <p:nvPr/>
        </p:nvSpPr>
        <p:spPr>
          <a:xfrm>
            <a:off x="287524" y="1556792"/>
            <a:ext cx="8496944" cy="3323987"/>
          </a:xfrm>
          <a:prstGeom prst="rect">
            <a:avLst/>
          </a:prstGeom>
          <a:ln>
            <a:solidFill>
              <a:schemeClr val="bg1">
                <a:lumMod val="65000"/>
              </a:schemeClr>
            </a:solidFill>
          </a:ln>
        </p:spPr>
        <p:txBody>
          <a:bodyPr wrap="square">
            <a:spAutoFit/>
          </a:bodyPr>
          <a:lstStyle/>
          <a:p>
            <a:r>
              <a:rPr lang="en-US" altLang="zh-CN" sz="1000" dirty="0"/>
              <a:t>@Entity  </a:t>
            </a:r>
          </a:p>
          <a:p>
            <a:r>
              <a:rPr lang="en-US" altLang="zh-CN" sz="1000" dirty="0"/>
              <a:t>@Table( </a:t>
            </a:r>
            <a:r>
              <a:rPr lang="en-US" altLang="zh-CN" sz="1000" dirty="0" err="1"/>
              <a:t>uniqueConstraints</a:t>
            </a:r>
            <a:r>
              <a:rPr lang="en-US" altLang="zh-CN" sz="1000" dirty="0"/>
              <a:t> = { @</a:t>
            </a:r>
            <a:r>
              <a:rPr lang="en-US" altLang="zh-CN" sz="1000" dirty="0" err="1"/>
              <a:t>UniqueConstraint</a:t>
            </a:r>
            <a:r>
              <a:rPr lang="en-US" altLang="zh-CN" sz="1000" dirty="0"/>
              <a:t>(</a:t>
            </a:r>
            <a:r>
              <a:rPr lang="en-US" altLang="zh-CN" sz="1000" dirty="0" err="1"/>
              <a:t>columnNames</a:t>
            </a:r>
            <a:r>
              <a:rPr lang="en-US" altLang="zh-CN" sz="1000" dirty="0"/>
              <a:t> = { "CLASSPACKAGE",  </a:t>
            </a:r>
            <a:r>
              <a:rPr lang="en-US" altLang="zh-CN" sz="1000" dirty="0" smtClean="0"/>
              <a:t>"</a:t>
            </a:r>
            <a:r>
              <a:rPr lang="en-US" altLang="zh-CN" sz="1000" dirty="0"/>
              <a:t>NAME" }) })  </a:t>
            </a:r>
          </a:p>
          <a:p>
            <a:r>
              <a:rPr lang="en-US" altLang="zh-CN" sz="1000" dirty="0"/>
              <a:t>public class </a:t>
            </a:r>
            <a:r>
              <a:rPr lang="en-US" altLang="zh-CN" sz="1000" dirty="0" err="1"/>
              <a:t>SourceClass</a:t>
            </a:r>
            <a:r>
              <a:rPr lang="en-US" altLang="zh-CN" sz="1000" dirty="0"/>
              <a:t> {  </a:t>
            </a:r>
          </a:p>
          <a:p>
            <a:r>
              <a:rPr lang="en-US" altLang="zh-CN" sz="1000" dirty="0" smtClean="0"/>
              <a:t>    </a:t>
            </a:r>
            <a:r>
              <a:rPr lang="en-US" altLang="zh-CN" sz="1000" dirty="0"/>
              <a:t>@Id  </a:t>
            </a:r>
          </a:p>
          <a:p>
            <a:r>
              <a:rPr lang="en-US" altLang="zh-CN" sz="1000" dirty="0"/>
              <a:t>    @</a:t>
            </a:r>
            <a:r>
              <a:rPr lang="en-US" altLang="zh-CN" sz="1000" dirty="0" err="1"/>
              <a:t>GeneratedValue</a:t>
            </a:r>
            <a:r>
              <a:rPr lang="en-US" altLang="zh-CN" sz="1000" dirty="0"/>
              <a:t>(strategy = </a:t>
            </a:r>
            <a:r>
              <a:rPr lang="en-US" altLang="zh-CN" sz="1000" dirty="0" err="1"/>
              <a:t>GenerationType.AUTO</a:t>
            </a:r>
            <a:r>
              <a:rPr lang="en-US" altLang="zh-CN" sz="1000" dirty="0"/>
              <a:t>)  </a:t>
            </a:r>
          </a:p>
          <a:p>
            <a:r>
              <a:rPr lang="en-US" altLang="zh-CN" sz="1000" dirty="0"/>
              <a:t>    private Long id;  </a:t>
            </a:r>
          </a:p>
          <a:p>
            <a:r>
              <a:rPr lang="en-US" altLang="zh-CN" sz="1000" dirty="0"/>
              <a:t>    // </a:t>
            </a:r>
            <a:r>
              <a:rPr lang="zh-CN" altLang="en-US" sz="1000" dirty="0"/>
              <a:t>类的包路径  </a:t>
            </a:r>
          </a:p>
          <a:p>
            <a:r>
              <a:rPr lang="zh-CN" altLang="en-US" sz="1000" dirty="0"/>
              <a:t>    </a:t>
            </a:r>
            <a:r>
              <a:rPr lang="en-US" altLang="zh-CN" sz="1000" dirty="0"/>
              <a:t>private String </a:t>
            </a:r>
            <a:r>
              <a:rPr lang="en-US" altLang="zh-CN" sz="1000" dirty="0" err="1"/>
              <a:t>classPackage</a:t>
            </a:r>
            <a:r>
              <a:rPr lang="en-US" altLang="zh-CN" sz="1000" dirty="0"/>
              <a:t> = "";  </a:t>
            </a:r>
          </a:p>
          <a:p>
            <a:r>
              <a:rPr lang="en-US" altLang="zh-CN" sz="1000" dirty="0"/>
              <a:t>    // </a:t>
            </a:r>
            <a:r>
              <a:rPr lang="zh-CN" altLang="en-US" sz="1000" dirty="0"/>
              <a:t>类名称  </a:t>
            </a:r>
          </a:p>
          <a:p>
            <a:r>
              <a:rPr lang="zh-CN" altLang="en-US" sz="1000" dirty="0"/>
              <a:t>    </a:t>
            </a:r>
            <a:r>
              <a:rPr lang="en-US" altLang="zh-CN" sz="1000" dirty="0"/>
              <a:t>private String name = "";  </a:t>
            </a:r>
          </a:p>
          <a:p>
            <a:r>
              <a:rPr lang="en-US" altLang="zh-CN" sz="1000" dirty="0"/>
              <a:t>    // </a:t>
            </a:r>
            <a:r>
              <a:rPr lang="zh-CN" altLang="en-US" sz="1000" dirty="0"/>
              <a:t>类描述  </a:t>
            </a:r>
          </a:p>
          <a:p>
            <a:r>
              <a:rPr lang="zh-CN" altLang="en-US" sz="1000" dirty="0"/>
              <a:t>    </a:t>
            </a:r>
            <a:r>
              <a:rPr lang="en-US" altLang="zh-CN" sz="1000" dirty="0"/>
              <a:t>@Column(name="remark", length=1000)  </a:t>
            </a:r>
          </a:p>
          <a:p>
            <a:r>
              <a:rPr lang="en-US" altLang="zh-CN" sz="1000" dirty="0"/>
              <a:t>    private String remark = "";  </a:t>
            </a:r>
          </a:p>
          <a:p>
            <a:r>
              <a:rPr lang="en-US" altLang="zh-CN" sz="1000" dirty="0"/>
              <a:t>    // </a:t>
            </a:r>
            <a:r>
              <a:rPr lang="zh-CN" altLang="en-US" sz="1000" dirty="0"/>
              <a:t>类的字段  </a:t>
            </a:r>
          </a:p>
          <a:p>
            <a:r>
              <a:rPr lang="zh-CN" altLang="en-US" sz="1000" dirty="0"/>
              <a:t>    </a:t>
            </a:r>
            <a:r>
              <a:rPr lang="en-US" altLang="zh-CN" sz="1000" dirty="0"/>
              <a:t>@</a:t>
            </a:r>
            <a:r>
              <a:rPr lang="en-US" altLang="zh-CN" sz="1000" dirty="0" err="1"/>
              <a:t>OneToMany</a:t>
            </a:r>
            <a:r>
              <a:rPr lang="en-US" altLang="zh-CN" sz="1000" dirty="0"/>
              <a:t>(</a:t>
            </a:r>
            <a:r>
              <a:rPr lang="en-US" altLang="zh-CN" sz="1000" dirty="0" err="1"/>
              <a:t>mappedBy</a:t>
            </a:r>
            <a:r>
              <a:rPr lang="en-US" altLang="zh-CN" sz="1000" dirty="0"/>
              <a:t> = "</a:t>
            </a:r>
            <a:r>
              <a:rPr lang="en-US" altLang="zh-CN" sz="1000" dirty="0" err="1"/>
              <a:t>sourceClass</a:t>
            </a:r>
            <a:r>
              <a:rPr lang="en-US" altLang="zh-CN" sz="1000" dirty="0"/>
              <a:t>",cascade=</a:t>
            </a:r>
            <a:r>
              <a:rPr lang="en-US" altLang="zh-CN" sz="1000" dirty="0" err="1"/>
              <a:t>CascadeType.ALL</a:t>
            </a:r>
            <a:r>
              <a:rPr lang="en-US" altLang="zh-CN" sz="1000" dirty="0"/>
              <a:t>)  </a:t>
            </a:r>
          </a:p>
          <a:p>
            <a:r>
              <a:rPr lang="en-US" altLang="zh-CN" sz="1000" dirty="0"/>
              <a:t>    private Collection&lt;</a:t>
            </a:r>
            <a:r>
              <a:rPr lang="en-US" altLang="zh-CN" sz="1000" dirty="0" err="1"/>
              <a:t>SourceField</a:t>
            </a:r>
            <a:r>
              <a:rPr lang="en-US" altLang="zh-CN" sz="1000" dirty="0"/>
              <a:t>&gt; fields = new </a:t>
            </a:r>
            <a:r>
              <a:rPr lang="en-US" altLang="zh-CN" sz="1000" dirty="0" err="1"/>
              <a:t>HashSet</a:t>
            </a:r>
            <a:r>
              <a:rPr lang="en-US" altLang="zh-CN" sz="1000" dirty="0"/>
              <a:t>&lt;</a:t>
            </a:r>
            <a:r>
              <a:rPr lang="en-US" altLang="zh-CN" sz="1000" dirty="0" err="1"/>
              <a:t>SourceField</a:t>
            </a:r>
            <a:r>
              <a:rPr lang="en-US" altLang="zh-CN" sz="1000" dirty="0"/>
              <a:t>&gt;();  </a:t>
            </a:r>
          </a:p>
          <a:p>
            <a:r>
              <a:rPr lang="en-US" altLang="zh-CN" sz="1000" dirty="0" smtClean="0"/>
              <a:t>    </a:t>
            </a:r>
            <a:r>
              <a:rPr lang="en-US" altLang="zh-CN" sz="1000" dirty="0"/>
              <a:t>// </a:t>
            </a:r>
            <a:r>
              <a:rPr lang="zh-CN" altLang="en-US" sz="1000" dirty="0"/>
              <a:t>类的方法集合  </a:t>
            </a:r>
          </a:p>
          <a:p>
            <a:r>
              <a:rPr lang="zh-CN" altLang="en-US" sz="1000" dirty="0"/>
              <a:t>    </a:t>
            </a:r>
            <a:r>
              <a:rPr lang="en-US" altLang="zh-CN" sz="1000" dirty="0"/>
              <a:t>@</a:t>
            </a:r>
            <a:r>
              <a:rPr lang="en-US" altLang="zh-CN" sz="1000" dirty="0" err="1"/>
              <a:t>OneToMany</a:t>
            </a:r>
            <a:r>
              <a:rPr lang="en-US" altLang="zh-CN" sz="1000" dirty="0"/>
              <a:t>(</a:t>
            </a:r>
            <a:r>
              <a:rPr lang="en-US" altLang="zh-CN" sz="1000" dirty="0" err="1"/>
              <a:t>mappedBy</a:t>
            </a:r>
            <a:r>
              <a:rPr lang="en-US" altLang="zh-CN" sz="1000" dirty="0"/>
              <a:t> = "</a:t>
            </a:r>
            <a:r>
              <a:rPr lang="en-US" altLang="zh-CN" sz="1000" dirty="0" err="1"/>
              <a:t>sourceClass</a:t>
            </a:r>
            <a:r>
              <a:rPr lang="en-US" altLang="zh-CN" sz="1000" dirty="0"/>
              <a:t>",cascade=</a:t>
            </a:r>
            <a:r>
              <a:rPr lang="en-US" altLang="zh-CN" sz="1000" dirty="0" err="1"/>
              <a:t>CascadeType.ALL</a:t>
            </a:r>
            <a:r>
              <a:rPr lang="en-US" altLang="zh-CN" sz="1000" dirty="0"/>
              <a:t>)  </a:t>
            </a:r>
          </a:p>
          <a:p>
            <a:r>
              <a:rPr lang="en-US" altLang="zh-CN" sz="1000" dirty="0"/>
              <a:t>    private Collection&lt;</a:t>
            </a:r>
            <a:r>
              <a:rPr lang="en-US" altLang="zh-CN" sz="1000" dirty="0" err="1"/>
              <a:t>SourceMethod</a:t>
            </a:r>
            <a:r>
              <a:rPr lang="en-US" altLang="zh-CN" sz="1000" dirty="0"/>
              <a:t>&gt; methods = new </a:t>
            </a:r>
            <a:r>
              <a:rPr lang="en-US" altLang="zh-CN" sz="1000" dirty="0" err="1"/>
              <a:t>HashSet</a:t>
            </a:r>
            <a:r>
              <a:rPr lang="en-US" altLang="zh-CN" sz="1000" dirty="0"/>
              <a:t>&lt;</a:t>
            </a:r>
            <a:r>
              <a:rPr lang="en-US" altLang="zh-CN" sz="1000" dirty="0" err="1"/>
              <a:t>SourceMethod</a:t>
            </a:r>
            <a:r>
              <a:rPr lang="en-US" altLang="zh-CN" sz="1000" dirty="0"/>
              <a:t>&gt;(); </a:t>
            </a:r>
            <a:endParaRPr lang="en-US" altLang="zh-CN" sz="1000" dirty="0" smtClean="0"/>
          </a:p>
          <a:p>
            <a:r>
              <a:rPr lang="en-US" altLang="zh-CN" sz="1000" dirty="0" smtClean="0"/>
              <a:t>    // …</a:t>
            </a:r>
          </a:p>
          <a:p>
            <a:r>
              <a:rPr lang="en-US" altLang="zh-CN" sz="1000" dirty="0"/>
              <a:t>}</a:t>
            </a:r>
            <a:endParaRPr lang="en-US" altLang="zh-CN" sz="1000" dirty="0" smtClean="0"/>
          </a:p>
        </p:txBody>
      </p:sp>
      <p:pic>
        <p:nvPicPr>
          <p:cNvPr id="21506" name="Picture 2" descr="ER_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1988840"/>
            <a:ext cx="4493523" cy="2285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25869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a:t>存储</a:t>
            </a:r>
            <a:r>
              <a:rPr lang="en-US" altLang="zh-CN" dirty="0"/>
              <a:t>-</a:t>
            </a:r>
            <a:r>
              <a:rPr lang="zh-CN" altLang="en-US" dirty="0" smtClean="0"/>
              <a:t>对象</a:t>
            </a:r>
            <a:r>
              <a:rPr lang="zh-CN" altLang="en-US" dirty="0"/>
              <a:t>关联关系</a:t>
            </a:r>
            <a:r>
              <a:rPr lang="zh-CN" altLang="en-US" dirty="0" smtClean="0"/>
              <a:t>（十二）</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1800" dirty="0" smtClean="0"/>
              <a:t>Cascade(</a:t>
            </a:r>
            <a:r>
              <a:rPr lang="zh-CN" altLang="en-US" sz="1800" dirty="0" smtClean="0"/>
              <a:t>级联</a:t>
            </a:r>
            <a:r>
              <a:rPr lang="en-US" altLang="zh-CN" sz="1800" dirty="0" smtClean="0"/>
              <a:t>)</a:t>
            </a:r>
            <a:r>
              <a:rPr lang="zh-CN" altLang="en-US" sz="1800" dirty="0" smtClean="0"/>
              <a:t>代码示例：</a:t>
            </a:r>
            <a:endParaRPr lang="en-US" altLang="zh-CN" sz="1800" dirty="0" smtClean="0"/>
          </a:p>
        </p:txBody>
      </p:sp>
      <p:sp>
        <p:nvSpPr>
          <p:cNvPr id="4" name="矩形 3"/>
          <p:cNvSpPr/>
          <p:nvPr/>
        </p:nvSpPr>
        <p:spPr>
          <a:xfrm>
            <a:off x="287524" y="1556792"/>
            <a:ext cx="8496944" cy="1169551"/>
          </a:xfrm>
          <a:prstGeom prst="rect">
            <a:avLst/>
          </a:prstGeom>
          <a:ln>
            <a:solidFill>
              <a:schemeClr val="bg1">
                <a:lumMod val="65000"/>
              </a:schemeClr>
            </a:solidFill>
          </a:ln>
        </p:spPr>
        <p:txBody>
          <a:bodyPr wrap="square">
            <a:spAutoFit/>
          </a:bodyPr>
          <a:lstStyle/>
          <a:p>
            <a:r>
              <a:rPr lang="en-US" altLang="zh-CN" sz="1000" dirty="0"/>
              <a:t>@Entity  </a:t>
            </a:r>
          </a:p>
          <a:p>
            <a:r>
              <a:rPr lang="en-US" altLang="zh-CN" sz="1000" dirty="0" smtClean="0"/>
              <a:t>public </a:t>
            </a:r>
            <a:r>
              <a:rPr lang="en-US" altLang="zh-CN" sz="1000" dirty="0"/>
              <a:t>class </a:t>
            </a:r>
            <a:r>
              <a:rPr lang="en-US" altLang="zh-CN" sz="1000" dirty="0" smtClean="0"/>
              <a:t>Employee </a:t>
            </a:r>
            <a:r>
              <a:rPr lang="en-US" altLang="zh-CN" sz="1000" dirty="0"/>
              <a:t>{  </a:t>
            </a:r>
          </a:p>
          <a:p>
            <a:r>
              <a:rPr lang="en-US" altLang="zh-CN" sz="1000" dirty="0" smtClean="0"/>
              <a:t>    // </a:t>
            </a:r>
            <a:r>
              <a:rPr lang="zh-CN" altLang="en-US" sz="1000" dirty="0"/>
              <a:t>类的字段  </a:t>
            </a:r>
          </a:p>
          <a:p>
            <a:r>
              <a:rPr lang="zh-CN" altLang="en-US" sz="1000" dirty="0"/>
              <a:t>    </a:t>
            </a:r>
            <a:r>
              <a:rPr lang="en-US" altLang="zh-CN" sz="1000" dirty="0" smtClean="0"/>
              <a:t>@</a:t>
            </a:r>
            <a:r>
              <a:rPr lang="en-US" altLang="zh-CN" sz="1000" dirty="0" err="1" smtClean="0"/>
              <a:t>ManyToOne</a:t>
            </a:r>
            <a:r>
              <a:rPr lang="en-US" altLang="zh-CN" sz="1000" dirty="0" smtClean="0"/>
              <a:t>(cascade=</a:t>
            </a:r>
            <a:r>
              <a:rPr lang="en-US" altLang="zh-CN" sz="1000" dirty="0" err="1" smtClean="0"/>
              <a:t>CascadeType.PERSIST</a:t>
            </a:r>
            <a:r>
              <a:rPr lang="en-US" altLang="zh-CN" sz="1000" dirty="0" smtClean="0"/>
              <a:t>)  </a:t>
            </a:r>
            <a:endParaRPr lang="en-US" altLang="zh-CN" sz="1000" dirty="0"/>
          </a:p>
          <a:p>
            <a:r>
              <a:rPr lang="en-US" altLang="zh-CN" sz="1000" dirty="0"/>
              <a:t>    private </a:t>
            </a:r>
            <a:r>
              <a:rPr lang="en-US" altLang="zh-CN" sz="1000" dirty="0" smtClean="0"/>
              <a:t>Address </a:t>
            </a:r>
            <a:r>
              <a:rPr lang="en-US" altLang="zh-CN" sz="1000" dirty="0" err="1" smtClean="0"/>
              <a:t>address</a:t>
            </a:r>
            <a:r>
              <a:rPr lang="en-US" altLang="zh-CN" sz="1000" dirty="0" smtClean="0"/>
              <a:t>;  </a:t>
            </a:r>
            <a:endParaRPr lang="en-US" altLang="zh-CN" sz="1000" dirty="0"/>
          </a:p>
          <a:p>
            <a:r>
              <a:rPr lang="en-US" altLang="zh-CN" sz="1000" dirty="0" smtClean="0"/>
              <a:t>    // …</a:t>
            </a:r>
          </a:p>
          <a:p>
            <a:r>
              <a:rPr lang="en-US" altLang="zh-CN" sz="1000" dirty="0"/>
              <a:t>}</a:t>
            </a:r>
            <a:endParaRPr lang="en-US" altLang="zh-CN" sz="1000" dirty="0" smtClean="0"/>
          </a:p>
        </p:txBody>
      </p:sp>
      <p:sp>
        <p:nvSpPr>
          <p:cNvPr id="2" name="矩形标注 1"/>
          <p:cNvSpPr/>
          <p:nvPr/>
        </p:nvSpPr>
        <p:spPr>
          <a:xfrm>
            <a:off x="2123728" y="2272044"/>
            <a:ext cx="2016224" cy="288032"/>
          </a:xfrm>
          <a:prstGeom prst="wedgeRectCallout">
            <a:avLst>
              <a:gd name="adj1" fmla="val -64350"/>
              <a:gd name="adj2" fmla="val -2882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值对象</a:t>
            </a:r>
          </a:p>
        </p:txBody>
      </p:sp>
      <p:sp>
        <p:nvSpPr>
          <p:cNvPr id="8" name="矩形 7"/>
          <p:cNvSpPr/>
          <p:nvPr/>
        </p:nvSpPr>
        <p:spPr>
          <a:xfrm>
            <a:off x="287524" y="3051537"/>
            <a:ext cx="8496944" cy="707886"/>
          </a:xfrm>
          <a:prstGeom prst="rect">
            <a:avLst/>
          </a:prstGeom>
          <a:ln>
            <a:solidFill>
              <a:schemeClr val="bg1">
                <a:lumMod val="65000"/>
              </a:schemeClr>
            </a:solidFill>
          </a:ln>
        </p:spPr>
        <p:txBody>
          <a:bodyPr wrap="square">
            <a:spAutoFit/>
          </a:bodyPr>
          <a:lstStyle/>
          <a:p>
            <a:r>
              <a:rPr lang="en-US" altLang="zh-CN" sz="1000" dirty="0" smtClean="0"/>
              <a:t>Address </a:t>
            </a:r>
            <a:r>
              <a:rPr lang="en-US" altLang="zh-CN" sz="1000" dirty="0" err="1" smtClean="0"/>
              <a:t>address</a:t>
            </a:r>
            <a:r>
              <a:rPr lang="en-US" altLang="zh-CN" sz="1000" dirty="0" smtClean="0"/>
              <a:t> = new Address();</a:t>
            </a:r>
          </a:p>
          <a:p>
            <a:r>
              <a:rPr lang="en-US" altLang="zh-CN" sz="1000" dirty="0" err="1" smtClean="0"/>
              <a:t>em.persist</a:t>
            </a:r>
            <a:r>
              <a:rPr lang="en-US" altLang="zh-CN" sz="1000" dirty="0" smtClean="0"/>
              <a:t>(address);</a:t>
            </a:r>
          </a:p>
          <a:p>
            <a:r>
              <a:rPr lang="en-US" altLang="zh-CN" sz="1000" dirty="0" err="1" smtClean="0"/>
              <a:t>employee.setAddress</a:t>
            </a:r>
            <a:r>
              <a:rPr lang="en-US" altLang="zh-CN" sz="1000" dirty="0" smtClean="0"/>
              <a:t>(address);</a:t>
            </a:r>
          </a:p>
          <a:p>
            <a:r>
              <a:rPr lang="en-US" altLang="zh-CN" sz="1000" dirty="0" err="1" smtClean="0"/>
              <a:t>Em.persist</a:t>
            </a:r>
            <a:r>
              <a:rPr lang="en-US" altLang="zh-CN" sz="1000" dirty="0" smtClean="0"/>
              <a:t>(employee);</a:t>
            </a:r>
          </a:p>
        </p:txBody>
      </p:sp>
      <p:sp>
        <p:nvSpPr>
          <p:cNvPr id="9" name="矩形 8"/>
          <p:cNvSpPr/>
          <p:nvPr/>
        </p:nvSpPr>
        <p:spPr>
          <a:xfrm>
            <a:off x="287524" y="2780928"/>
            <a:ext cx="4572000" cy="246221"/>
          </a:xfrm>
          <a:prstGeom prst="rect">
            <a:avLst/>
          </a:prstGeom>
        </p:spPr>
        <p:txBody>
          <a:bodyPr>
            <a:spAutoFit/>
          </a:bodyPr>
          <a:lstStyle/>
          <a:p>
            <a:r>
              <a:rPr lang="zh-CN" altLang="en-US" sz="1000" dirty="0" smtClean="0"/>
              <a:t>如果不用</a:t>
            </a:r>
            <a:r>
              <a:rPr lang="en-US" altLang="zh-CN" sz="1000" dirty="0" smtClean="0"/>
              <a:t>Cascade, </a:t>
            </a:r>
            <a:r>
              <a:rPr lang="zh-CN" altLang="en-US" sz="1000" dirty="0" smtClean="0"/>
              <a:t>则提交一个有</a:t>
            </a:r>
            <a:r>
              <a:rPr lang="en-US" altLang="zh-CN" sz="1000" dirty="0" smtClean="0"/>
              <a:t>address</a:t>
            </a:r>
            <a:r>
              <a:rPr lang="zh-CN" altLang="en-US" sz="1000" dirty="0" smtClean="0"/>
              <a:t>的</a:t>
            </a:r>
            <a:r>
              <a:rPr lang="en-US" altLang="zh-CN" sz="1000" dirty="0" smtClean="0"/>
              <a:t>Employee</a:t>
            </a:r>
            <a:r>
              <a:rPr lang="zh-CN" altLang="en-US" sz="1000" dirty="0" smtClean="0"/>
              <a:t>对象需要这样</a:t>
            </a:r>
            <a:r>
              <a:rPr lang="en-US" altLang="zh-CN" sz="1000" dirty="0" smtClean="0"/>
              <a:t>…</a:t>
            </a:r>
            <a:endParaRPr lang="zh-CN" altLang="en-US" sz="1000" dirty="0"/>
          </a:p>
        </p:txBody>
      </p:sp>
      <p:sp>
        <p:nvSpPr>
          <p:cNvPr id="10" name="矩形 9"/>
          <p:cNvSpPr/>
          <p:nvPr/>
        </p:nvSpPr>
        <p:spPr>
          <a:xfrm>
            <a:off x="287524" y="4177871"/>
            <a:ext cx="8496944" cy="1323439"/>
          </a:xfrm>
          <a:prstGeom prst="rect">
            <a:avLst/>
          </a:prstGeom>
          <a:ln>
            <a:solidFill>
              <a:schemeClr val="bg1">
                <a:lumMod val="65000"/>
              </a:schemeClr>
            </a:solidFill>
          </a:ln>
        </p:spPr>
        <p:txBody>
          <a:bodyPr wrap="square">
            <a:spAutoFit/>
          </a:bodyPr>
          <a:lstStyle/>
          <a:p>
            <a:r>
              <a:rPr lang="en-US" altLang="zh-CN" sz="1000" dirty="0"/>
              <a:t>@Entity  </a:t>
            </a:r>
            <a:r>
              <a:rPr lang="en-US" altLang="zh-CN" sz="1000" dirty="0" smtClean="0"/>
              <a:t>public </a:t>
            </a:r>
            <a:r>
              <a:rPr lang="en-US" altLang="zh-CN" sz="1000" dirty="0"/>
              <a:t>class </a:t>
            </a:r>
            <a:r>
              <a:rPr lang="en-US" altLang="zh-CN" sz="1000" dirty="0" smtClean="0"/>
              <a:t>Planet extends </a:t>
            </a:r>
            <a:r>
              <a:rPr lang="en-US" altLang="zh-CN" sz="1000" dirty="0" err="1" smtClean="0"/>
              <a:t>AbstractDomainObject</a:t>
            </a:r>
            <a:r>
              <a:rPr lang="en-US" altLang="zh-CN" sz="1000" dirty="0"/>
              <a:t> implements Auditable, Identifiable {  </a:t>
            </a:r>
          </a:p>
          <a:p>
            <a:r>
              <a:rPr lang="en-US" altLang="zh-CN" sz="1000" dirty="0"/>
              <a:t>    </a:t>
            </a:r>
            <a:r>
              <a:rPr lang="en-US" altLang="zh-CN" sz="1000" dirty="0" smtClean="0"/>
              <a:t>// …</a:t>
            </a:r>
            <a:endParaRPr lang="zh-CN" altLang="en-US" sz="1000" dirty="0"/>
          </a:p>
          <a:p>
            <a:r>
              <a:rPr lang="zh-CN" altLang="en-US" sz="1000" dirty="0" smtClean="0"/>
              <a:t>    </a:t>
            </a:r>
            <a:r>
              <a:rPr lang="en-US" altLang="zh-CN" sz="1000" dirty="0"/>
              <a:t>@</a:t>
            </a:r>
            <a:r>
              <a:rPr lang="en-US" altLang="zh-CN" sz="1000" dirty="0" err="1"/>
              <a:t>OneToMany</a:t>
            </a:r>
            <a:r>
              <a:rPr lang="en-US" altLang="zh-CN" sz="1000" dirty="0"/>
              <a:t>(cascade = </a:t>
            </a:r>
            <a:r>
              <a:rPr lang="en-US" altLang="zh-CN" sz="1000" dirty="0" err="1"/>
              <a:t>CascadeType.ALL</a:t>
            </a:r>
            <a:r>
              <a:rPr lang="en-US" altLang="zh-CN" sz="1000" dirty="0"/>
              <a:t>, </a:t>
            </a:r>
            <a:r>
              <a:rPr lang="en-US" altLang="zh-CN" sz="1000" dirty="0" err="1"/>
              <a:t>orphanRemoval</a:t>
            </a:r>
            <a:r>
              <a:rPr lang="en-US" altLang="zh-CN" sz="1000" dirty="0"/>
              <a:t> = true, </a:t>
            </a:r>
            <a:r>
              <a:rPr lang="en-US" altLang="zh-CN" sz="1000" dirty="0" err="1"/>
              <a:t>mappedBy</a:t>
            </a:r>
            <a:r>
              <a:rPr lang="en-US" altLang="zh-CN" sz="1000" dirty="0"/>
              <a:t> = "planet", fetch = </a:t>
            </a:r>
            <a:r>
              <a:rPr lang="en-US" altLang="zh-CN" sz="1000" dirty="0" err="1"/>
              <a:t>FetchType.EAGER</a:t>
            </a:r>
            <a:r>
              <a:rPr lang="en-US" altLang="zh-CN" sz="1000" dirty="0"/>
              <a:t>)</a:t>
            </a:r>
          </a:p>
          <a:p>
            <a:r>
              <a:rPr lang="en-US" altLang="zh-CN" sz="1000" dirty="0" smtClean="0"/>
              <a:t>    @</a:t>
            </a:r>
            <a:r>
              <a:rPr lang="en-US" altLang="zh-CN" sz="1000" dirty="0" err="1"/>
              <a:t>ForeignKey</a:t>
            </a:r>
            <a:r>
              <a:rPr lang="en-US" altLang="zh-CN" sz="1000" dirty="0"/>
              <a:t>(name = "FK_MOON_PLANET_PLANET", </a:t>
            </a:r>
            <a:r>
              <a:rPr lang="en-US" altLang="zh-CN" sz="1000" dirty="0" err="1"/>
              <a:t>inverseName</a:t>
            </a:r>
            <a:r>
              <a:rPr lang="en-US" altLang="zh-CN" sz="1000" dirty="0"/>
              <a:t> = "FK_MOON_PLANET_MOON")</a:t>
            </a:r>
          </a:p>
          <a:p>
            <a:r>
              <a:rPr lang="en-US" altLang="zh-CN" sz="1000" dirty="0" smtClean="0"/>
              <a:t>    @</a:t>
            </a:r>
            <a:r>
              <a:rPr lang="en-US" altLang="zh-CN" sz="1000" dirty="0" err="1"/>
              <a:t>NotNull</a:t>
            </a:r>
            <a:endParaRPr lang="en-US" altLang="zh-CN" sz="1000" dirty="0"/>
          </a:p>
          <a:p>
            <a:r>
              <a:rPr lang="en-US" altLang="zh-CN" sz="1000" dirty="0" smtClean="0"/>
              <a:t>    private </a:t>
            </a:r>
            <a:r>
              <a:rPr lang="en-US" altLang="zh-CN" sz="1000" dirty="0"/>
              <a:t>Set&lt;Moon&gt; moons = new </a:t>
            </a:r>
            <a:r>
              <a:rPr lang="en-US" altLang="zh-CN" sz="1000" dirty="0" err="1"/>
              <a:t>HashSet</a:t>
            </a:r>
            <a:r>
              <a:rPr lang="en-US" altLang="zh-CN" sz="1000" dirty="0"/>
              <a:t>&lt;Moon&gt;();</a:t>
            </a:r>
          </a:p>
          <a:p>
            <a:r>
              <a:rPr lang="en-US" altLang="zh-CN" sz="1000" dirty="0" smtClean="0"/>
              <a:t>    </a:t>
            </a:r>
            <a:r>
              <a:rPr lang="en-US" altLang="zh-CN" sz="1000" dirty="0"/>
              <a:t>// …</a:t>
            </a:r>
          </a:p>
          <a:p>
            <a:r>
              <a:rPr lang="en-US" altLang="zh-CN" sz="1000" dirty="0"/>
              <a:t>}</a:t>
            </a:r>
          </a:p>
        </p:txBody>
      </p:sp>
      <p:sp>
        <p:nvSpPr>
          <p:cNvPr id="11" name="矩形 10"/>
          <p:cNvSpPr/>
          <p:nvPr/>
        </p:nvSpPr>
        <p:spPr>
          <a:xfrm>
            <a:off x="302556" y="3933056"/>
            <a:ext cx="4572000" cy="246221"/>
          </a:xfrm>
          <a:prstGeom prst="rect">
            <a:avLst/>
          </a:prstGeom>
        </p:spPr>
        <p:txBody>
          <a:bodyPr>
            <a:spAutoFit/>
          </a:bodyPr>
          <a:lstStyle/>
          <a:p>
            <a:r>
              <a:rPr lang="zh-CN" altLang="en-US" sz="1000" dirty="0"/>
              <a:t>另</a:t>
            </a:r>
            <a:r>
              <a:rPr lang="zh-CN" altLang="en-US" sz="1000" dirty="0" smtClean="0"/>
              <a:t>举一个聚合根的例子（</a:t>
            </a:r>
            <a:r>
              <a:rPr lang="en-US" altLang="zh-CN" sz="1000" dirty="0" smtClean="0"/>
              <a:t>Planet</a:t>
            </a:r>
            <a:r>
              <a:rPr lang="zh-CN" altLang="en-US" sz="1000" dirty="0" smtClean="0"/>
              <a:t>是</a:t>
            </a:r>
            <a:r>
              <a:rPr lang="zh-CN" altLang="en-US" sz="1000" dirty="0"/>
              <a:t>聚合</a:t>
            </a:r>
            <a:r>
              <a:rPr lang="zh-CN" altLang="en-US" sz="1000" dirty="0" smtClean="0"/>
              <a:t>根，</a:t>
            </a:r>
            <a:r>
              <a:rPr lang="en-US" altLang="zh-CN" sz="1000" dirty="0" smtClean="0"/>
              <a:t>Moon</a:t>
            </a:r>
            <a:r>
              <a:rPr lang="zh-CN" altLang="en-US" sz="1000" dirty="0" smtClean="0"/>
              <a:t>是非聚合根）：</a:t>
            </a:r>
            <a:endParaRPr lang="zh-CN" altLang="en-US" sz="1000" dirty="0"/>
          </a:p>
        </p:txBody>
      </p:sp>
      <p:sp>
        <p:nvSpPr>
          <p:cNvPr id="12" name="矩形 11"/>
          <p:cNvSpPr/>
          <p:nvPr/>
        </p:nvSpPr>
        <p:spPr>
          <a:xfrm>
            <a:off x="287524" y="5610480"/>
            <a:ext cx="8496944" cy="1015663"/>
          </a:xfrm>
          <a:prstGeom prst="rect">
            <a:avLst/>
          </a:prstGeom>
          <a:ln>
            <a:solidFill>
              <a:schemeClr val="bg1">
                <a:lumMod val="65000"/>
              </a:schemeClr>
            </a:solidFill>
          </a:ln>
        </p:spPr>
        <p:txBody>
          <a:bodyPr wrap="square">
            <a:spAutoFit/>
          </a:bodyPr>
          <a:lstStyle/>
          <a:p>
            <a:r>
              <a:rPr lang="en-US" altLang="zh-CN" sz="1000" dirty="0"/>
              <a:t>@Entity</a:t>
            </a:r>
          </a:p>
          <a:p>
            <a:r>
              <a:rPr lang="en-US" altLang="zh-CN" sz="1000" dirty="0"/>
              <a:t>@Table(name = "MOON")</a:t>
            </a:r>
          </a:p>
          <a:p>
            <a:r>
              <a:rPr lang="en-US" altLang="zh-CN" sz="1000" dirty="0"/>
              <a:t>@</a:t>
            </a:r>
            <a:r>
              <a:rPr lang="en-US" altLang="zh-CN" sz="1000" dirty="0" err="1"/>
              <a:t>EntityListeners</a:t>
            </a:r>
            <a:r>
              <a:rPr lang="en-US" altLang="zh-CN" sz="1000" dirty="0"/>
              <a:t>({ </a:t>
            </a:r>
            <a:r>
              <a:rPr lang="en-US" altLang="zh-CN" sz="1000" dirty="0" err="1"/>
              <a:t>AuditListener.class</a:t>
            </a:r>
            <a:r>
              <a:rPr lang="en-US" altLang="zh-CN" sz="1000" dirty="0"/>
              <a:t> })</a:t>
            </a:r>
          </a:p>
          <a:p>
            <a:r>
              <a:rPr lang="en-US" altLang="zh-CN" sz="1000" dirty="0"/>
              <a:t>public class Moon extends </a:t>
            </a:r>
            <a:r>
              <a:rPr lang="en-US" altLang="zh-CN" sz="1000" dirty="0" err="1"/>
              <a:t>AbstractDomainObject</a:t>
            </a:r>
            <a:r>
              <a:rPr lang="en-US" altLang="zh-CN" sz="1000" dirty="0"/>
              <a:t> implements Auditable, Identifiable </a:t>
            </a:r>
            <a:r>
              <a:rPr lang="en-US" altLang="zh-CN" sz="1000" dirty="0" smtClean="0"/>
              <a:t>{</a:t>
            </a:r>
          </a:p>
          <a:p>
            <a:r>
              <a:rPr lang="en-US" altLang="zh-CN" sz="1000" dirty="0" smtClean="0"/>
              <a:t>    // …</a:t>
            </a:r>
            <a:endParaRPr lang="en-US" altLang="zh-CN" sz="1000" dirty="0"/>
          </a:p>
          <a:p>
            <a:r>
              <a:rPr lang="en-US" altLang="zh-CN" sz="1000" dirty="0" smtClean="0"/>
              <a:t>}</a:t>
            </a:r>
            <a:endParaRPr lang="en-US" altLang="zh-CN" sz="1000" dirty="0"/>
          </a:p>
        </p:txBody>
      </p:sp>
    </p:spTree>
    <p:extLst>
      <p:ext uri="{BB962C8B-B14F-4D97-AF65-F5344CB8AC3E}">
        <p14:creationId xmlns:p14="http://schemas.microsoft.com/office/powerpoint/2010/main" val="16222083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Aggregate</a:t>
            </a:r>
            <a:r>
              <a:rPr lang="zh-CN" altLang="en-US" dirty="0" smtClean="0"/>
              <a:t>（一）</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超大聚合的问题：</a:t>
            </a:r>
            <a:endParaRPr lang="en-US" altLang="zh-CN" sz="1800" dirty="0" smtClean="0"/>
          </a:p>
          <a:p>
            <a:pPr lvl="1">
              <a:lnSpc>
                <a:spcPts val="2700"/>
              </a:lnSpc>
            </a:pPr>
            <a:r>
              <a:rPr lang="zh-CN" altLang="en-US" sz="1600" dirty="0" smtClean="0"/>
              <a:t>并发访问时的数据一致性</a:t>
            </a:r>
            <a:r>
              <a:rPr lang="en-US" altLang="zh-CN" sz="1600" dirty="0"/>
              <a:t>(</a:t>
            </a:r>
            <a:r>
              <a:rPr lang="en-US" altLang="zh-CN" sz="1600" dirty="0" smtClean="0"/>
              <a:t>consistency)</a:t>
            </a:r>
            <a:r>
              <a:rPr lang="zh-CN" altLang="en-US" sz="1600" dirty="0" smtClean="0"/>
              <a:t>以及事务失败问题</a:t>
            </a:r>
            <a:r>
              <a:rPr lang="en-US" altLang="zh-CN" sz="1600" dirty="0"/>
              <a:t>(transactional </a:t>
            </a:r>
            <a:r>
              <a:rPr lang="en-US" altLang="zh-CN" sz="1600" dirty="0" smtClean="0"/>
              <a:t>failures)</a:t>
            </a:r>
            <a:r>
              <a:rPr lang="zh-CN" altLang="en-US" sz="1600" dirty="0" smtClean="0"/>
              <a:t>；</a:t>
            </a:r>
            <a:endParaRPr lang="en-US" altLang="zh-CN" sz="1600" dirty="0" smtClean="0"/>
          </a:p>
          <a:p>
            <a:pPr lvl="1">
              <a:lnSpc>
                <a:spcPts val="2700"/>
              </a:lnSpc>
            </a:pPr>
            <a:r>
              <a:rPr lang="zh-CN" altLang="en-US" sz="1600" dirty="0" smtClean="0"/>
              <a:t>性能和扩展性问题，如一次加载过多数据或内存不足等；</a:t>
            </a:r>
            <a:endParaRPr lang="en-US" altLang="zh-CN" sz="1600" dirty="0" smtClean="0"/>
          </a:p>
          <a:p>
            <a:pPr lvl="1">
              <a:lnSpc>
                <a:spcPts val="2700"/>
              </a:lnSpc>
            </a:pPr>
            <a:endParaRPr lang="en-US" altLang="zh-CN" sz="1600"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3" y="2204864"/>
            <a:ext cx="4428493" cy="428485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2276872"/>
            <a:ext cx="4427984" cy="4392488"/>
          </a:xfrm>
          <a:prstGeom prst="rect">
            <a:avLst/>
          </a:prstGeom>
        </p:spPr>
      </p:pic>
    </p:spTree>
    <p:extLst>
      <p:ext uri="{BB962C8B-B14F-4D97-AF65-F5344CB8AC3E}">
        <p14:creationId xmlns:p14="http://schemas.microsoft.com/office/powerpoint/2010/main" val="196531847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Aggregate</a:t>
            </a:r>
            <a:r>
              <a:rPr lang="zh-CN" altLang="en-US" dirty="0" smtClean="0"/>
              <a:t>（二）</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设计小聚合：</a:t>
            </a:r>
            <a:endParaRPr lang="en-US" altLang="zh-CN" sz="1800" dirty="0" smtClean="0"/>
          </a:p>
          <a:p>
            <a:pPr lvl="1">
              <a:lnSpc>
                <a:spcPts val="2700"/>
              </a:lnSpc>
            </a:pPr>
            <a:r>
              <a:rPr lang="zh-CN" altLang="en-US" sz="1600" dirty="0" smtClean="0"/>
              <a:t>探索业务中真正必须一致（</a:t>
            </a:r>
            <a:r>
              <a:rPr lang="zh-CN" altLang="en-US" sz="1600" dirty="0"/>
              <a:t>强</a:t>
            </a:r>
            <a:r>
              <a:rPr lang="zh-CN" altLang="en-US" sz="1600" dirty="0" smtClean="0"/>
              <a:t>一致）的规则，依据一致性边界发现聚合；</a:t>
            </a:r>
            <a:endParaRPr lang="en-US" altLang="zh-CN" sz="1600" dirty="0" smtClean="0"/>
          </a:p>
          <a:p>
            <a:pPr lvl="1">
              <a:lnSpc>
                <a:spcPts val="2700"/>
              </a:lnSpc>
            </a:pPr>
            <a:r>
              <a:rPr lang="zh-CN" altLang="en-US" sz="1600" dirty="0" smtClean="0"/>
              <a:t>不要轻易相信所有用例，有时候数据的最终一致是可以接受的；</a:t>
            </a:r>
            <a:endParaRPr lang="en-US" altLang="zh-CN" sz="1600" dirty="0" smtClean="0"/>
          </a:p>
          <a:p>
            <a:pPr lvl="1">
              <a:lnSpc>
                <a:spcPts val="2700"/>
              </a:lnSpc>
            </a:pPr>
            <a:endParaRPr lang="en-US" altLang="zh-CN" sz="1600" dirty="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31" y="3068960"/>
            <a:ext cx="3024701" cy="2592288"/>
          </a:xfrm>
          <a:prstGeom prst="rect">
            <a:avLst/>
          </a:prstGeom>
        </p:spPr>
      </p:pic>
      <p:sp>
        <p:nvSpPr>
          <p:cNvPr id="4" name="矩形 3"/>
          <p:cNvSpPr/>
          <p:nvPr/>
        </p:nvSpPr>
        <p:spPr>
          <a:xfrm>
            <a:off x="683568" y="2308999"/>
            <a:ext cx="7776864" cy="461665"/>
          </a:xfrm>
          <a:prstGeom prst="rect">
            <a:avLst/>
          </a:prstGeom>
        </p:spPr>
        <p:txBody>
          <a:bodyPr wrap="square">
            <a:spAutoFit/>
          </a:bodyPr>
          <a:lstStyle/>
          <a:p>
            <a:r>
              <a:rPr lang="zh-CN" altLang="en-US" sz="1200" dirty="0" smtClean="0">
                <a:latin typeface="楷体" panose="02010609060101010101" pitchFamily="49" charset="-122"/>
                <a:ea typeface="楷体" panose="02010609060101010101" pitchFamily="49" charset="-122"/>
              </a:rPr>
              <a:t>下例中</a:t>
            </a:r>
            <a:r>
              <a:rPr lang="en-US" altLang="zh-CN" sz="1200" dirty="0" smtClean="0">
                <a:latin typeface="楷体" panose="02010609060101010101" pitchFamily="49" charset="-122"/>
                <a:ea typeface="楷体" panose="02010609060101010101" pitchFamily="49" charset="-122"/>
              </a:rPr>
              <a:t>, </a:t>
            </a:r>
            <a:r>
              <a:rPr lang="zh-CN" altLang="en-US" sz="1200" dirty="0" smtClean="0">
                <a:latin typeface="楷体" panose="02010609060101010101" pitchFamily="49" charset="-122"/>
                <a:ea typeface="楷体" panose="02010609060101010101" pitchFamily="49" charset="-122"/>
              </a:rPr>
              <a:t>我们重新划分了四个聚合，每个聚合都依赖一个公共的值对象</a:t>
            </a:r>
            <a:r>
              <a:rPr lang="en-US" altLang="zh-CN" sz="1200" dirty="0" err="1" smtClean="0">
                <a:latin typeface="楷体" panose="02010609060101010101" pitchFamily="49" charset="-122"/>
                <a:ea typeface="楷体" panose="02010609060101010101" pitchFamily="49" charset="-122"/>
              </a:rPr>
              <a:t>ProductId</a:t>
            </a:r>
            <a:r>
              <a:rPr lang="en-US" altLang="zh-CN" sz="1200" dirty="0" smtClean="0">
                <a:latin typeface="楷体" panose="02010609060101010101" pitchFamily="49" charset="-122"/>
                <a:ea typeface="楷体" panose="02010609060101010101" pitchFamily="49" charset="-122"/>
              </a:rPr>
              <a:t>(Product</a:t>
            </a:r>
            <a:r>
              <a:rPr lang="zh-CN" altLang="en-US" sz="1200" dirty="0">
                <a:latin typeface="楷体" panose="02010609060101010101" pitchFamily="49" charset="-122"/>
                <a:ea typeface="楷体" panose="02010609060101010101" pitchFamily="49" charset="-122"/>
              </a:rPr>
              <a:t>领域</a:t>
            </a:r>
            <a:r>
              <a:rPr lang="zh-CN" altLang="en-US" sz="1200" dirty="0" smtClean="0">
                <a:latin typeface="楷体" panose="02010609060101010101" pitchFamily="49" charset="-122"/>
                <a:ea typeface="楷体" panose="02010609060101010101" pitchFamily="49" charset="-122"/>
              </a:rPr>
              <a:t>实体的标识</a:t>
            </a:r>
            <a:r>
              <a:rPr lang="en-US" altLang="zh-CN" sz="1200" dirty="0" smtClean="0">
                <a:latin typeface="楷体" panose="02010609060101010101" pitchFamily="49" charset="-122"/>
                <a:ea typeface="楷体" panose="02010609060101010101" pitchFamily="49" charset="-122"/>
              </a:rPr>
              <a:t>)</a:t>
            </a:r>
            <a:r>
              <a:rPr lang="zh-CN" altLang="en-US" sz="1200" dirty="0" smtClean="0">
                <a:latin typeface="楷体" panose="02010609060101010101" pitchFamily="49" charset="-122"/>
                <a:ea typeface="楷体" panose="02010609060101010101" pitchFamily="49" charset="-122"/>
              </a:rPr>
              <a:t>。</a:t>
            </a:r>
            <a:endParaRPr lang="en-US" altLang="zh-CN" sz="1200" dirty="0" smtClean="0">
              <a:latin typeface="楷体" panose="02010609060101010101" pitchFamily="49" charset="-122"/>
              <a:ea typeface="楷体" panose="02010609060101010101" pitchFamily="49" charset="-122"/>
            </a:endParaRPr>
          </a:p>
          <a:p>
            <a:r>
              <a:rPr lang="zh-CN" altLang="en-US" sz="1200" dirty="0" smtClean="0">
                <a:latin typeface="楷体" panose="02010609060101010101" pitchFamily="49" charset="-122"/>
                <a:ea typeface="楷体" panose="02010609060101010101" pitchFamily="49" charset="-122"/>
              </a:rPr>
              <a:t>采用领域服务协调</a:t>
            </a:r>
            <a:endParaRPr lang="zh-CN" altLang="en-US" sz="1200" dirty="0">
              <a:latin typeface="楷体" panose="02010609060101010101" pitchFamily="49" charset="-122"/>
              <a:ea typeface="楷体" panose="02010609060101010101" pitchFamily="49" charset="-122"/>
            </a:endParaRPr>
          </a:p>
        </p:txBody>
      </p:sp>
      <p:sp>
        <p:nvSpPr>
          <p:cNvPr id="10" name="矩形 9"/>
          <p:cNvSpPr/>
          <p:nvPr/>
        </p:nvSpPr>
        <p:spPr>
          <a:xfrm>
            <a:off x="3059832" y="2687429"/>
            <a:ext cx="3096344" cy="3477875"/>
          </a:xfrm>
          <a:prstGeom prst="rect">
            <a:avLst/>
          </a:prstGeom>
          <a:ln>
            <a:solidFill>
              <a:schemeClr val="bg1">
                <a:lumMod val="65000"/>
              </a:schemeClr>
            </a:solidFill>
          </a:ln>
        </p:spPr>
        <p:txBody>
          <a:bodyPr wrap="square">
            <a:spAutoFit/>
          </a:bodyPr>
          <a:lstStyle/>
          <a:p>
            <a:r>
              <a:rPr lang="en-US" altLang="zh-CN" sz="1000" dirty="0"/>
              <a:t>public class Product ... {</a:t>
            </a:r>
          </a:p>
          <a:p>
            <a:r>
              <a:rPr lang="en-US" altLang="zh-CN" sz="1000" dirty="0" smtClean="0"/>
              <a:t>    ...</a:t>
            </a:r>
            <a:endParaRPr lang="en-US" altLang="zh-CN" sz="1000" dirty="0"/>
          </a:p>
          <a:p>
            <a:r>
              <a:rPr lang="en-US" altLang="zh-CN" sz="1000" dirty="0" smtClean="0"/>
              <a:t>    public </a:t>
            </a:r>
            <a:r>
              <a:rPr lang="en-US" altLang="zh-CN" sz="1000" dirty="0" err="1"/>
              <a:t>BacklogItem</a:t>
            </a:r>
            <a:r>
              <a:rPr lang="en-US" altLang="zh-CN" sz="1000" dirty="0"/>
              <a:t> </a:t>
            </a:r>
            <a:r>
              <a:rPr lang="en-US" altLang="zh-CN" sz="1000" dirty="0" err="1"/>
              <a:t>planBacklogItem</a:t>
            </a:r>
            <a:r>
              <a:rPr lang="en-US" altLang="zh-CN" sz="1000" dirty="0"/>
              <a:t>(</a:t>
            </a:r>
          </a:p>
          <a:p>
            <a:r>
              <a:rPr lang="en-US" altLang="zh-CN" sz="1000" dirty="0" smtClean="0"/>
              <a:t>        String </a:t>
            </a:r>
            <a:r>
              <a:rPr lang="en-US" altLang="zh-CN" sz="1000" dirty="0" err="1"/>
              <a:t>aSummary</a:t>
            </a:r>
            <a:r>
              <a:rPr lang="en-US" altLang="zh-CN" sz="1000" dirty="0"/>
              <a:t>, String </a:t>
            </a:r>
            <a:r>
              <a:rPr lang="en-US" altLang="zh-CN" sz="1000" dirty="0" err="1"/>
              <a:t>aCategory</a:t>
            </a:r>
            <a:r>
              <a:rPr lang="en-US" altLang="zh-CN" sz="1000" dirty="0"/>
              <a:t>,</a:t>
            </a:r>
          </a:p>
          <a:p>
            <a:r>
              <a:rPr lang="en-US" altLang="zh-CN" sz="1000" dirty="0" smtClean="0"/>
              <a:t>        </a:t>
            </a:r>
            <a:r>
              <a:rPr lang="en-US" altLang="zh-CN" sz="1000" dirty="0" err="1" smtClean="0"/>
              <a:t>BacklogItemType</a:t>
            </a:r>
            <a:r>
              <a:rPr lang="en-US" altLang="zh-CN" sz="1000" dirty="0" smtClean="0"/>
              <a:t> </a:t>
            </a:r>
            <a:r>
              <a:rPr lang="en-US" altLang="zh-CN" sz="1000" dirty="0" err="1"/>
              <a:t>aType</a:t>
            </a:r>
            <a:r>
              <a:rPr lang="en-US" altLang="zh-CN" sz="1000" dirty="0"/>
              <a:t>, </a:t>
            </a:r>
            <a:endParaRPr lang="en-US" altLang="zh-CN" sz="1000" dirty="0" smtClean="0"/>
          </a:p>
          <a:p>
            <a:r>
              <a:rPr lang="en-US" altLang="zh-CN" sz="1000" dirty="0"/>
              <a:t> </a:t>
            </a:r>
            <a:r>
              <a:rPr lang="en-US" altLang="zh-CN" sz="1000" dirty="0" smtClean="0"/>
              <a:t>       </a:t>
            </a:r>
            <a:r>
              <a:rPr lang="en-US" altLang="zh-CN" sz="1000" dirty="0" err="1" smtClean="0"/>
              <a:t>StoryPoints</a:t>
            </a:r>
            <a:r>
              <a:rPr lang="en-US" altLang="zh-CN" sz="1000" dirty="0" smtClean="0"/>
              <a:t> </a:t>
            </a:r>
            <a:r>
              <a:rPr lang="en-US" altLang="zh-CN" sz="1000" dirty="0" err="1"/>
              <a:t>aStoryPoints</a:t>
            </a:r>
            <a:r>
              <a:rPr lang="en-US" altLang="zh-CN" sz="1000" dirty="0"/>
              <a:t>) {</a:t>
            </a:r>
          </a:p>
          <a:p>
            <a:r>
              <a:rPr lang="en-US" altLang="zh-CN" sz="1000" dirty="0" smtClean="0"/>
              <a:t>         ...</a:t>
            </a:r>
            <a:endParaRPr lang="en-US" altLang="zh-CN" sz="1000" dirty="0"/>
          </a:p>
          <a:p>
            <a:r>
              <a:rPr lang="en-US" altLang="zh-CN" sz="1000" dirty="0" smtClean="0"/>
              <a:t>    }</a:t>
            </a:r>
          </a:p>
          <a:p>
            <a:endParaRPr lang="en-US" altLang="zh-CN" sz="1000" dirty="0"/>
          </a:p>
          <a:p>
            <a:r>
              <a:rPr lang="en-US" altLang="zh-CN" sz="1000" dirty="0" smtClean="0"/>
              <a:t>    public </a:t>
            </a:r>
            <a:r>
              <a:rPr lang="en-US" altLang="zh-CN" sz="1000" dirty="0"/>
              <a:t>Release </a:t>
            </a:r>
            <a:r>
              <a:rPr lang="en-US" altLang="zh-CN" sz="1000" dirty="0" err="1"/>
              <a:t>scheduleRelease</a:t>
            </a:r>
            <a:r>
              <a:rPr lang="en-US" altLang="zh-CN" sz="1000" dirty="0"/>
              <a:t>(</a:t>
            </a:r>
          </a:p>
          <a:p>
            <a:r>
              <a:rPr lang="en-US" altLang="zh-CN" sz="1000" dirty="0" smtClean="0"/>
              <a:t>        String </a:t>
            </a:r>
            <a:r>
              <a:rPr lang="en-US" altLang="zh-CN" sz="1000" dirty="0" err="1"/>
              <a:t>aName</a:t>
            </a:r>
            <a:r>
              <a:rPr lang="en-US" altLang="zh-CN" sz="1000" dirty="0"/>
              <a:t>, String </a:t>
            </a:r>
            <a:r>
              <a:rPr lang="en-US" altLang="zh-CN" sz="1000" dirty="0" err="1"/>
              <a:t>aDescription</a:t>
            </a:r>
            <a:r>
              <a:rPr lang="en-US" altLang="zh-CN" sz="1000" dirty="0"/>
              <a:t>,</a:t>
            </a:r>
          </a:p>
          <a:p>
            <a:r>
              <a:rPr lang="en-US" altLang="zh-CN" sz="1000" dirty="0" smtClean="0"/>
              <a:t>        Date </a:t>
            </a:r>
            <a:r>
              <a:rPr lang="en-US" altLang="zh-CN" sz="1000" dirty="0" err="1"/>
              <a:t>aBegins</a:t>
            </a:r>
            <a:r>
              <a:rPr lang="en-US" altLang="zh-CN" sz="1000" dirty="0"/>
              <a:t>, Date </a:t>
            </a:r>
            <a:r>
              <a:rPr lang="en-US" altLang="zh-CN" sz="1000" dirty="0" err="1"/>
              <a:t>anEnds</a:t>
            </a:r>
            <a:r>
              <a:rPr lang="en-US" altLang="zh-CN" sz="1000" dirty="0"/>
              <a:t>) {</a:t>
            </a:r>
          </a:p>
          <a:p>
            <a:r>
              <a:rPr lang="en-US" altLang="zh-CN" sz="1000" dirty="0" smtClean="0"/>
              <a:t>        ...</a:t>
            </a:r>
            <a:endParaRPr lang="en-US" altLang="zh-CN" sz="1000" dirty="0"/>
          </a:p>
          <a:p>
            <a:r>
              <a:rPr lang="en-US" altLang="zh-CN" sz="1000" dirty="0" smtClean="0"/>
              <a:t>    }</a:t>
            </a:r>
          </a:p>
          <a:p>
            <a:endParaRPr lang="en-US" altLang="zh-CN" sz="1000" dirty="0"/>
          </a:p>
          <a:p>
            <a:r>
              <a:rPr lang="en-US" altLang="zh-CN" sz="1000" dirty="0" smtClean="0"/>
              <a:t>    public </a:t>
            </a:r>
            <a:r>
              <a:rPr lang="en-US" altLang="zh-CN" sz="1000" dirty="0"/>
              <a:t>Sprint </a:t>
            </a:r>
            <a:r>
              <a:rPr lang="en-US" altLang="zh-CN" sz="1000" dirty="0" err="1"/>
              <a:t>scheduleSprint</a:t>
            </a:r>
            <a:r>
              <a:rPr lang="en-US" altLang="zh-CN" sz="1000" dirty="0"/>
              <a:t>(</a:t>
            </a:r>
          </a:p>
          <a:p>
            <a:r>
              <a:rPr lang="en-US" altLang="zh-CN" sz="1000" dirty="0" smtClean="0"/>
              <a:t>        String </a:t>
            </a:r>
            <a:r>
              <a:rPr lang="en-US" altLang="zh-CN" sz="1000" dirty="0" err="1"/>
              <a:t>aName</a:t>
            </a:r>
            <a:r>
              <a:rPr lang="en-US" altLang="zh-CN" sz="1000" dirty="0"/>
              <a:t>, String </a:t>
            </a:r>
            <a:r>
              <a:rPr lang="en-US" altLang="zh-CN" sz="1000" dirty="0" err="1"/>
              <a:t>aGoals</a:t>
            </a:r>
            <a:r>
              <a:rPr lang="en-US" altLang="zh-CN" sz="1000" dirty="0"/>
              <a:t>,</a:t>
            </a:r>
          </a:p>
          <a:p>
            <a:r>
              <a:rPr lang="en-US" altLang="zh-CN" sz="1000" dirty="0" smtClean="0"/>
              <a:t>        Date </a:t>
            </a:r>
            <a:r>
              <a:rPr lang="en-US" altLang="zh-CN" sz="1000" dirty="0" err="1"/>
              <a:t>aBegins</a:t>
            </a:r>
            <a:r>
              <a:rPr lang="en-US" altLang="zh-CN" sz="1000" dirty="0"/>
              <a:t>, Date </a:t>
            </a:r>
            <a:r>
              <a:rPr lang="en-US" altLang="zh-CN" sz="1000" dirty="0" err="1"/>
              <a:t>anEnds</a:t>
            </a:r>
            <a:r>
              <a:rPr lang="en-US" altLang="zh-CN" sz="1000" dirty="0"/>
              <a:t>) {</a:t>
            </a:r>
          </a:p>
          <a:p>
            <a:r>
              <a:rPr lang="en-US" altLang="zh-CN" sz="1000" dirty="0" smtClean="0"/>
              <a:t>        ...</a:t>
            </a:r>
            <a:endParaRPr lang="en-US" altLang="zh-CN" sz="1000" dirty="0"/>
          </a:p>
          <a:p>
            <a:r>
              <a:rPr lang="en-US" altLang="zh-CN" sz="1000" dirty="0" smtClean="0"/>
              <a:t>    }</a:t>
            </a:r>
            <a:endParaRPr lang="en-US" altLang="zh-CN" sz="1000" dirty="0"/>
          </a:p>
          <a:p>
            <a:r>
              <a:rPr lang="en-US" altLang="zh-CN" sz="1000" dirty="0" smtClean="0"/>
              <a:t>    ...</a:t>
            </a:r>
            <a:endParaRPr lang="en-US" altLang="zh-CN" sz="1000" dirty="0"/>
          </a:p>
          <a:p>
            <a:r>
              <a:rPr lang="en-US" altLang="zh-CN" sz="1000" dirty="0"/>
              <a:t>}</a:t>
            </a:r>
            <a:endParaRPr lang="en-US" altLang="zh-CN" sz="1000" dirty="0" smtClean="0"/>
          </a:p>
        </p:txBody>
      </p:sp>
      <p:sp>
        <p:nvSpPr>
          <p:cNvPr id="12" name="矩形 11"/>
          <p:cNvSpPr/>
          <p:nvPr/>
        </p:nvSpPr>
        <p:spPr>
          <a:xfrm>
            <a:off x="5652120" y="2996952"/>
            <a:ext cx="3059832" cy="3785652"/>
          </a:xfrm>
          <a:prstGeom prst="rect">
            <a:avLst/>
          </a:prstGeom>
          <a:solidFill>
            <a:schemeClr val="bg1"/>
          </a:solidFill>
          <a:ln>
            <a:solidFill>
              <a:schemeClr val="bg1">
                <a:lumMod val="65000"/>
              </a:schemeClr>
            </a:solidFill>
          </a:ln>
        </p:spPr>
        <p:txBody>
          <a:bodyPr wrap="square">
            <a:spAutoFit/>
          </a:bodyPr>
          <a:lstStyle/>
          <a:p>
            <a:r>
              <a:rPr lang="en-US" altLang="zh-CN" sz="1000" dirty="0"/>
              <a:t>public class </a:t>
            </a:r>
            <a:r>
              <a:rPr lang="en-US" altLang="zh-CN" sz="1000" dirty="0" err="1"/>
              <a:t>ProductBacklogItemService</a:t>
            </a:r>
            <a:r>
              <a:rPr lang="en-US" altLang="zh-CN" sz="1000" dirty="0"/>
              <a:t> ... {</a:t>
            </a:r>
          </a:p>
          <a:p>
            <a:r>
              <a:rPr lang="en-US" altLang="zh-CN" sz="1000" dirty="0" smtClean="0"/>
              <a:t>    ...</a:t>
            </a:r>
            <a:endParaRPr lang="en-US" altLang="zh-CN" sz="1000" dirty="0"/>
          </a:p>
          <a:p>
            <a:r>
              <a:rPr lang="en-US" altLang="zh-CN" sz="1000" dirty="0" smtClean="0"/>
              <a:t>    @</a:t>
            </a:r>
            <a:r>
              <a:rPr lang="en-US" altLang="zh-CN" sz="1000" dirty="0"/>
              <a:t>Transactional</a:t>
            </a:r>
          </a:p>
          <a:p>
            <a:r>
              <a:rPr lang="en-US" altLang="zh-CN" sz="1000" dirty="0" smtClean="0"/>
              <a:t>    public </a:t>
            </a:r>
            <a:r>
              <a:rPr lang="en-US" altLang="zh-CN" sz="1000" dirty="0"/>
              <a:t>void </a:t>
            </a:r>
            <a:r>
              <a:rPr lang="en-US" altLang="zh-CN" sz="1000" dirty="0" err="1"/>
              <a:t>planProductBacklogItem</a:t>
            </a:r>
            <a:r>
              <a:rPr lang="en-US" altLang="zh-CN" sz="1000" dirty="0"/>
              <a:t>(</a:t>
            </a:r>
          </a:p>
          <a:p>
            <a:r>
              <a:rPr lang="en-US" altLang="zh-CN" sz="1000" dirty="0" smtClean="0"/>
              <a:t>        String </a:t>
            </a:r>
            <a:r>
              <a:rPr lang="en-US" altLang="zh-CN" sz="1000" dirty="0" err="1"/>
              <a:t>aTenantId</a:t>
            </a:r>
            <a:r>
              <a:rPr lang="en-US" altLang="zh-CN" sz="1000" dirty="0"/>
              <a:t>, String </a:t>
            </a:r>
            <a:r>
              <a:rPr lang="en-US" altLang="zh-CN" sz="1000" dirty="0" err="1"/>
              <a:t>aProductId</a:t>
            </a:r>
            <a:r>
              <a:rPr lang="en-US" altLang="zh-CN" sz="1000" dirty="0"/>
              <a:t>,</a:t>
            </a:r>
          </a:p>
          <a:p>
            <a:r>
              <a:rPr lang="en-US" altLang="zh-CN" sz="1000" dirty="0" smtClean="0"/>
              <a:t>        String </a:t>
            </a:r>
            <a:r>
              <a:rPr lang="en-US" altLang="zh-CN" sz="1000" dirty="0" err="1"/>
              <a:t>aSummary</a:t>
            </a:r>
            <a:r>
              <a:rPr lang="en-US" altLang="zh-CN" sz="1000" dirty="0"/>
              <a:t>, String </a:t>
            </a:r>
            <a:r>
              <a:rPr lang="en-US" altLang="zh-CN" sz="1000" dirty="0" err="1"/>
              <a:t>aCategory</a:t>
            </a:r>
            <a:r>
              <a:rPr lang="en-US" altLang="zh-CN" sz="1000" dirty="0"/>
              <a:t>,</a:t>
            </a:r>
          </a:p>
          <a:p>
            <a:r>
              <a:rPr lang="en-US" altLang="zh-CN" sz="1000" dirty="0" smtClean="0"/>
              <a:t>        String </a:t>
            </a:r>
            <a:r>
              <a:rPr lang="en-US" altLang="zh-CN" sz="1000" dirty="0" err="1"/>
              <a:t>aBacklogItemType</a:t>
            </a:r>
            <a:r>
              <a:rPr lang="en-US" altLang="zh-CN" sz="1000" dirty="0"/>
              <a:t>, String </a:t>
            </a:r>
            <a:r>
              <a:rPr lang="en-US" altLang="zh-CN" sz="1000" dirty="0" err="1"/>
              <a:t>aStoryPoints</a:t>
            </a:r>
            <a:r>
              <a:rPr lang="en-US" altLang="zh-CN" sz="1000" dirty="0"/>
              <a:t>) </a:t>
            </a:r>
            <a:r>
              <a:rPr lang="en-US" altLang="zh-CN" sz="1000" dirty="0" smtClean="0"/>
              <a:t>{</a:t>
            </a:r>
          </a:p>
          <a:p>
            <a:endParaRPr lang="en-US" altLang="zh-CN" sz="1000" dirty="0"/>
          </a:p>
          <a:p>
            <a:r>
              <a:rPr lang="en-US" altLang="zh-CN" sz="1000" dirty="0" smtClean="0"/>
              <a:t>        Product </a:t>
            </a:r>
            <a:r>
              <a:rPr lang="en-US" altLang="zh-CN" sz="1000" dirty="0" err="1"/>
              <a:t>product</a:t>
            </a:r>
            <a:r>
              <a:rPr lang="en-US" altLang="zh-CN" sz="1000" dirty="0"/>
              <a:t> =</a:t>
            </a:r>
          </a:p>
          <a:p>
            <a:r>
              <a:rPr lang="en-US" altLang="zh-CN" sz="1000" dirty="0" smtClean="0"/>
              <a:t>            </a:t>
            </a:r>
            <a:r>
              <a:rPr lang="en-US" altLang="zh-CN" sz="1000" dirty="0" err="1" smtClean="0"/>
              <a:t>productRepository.productOfId</a:t>
            </a:r>
            <a:r>
              <a:rPr lang="en-US" altLang="zh-CN" sz="1000" dirty="0"/>
              <a:t>(</a:t>
            </a:r>
          </a:p>
          <a:p>
            <a:r>
              <a:rPr lang="en-US" altLang="zh-CN" sz="1000" dirty="0" smtClean="0"/>
              <a:t>                new </a:t>
            </a:r>
            <a:r>
              <a:rPr lang="en-US" altLang="zh-CN" sz="1000" dirty="0" err="1"/>
              <a:t>TenantId</a:t>
            </a:r>
            <a:r>
              <a:rPr lang="en-US" altLang="zh-CN" sz="1000" dirty="0"/>
              <a:t>(</a:t>
            </a:r>
            <a:r>
              <a:rPr lang="en-US" altLang="zh-CN" sz="1000" dirty="0" err="1"/>
              <a:t>aTenantId</a:t>
            </a:r>
            <a:r>
              <a:rPr lang="en-US" altLang="zh-CN" sz="1000" dirty="0"/>
              <a:t>),</a:t>
            </a:r>
          </a:p>
          <a:p>
            <a:r>
              <a:rPr lang="en-US" altLang="zh-CN" sz="1000" dirty="0" smtClean="0"/>
              <a:t>                new </a:t>
            </a:r>
            <a:r>
              <a:rPr lang="en-US" altLang="zh-CN" sz="1000" dirty="0" err="1"/>
              <a:t>ProductId</a:t>
            </a:r>
            <a:r>
              <a:rPr lang="en-US" altLang="zh-CN" sz="1000" dirty="0"/>
              <a:t>(</a:t>
            </a:r>
            <a:r>
              <a:rPr lang="en-US" altLang="zh-CN" sz="1000" dirty="0" err="1"/>
              <a:t>aProductId</a:t>
            </a:r>
            <a:r>
              <a:rPr lang="en-US" altLang="zh-CN" sz="1000" dirty="0" smtClean="0"/>
              <a:t>));</a:t>
            </a:r>
          </a:p>
          <a:p>
            <a:endParaRPr lang="en-US" altLang="zh-CN" sz="1000" dirty="0"/>
          </a:p>
          <a:p>
            <a:r>
              <a:rPr lang="en-US" altLang="zh-CN" sz="1000" dirty="0" smtClean="0"/>
              <a:t>        </a:t>
            </a:r>
            <a:r>
              <a:rPr lang="en-US" altLang="zh-CN" sz="1000" dirty="0" err="1" smtClean="0"/>
              <a:t>BacklogItem</a:t>
            </a:r>
            <a:r>
              <a:rPr lang="en-US" altLang="zh-CN" sz="1000" dirty="0" smtClean="0"/>
              <a:t> </a:t>
            </a:r>
            <a:r>
              <a:rPr lang="en-US" altLang="zh-CN" sz="1000" dirty="0" err="1"/>
              <a:t>plannedBacklogItem</a:t>
            </a:r>
            <a:r>
              <a:rPr lang="en-US" altLang="zh-CN" sz="1000" dirty="0"/>
              <a:t> =</a:t>
            </a:r>
          </a:p>
          <a:p>
            <a:r>
              <a:rPr lang="en-US" altLang="zh-CN" sz="1000" dirty="0" smtClean="0"/>
              <a:t>            </a:t>
            </a:r>
            <a:r>
              <a:rPr lang="en-US" altLang="zh-CN" sz="1000" dirty="0" err="1" smtClean="0"/>
              <a:t>product.planBacklogItem</a:t>
            </a:r>
            <a:r>
              <a:rPr lang="en-US" altLang="zh-CN" sz="1000" dirty="0"/>
              <a:t>(</a:t>
            </a:r>
          </a:p>
          <a:p>
            <a:r>
              <a:rPr lang="en-US" altLang="zh-CN" sz="1000" dirty="0" smtClean="0"/>
              <a:t>                </a:t>
            </a:r>
            <a:r>
              <a:rPr lang="en-US" altLang="zh-CN" sz="1000" dirty="0" err="1" smtClean="0"/>
              <a:t>aSummary</a:t>
            </a:r>
            <a:r>
              <a:rPr lang="en-US" altLang="zh-CN" sz="1000" dirty="0"/>
              <a:t>,</a:t>
            </a:r>
          </a:p>
          <a:p>
            <a:r>
              <a:rPr lang="en-US" altLang="zh-CN" sz="1000" dirty="0" smtClean="0"/>
              <a:t>                </a:t>
            </a:r>
            <a:r>
              <a:rPr lang="en-US" altLang="zh-CN" sz="1000" dirty="0" err="1" smtClean="0"/>
              <a:t>aCategory</a:t>
            </a:r>
            <a:r>
              <a:rPr lang="en-US" altLang="zh-CN" sz="1000" dirty="0"/>
              <a:t>,</a:t>
            </a:r>
          </a:p>
          <a:p>
            <a:r>
              <a:rPr lang="en-US" altLang="zh-CN" sz="1000" dirty="0" smtClean="0"/>
              <a:t>                </a:t>
            </a:r>
            <a:r>
              <a:rPr lang="en-US" altLang="zh-CN" sz="1000" dirty="0" err="1" smtClean="0"/>
              <a:t>BacklogItemType.valueOf</a:t>
            </a:r>
            <a:r>
              <a:rPr lang="en-US" altLang="zh-CN" sz="1000" dirty="0" smtClean="0"/>
              <a:t>(</a:t>
            </a:r>
            <a:r>
              <a:rPr lang="en-US" altLang="zh-CN" sz="1000" dirty="0" err="1" smtClean="0"/>
              <a:t>aBacklogItemType</a:t>
            </a:r>
            <a:r>
              <a:rPr lang="en-US" altLang="zh-CN" sz="1000" dirty="0"/>
              <a:t>),</a:t>
            </a:r>
          </a:p>
          <a:p>
            <a:r>
              <a:rPr lang="en-US" altLang="zh-CN" sz="1000" dirty="0" smtClean="0"/>
              <a:t>                </a:t>
            </a:r>
            <a:r>
              <a:rPr lang="en-US" altLang="zh-CN" sz="1000" dirty="0" err="1" smtClean="0"/>
              <a:t>StoryPoints.valueOf</a:t>
            </a:r>
            <a:r>
              <a:rPr lang="en-US" altLang="zh-CN" sz="1000" dirty="0" smtClean="0"/>
              <a:t>(</a:t>
            </a:r>
            <a:r>
              <a:rPr lang="en-US" altLang="zh-CN" sz="1000" dirty="0" err="1" smtClean="0"/>
              <a:t>aStoryPoints</a:t>
            </a:r>
            <a:r>
              <a:rPr lang="en-US" altLang="zh-CN" sz="1000" dirty="0" smtClean="0"/>
              <a:t>));</a:t>
            </a:r>
          </a:p>
          <a:p>
            <a:endParaRPr lang="en-US" altLang="zh-CN" sz="1000" dirty="0"/>
          </a:p>
          <a:p>
            <a:r>
              <a:rPr lang="en-US" altLang="zh-CN" sz="1000" dirty="0" smtClean="0"/>
              <a:t>        </a:t>
            </a:r>
            <a:r>
              <a:rPr lang="en-US" altLang="zh-CN" sz="1000" dirty="0" err="1" smtClean="0"/>
              <a:t>backlogItemRepository.add</a:t>
            </a:r>
            <a:r>
              <a:rPr lang="en-US" altLang="zh-CN" sz="1000" dirty="0" smtClean="0"/>
              <a:t>(</a:t>
            </a:r>
            <a:r>
              <a:rPr lang="en-US" altLang="zh-CN" sz="1000" dirty="0" err="1" smtClean="0"/>
              <a:t>plannedBacklogItem</a:t>
            </a:r>
            <a:r>
              <a:rPr lang="en-US" altLang="zh-CN" sz="1000" dirty="0"/>
              <a:t>);</a:t>
            </a:r>
          </a:p>
          <a:p>
            <a:r>
              <a:rPr lang="en-US" altLang="zh-CN" sz="1000" dirty="0" smtClean="0"/>
              <a:t>    }</a:t>
            </a:r>
            <a:endParaRPr lang="en-US" altLang="zh-CN" sz="1000" dirty="0"/>
          </a:p>
          <a:p>
            <a:r>
              <a:rPr lang="en-US" altLang="zh-CN" sz="1000" dirty="0" smtClean="0"/>
              <a:t>    ...</a:t>
            </a:r>
            <a:endParaRPr lang="en-US" altLang="zh-CN" sz="1000" dirty="0"/>
          </a:p>
          <a:p>
            <a:r>
              <a:rPr lang="en-US" altLang="zh-CN" sz="1000" dirty="0"/>
              <a:t>}</a:t>
            </a:r>
            <a:endParaRPr lang="en-US" altLang="zh-CN" sz="1000" dirty="0" smtClean="0"/>
          </a:p>
        </p:txBody>
      </p:sp>
    </p:spTree>
    <p:extLst>
      <p:ext uri="{BB962C8B-B14F-4D97-AF65-F5344CB8AC3E}">
        <p14:creationId xmlns:p14="http://schemas.microsoft.com/office/powerpoint/2010/main" val="243344281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Aggregate</a:t>
            </a:r>
            <a:r>
              <a:rPr lang="zh-CN" altLang="en-US" dirty="0" smtClean="0"/>
              <a:t>（三）</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设计小聚合：如何解决聚合间相互引用问题</a:t>
            </a:r>
            <a:endParaRPr lang="en-US" altLang="zh-CN" sz="1800" dirty="0" smtClean="0"/>
          </a:p>
          <a:p>
            <a:pPr lvl="1">
              <a:lnSpc>
                <a:spcPts val="2700"/>
              </a:lnSpc>
            </a:pPr>
            <a:r>
              <a:rPr lang="zh-CN" altLang="en-US" sz="1600" dirty="0" smtClean="0"/>
              <a:t>在聚合内引用其他聚合对象</a:t>
            </a:r>
            <a:endParaRPr lang="en-US" altLang="zh-CN" sz="1600" dirty="0"/>
          </a:p>
          <a:p>
            <a:pPr lvl="2">
              <a:lnSpc>
                <a:spcPts val="2700"/>
              </a:lnSpc>
            </a:pPr>
            <a:r>
              <a:rPr lang="zh-CN" altLang="en-US" sz="1200" dirty="0" smtClean="0"/>
              <a:t>一致性边界控制问题：人们可能在一个聚合内，修改其它聚合对象；</a:t>
            </a:r>
            <a:endParaRPr lang="en-US" altLang="zh-CN" sz="1200" dirty="0" smtClean="0"/>
          </a:p>
          <a:p>
            <a:pPr lvl="2">
              <a:lnSpc>
                <a:spcPts val="2700"/>
              </a:lnSpc>
            </a:pPr>
            <a:r>
              <a:rPr lang="zh-CN" altLang="en-US" sz="1200" dirty="0" smtClean="0"/>
              <a:t>模型加载与遍历的性能问题</a:t>
            </a:r>
            <a:endParaRPr lang="en-US" altLang="zh-CN" sz="1200" dirty="0" smtClean="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378" y="2832586"/>
            <a:ext cx="3517590" cy="3302901"/>
          </a:xfrm>
          <a:prstGeom prst="rect">
            <a:avLst/>
          </a:prstGeom>
        </p:spPr>
      </p:pic>
      <p:sp>
        <p:nvSpPr>
          <p:cNvPr id="11" name="矩形 10"/>
          <p:cNvSpPr/>
          <p:nvPr/>
        </p:nvSpPr>
        <p:spPr>
          <a:xfrm>
            <a:off x="4987623" y="4053149"/>
            <a:ext cx="3312663" cy="861774"/>
          </a:xfrm>
          <a:prstGeom prst="rect">
            <a:avLst/>
          </a:prstGeom>
          <a:ln>
            <a:solidFill>
              <a:schemeClr val="bg1">
                <a:lumMod val="65000"/>
              </a:schemeClr>
            </a:solidFill>
          </a:ln>
        </p:spPr>
        <p:txBody>
          <a:bodyPr wrap="square">
            <a:spAutoFit/>
          </a:bodyPr>
          <a:lstStyle/>
          <a:p>
            <a:r>
              <a:rPr lang="en-US" altLang="zh-CN" sz="1000" dirty="0"/>
              <a:t>public class </a:t>
            </a:r>
            <a:r>
              <a:rPr lang="en-US" altLang="zh-CN" sz="1000" dirty="0" err="1" smtClean="0"/>
              <a:t>BacklogItem</a:t>
            </a:r>
            <a:r>
              <a:rPr lang="en-US" altLang="zh-CN" sz="1000" dirty="0" smtClean="0"/>
              <a:t> extends </a:t>
            </a:r>
            <a:r>
              <a:rPr lang="en-US" altLang="zh-CN" sz="1000" dirty="0" err="1" smtClean="0"/>
              <a:t>ConcurrencySafeEntity</a:t>
            </a:r>
            <a:r>
              <a:rPr lang="en-US" altLang="zh-CN" sz="1000" dirty="0" smtClean="0"/>
              <a:t> </a:t>
            </a:r>
            <a:r>
              <a:rPr lang="en-US" altLang="zh-CN" sz="1000" dirty="0"/>
              <a:t>{</a:t>
            </a:r>
          </a:p>
          <a:p>
            <a:r>
              <a:rPr lang="en-US" altLang="zh-CN" sz="1000" dirty="0" smtClean="0"/>
              <a:t>    ...</a:t>
            </a:r>
            <a:endParaRPr lang="en-US" altLang="zh-CN" sz="1000" dirty="0"/>
          </a:p>
          <a:p>
            <a:r>
              <a:rPr lang="en-US" altLang="zh-CN" sz="1000" dirty="0" smtClean="0"/>
              <a:t>    private Product </a:t>
            </a:r>
            <a:r>
              <a:rPr lang="en-US" altLang="zh-CN" sz="1000" dirty="0" err="1" smtClean="0"/>
              <a:t>product</a:t>
            </a:r>
            <a:r>
              <a:rPr lang="en-US" altLang="zh-CN" sz="1000" dirty="0" smtClean="0"/>
              <a:t>;</a:t>
            </a:r>
          </a:p>
          <a:p>
            <a:r>
              <a:rPr lang="en-US" altLang="zh-CN" sz="1000" dirty="0"/>
              <a:t> </a:t>
            </a:r>
            <a:r>
              <a:rPr lang="en-US" altLang="zh-CN" sz="1000" dirty="0" smtClean="0"/>
              <a:t>   …</a:t>
            </a:r>
          </a:p>
          <a:p>
            <a:r>
              <a:rPr lang="en-US" altLang="zh-CN" sz="1000" dirty="0"/>
              <a:t>}</a:t>
            </a:r>
            <a:endParaRPr lang="en-US" altLang="zh-CN" sz="1000" dirty="0" smtClean="0"/>
          </a:p>
        </p:txBody>
      </p:sp>
    </p:spTree>
    <p:extLst>
      <p:ext uri="{BB962C8B-B14F-4D97-AF65-F5344CB8AC3E}">
        <p14:creationId xmlns:p14="http://schemas.microsoft.com/office/powerpoint/2010/main" val="3511913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Aggregate</a:t>
            </a:r>
            <a:r>
              <a:rPr lang="zh-CN" altLang="en-US" dirty="0" smtClean="0"/>
              <a:t>（四）</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设计小聚合：如何解决聚合间相互引用问题</a:t>
            </a:r>
            <a:endParaRPr lang="en-US" altLang="zh-CN" sz="1800" dirty="0" smtClean="0"/>
          </a:p>
          <a:p>
            <a:pPr lvl="1">
              <a:lnSpc>
                <a:spcPts val="2700"/>
              </a:lnSpc>
            </a:pPr>
            <a:r>
              <a:rPr lang="zh-CN" altLang="en-US" sz="1600" dirty="0" smtClean="0"/>
              <a:t>在</a:t>
            </a:r>
            <a:r>
              <a:rPr lang="zh-CN" altLang="en-US" sz="1600" dirty="0"/>
              <a:t>聚合内使用标识</a:t>
            </a:r>
            <a:r>
              <a:rPr lang="en-US" altLang="zh-CN" sz="1600" dirty="0"/>
              <a:t>(Value Object)</a:t>
            </a:r>
            <a:r>
              <a:rPr lang="zh-CN" altLang="en-US" sz="1600" dirty="0"/>
              <a:t>引用其他聚合</a:t>
            </a:r>
            <a:r>
              <a:rPr lang="zh-CN" altLang="en-US" sz="1600" dirty="0" smtClean="0"/>
              <a:t>；</a:t>
            </a:r>
            <a:endParaRPr lang="en-US" altLang="zh-CN" sz="16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76872"/>
            <a:ext cx="3923928" cy="4104456"/>
          </a:xfrm>
          <a:prstGeom prst="rect">
            <a:avLst/>
          </a:prstGeom>
        </p:spPr>
      </p:pic>
      <p:sp>
        <p:nvSpPr>
          <p:cNvPr id="6" name="矩形 5"/>
          <p:cNvSpPr/>
          <p:nvPr/>
        </p:nvSpPr>
        <p:spPr>
          <a:xfrm>
            <a:off x="3196357" y="1837273"/>
            <a:ext cx="3103835" cy="1015663"/>
          </a:xfrm>
          <a:prstGeom prst="rect">
            <a:avLst/>
          </a:prstGeom>
          <a:ln>
            <a:solidFill>
              <a:schemeClr val="bg1">
                <a:lumMod val="65000"/>
              </a:schemeClr>
            </a:solidFill>
          </a:ln>
        </p:spPr>
        <p:txBody>
          <a:bodyPr wrap="square">
            <a:spAutoFit/>
          </a:bodyPr>
          <a:lstStyle/>
          <a:p>
            <a:r>
              <a:rPr lang="en-US" altLang="zh-CN" sz="1000" dirty="0"/>
              <a:t>public class </a:t>
            </a:r>
            <a:r>
              <a:rPr lang="en-US" altLang="zh-CN" sz="1000" dirty="0" err="1" smtClean="0"/>
              <a:t>BacklogItem</a:t>
            </a:r>
            <a:r>
              <a:rPr lang="en-US" altLang="zh-CN" sz="1000" dirty="0" smtClean="0"/>
              <a:t> extends </a:t>
            </a:r>
            <a:r>
              <a:rPr lang="en-US" altLang="zh-CN" sz="1000" dirty="0" err="1" smtClean="0"/>
              <a:t>ConcurrencySafeEntity</a:t>
            </a:r>
            <a:r>
              <a:rPr lang="en-US" altLang="zh-CN" sz="1000" dirty="0" smtClean="0"/>
              <a:t> </a:t>
            </a:r>
            <a:r>
              <a:rPr lang="en-US" altLang="zh-CN" sz="1000" dirty="0"/>
              <a:t>{</a:t>
            </a:r>
          </a:p>
          <a:p>
            <a:r>
              <a:rPr lang="en-US" altLang="zh-CN" sz="1000" dirty="0" smtClean="0"/>
              <a:t>    ...</a:t>
            </a:r>
            <a:endParaRPr lang="en-US" altLang="zh-CN" sz="1000" dirty="0"/>
          </a:p>
          <a:p>
            <a:r>
              <a:rPr lang="en-US" altLang="zh-CN" sz="1000" dirty="0" smtClean="0"/>
              <a:t>    private </a:t>
            </a:r>
            <a:r>
              <a:rPr lang="en-US" altLang="zh-CN" sz="1000" dirty="0" err="1" smtClean="0"/>
              <a:t>ProductId</a:t>
            </a:r>
            <a:r>
              <a:rPr lang="en-US" altLang="zh-CN" sz="1000" dirty="0" smtClean="0"/>
              <a:t> </a:t>
            </a:r>
            <a:r>
              <a:rPr lang="en-US" altLang="zh-CN" sz="1000" dirty="0" err="1" smtClean="0"/>
              <a:t>productId</a:t>
            </a:r>
            <a:r>
              <a:rPr lang="en-US" altLang="zh-CN" sz="1000" dirty="0" smtClean="0"/>
              <a:t>;</a:t>
            </a:r>
          </a:p>
          <a:p>
            <a:r>
              <a:rPr lang="en-US" altLang="zh-CN" sz="1000" dirty="0"/>
              <a:t> </a:t>
            </a:r>
            <a:r>
              <a:rPr lang="en-US" altLang="zh-CN" sz="1000" dirty="0" smtClean="0"/>
              <a:t>   …</a:t>
            </a:r>
          </a:p>
          <a:p>
            <a:r>
              <a:rPr lang="en-US" altLang="zh-CN" sz="1000" dirty="0"/>
              <a:t>}</a:t>
            </a:r>
            <a:endParaRPr lang="en-US" altLang="zh-CN" sz="1000" dirty="0" smtClean="0"/>
          </a:p>
        </p:txBody>
      </p:sp>
      <p:sp>
        <p:nvSpPr>
          <p:cNvPr id="8" name="矩形 7"/>
          <p:cNvSpPr/>
          <p:nvPr/>
        </p:nvSpPr>
        <p:spPr>
          <a:xfrm>
            <a:off x="5140573" y="2132856"/>
            <a:ext cx="3967931" cy="3170099"/>
          </a:xfrm>
          <a:prstGeom prst="rect">
            <a:avLst/>
          </a:prstGeom>
          <a:solidFill>
            <a:schemeClr val="bg1"/>
          </a:solidFill>
          <a:ln>
            <a:solidFill>
              <a:schemeClr val="bg1">
                <a:lumMod val="65000"/>
              </a:schemeClr>
            </a:solidFill>
          </a:ln>
        </p:spPr>
        <p:txBody>
          <a:bodyPr wrap="square">
            <a:spAutoFit/>
          </a:bodyPr>
          <a:lstStyle/>
          <a:p>
            <a:r>
              <a:rPr lang="en-US" altLang="zh-CN" sz="1000" dirty="0"/>
              <a:t>public class </a:t>
            </a:r>
            <a:r>
              <a:rPr lang="en-US" altLang="zh-CN" sz="1000" dirty="0" err="1" smtClean="0"/>
              <a:t>ProductBacklogItemService</a:t>
            </a:r>
            <a:r>
              <a:rPr lang="en-US" altLang="zh-CN" sz="1000" dirty="0" smtClean="0"/>
              <a:t> … { </a:t>
            </a:r>
          </a:p>
          <a:p>
            <a:r>
              <a:rPr lang="en-US" altLang="zh-CN" sz="1000" dirty="0" smtClean="0"/>
              <a:t>    …</a:t>
            </a:r>
          </a:p>
          <a:p>
            <a:r>
              <a:rPr lang="en-US" altLang="zh-CN" sz="1000" dirty="0"/>
              <a:t> </a:t>
            </a:r>
            <a:r>
              <a:rPr lang="en-US" altLang="zh-CN" sz="1000" dirty="0" smtClean="0"/>
              <a:t>   @Transactional</a:t>
            </a:r>
          </a:p>
          <a:p>
            <a:r>
              <a:rPr lang="en-US" altLang="zh-CN" sz="1000" dirty="0"/>
              <a:t> </a:t>
            </a:r>
            <a:r>
              <a:rPr lang="en-US" altLang="zh-CN" sz="1000" dirty="0" smtClean="0"/>
              <a:t>   public void </a:t>
            </a:r>
            <a:r>
              <a:rPr lang="en-US" altLang="zh-CN" sz="1000" dirty="0" err="1" smtClean="0"/>
              <a:t>assignTeamMemberToTask</a:t>
            </a:r>
            <a:r>
              <a:rPr lang="en-US" altLang="zh-CN" sz="1000" dirty="0" smtClean="0"/>
              <a:t> (</a:t>
            </a:r>
          </a:p>
          <a:p>
            <a:r>
              <a:rPr lang="en-US" altLang="zh-CN" sz="1000" dirty="0"/>
              <a:t> </a:t>
            </a:r>
            <a:r>
              <a:rPr lang="en-US" altLang="zh-CN" sz="1000" dirty="0" smtClean="0"/>
              <a:t>       String </a:t>
            </a:r>
            <a:r>
              <a:rPr lang="en-US" altLang="zh-CN" sz="1000" dirty="0" err="1" smtClean="0"/>
              <a:t>aTenantId</a:t>
            </a:r>
            <a:r>
              <a:rPr lang="en-US" altLang="zh-CN" sz="1000" dirty="0" smtClean="0"/>
              <a:t>,</a:t>
            </a:r>
          </a:p>
          <a:p>
            <a:r>
              <a:rPr lang="en-US" altLang="zh-CN" sz="1000" dirty="0"/>
              <a:t> </a:t>
            </a:r>
            <a:r>
              <a:rPr lang="en-US" altLang="zh-CN" sz="1000" dirty="0" smtClean="0"/>
              <a:t>       String </a:t>
            </a:r>
            <a:r>
              <a:rPr lang="en-US" altLang="zh-CN" sz="1000" dirty="0" err="1" smtClean="0"/>
              <a:t>aBacklogItemId</a:t>
            </a:r>
            <a:r>
              <a:rPr lang="en-US" altLang="zh-CN" sz="1000" dirty="0" smtClean="0"/>
              <a:t>,</a:t>
            </a:r>
          </a:p>
          <a:p>
            <a:r>
              <a:rPr lang="en-US" altLang="zh-CN" sz="1000" dirty="0"/>
              <a:t> </a:t>
            </a:r>
            <a:r>
              <a:rPr lang="en-US" altLang="zh-CN" sz="1000" dirty="0" smtClean="0"/>
              <a:t>       String </a:t>
            </a:r>
            <a:r>
              <a:rPr lang="en-US" altLang="zh-CN" sz="1000" dirty="0" err="1" smtClean="0"/>
              <a:t>aTaskId</a:t>
            </a:r>
            <a:r>
              <a:rPr lang="en-US" altLang="zh-CN" sz="1000" dirty="0" smtClean="0"/>
              <a:t>,</a:t>
            </a:r>
          </a:p>
          <a:p>
            <a:r>
              <a:rPr lang="en-US" altLang="zh-CN" sz="1000" dirty="0"/>
              <a:t> </a:t>
            </a:r>
            <a:r>
              <a:rPr lang="en-US" altLang="zh-CN" sz="1000" dirty="0" smtClean="0"/>
              <a:t>       String </a:t>
            </a:r>
            <a:r>
              <a:rPr lang="en-US" altLang="zh-CN" sz="1000" dirty="0" err="1" smtClean="0"/>
              <a:t>aTeamMemberId</a:t>
            </a:r>
            <a:r>
              <a:rPr lang="en-US" altLang="zh-CN" sz="1000" dirty="0" smtClean="0"/>
              <a:t>) {</a:t>
            </a:r>
          </a:p>
          <a:p>
            <a:r>
              <a:rPr lang="en-US" altLang="zh-CN" sz="1000" dirty="0" smtClean="0"/>
              <a:t>        </a:t>
            </a:r>
            <a:r>
              <a:rPr lang="en-US" altLang="zh-CN" sz="1000" dirty="0" err="1" smtClean="0"/>
              <a:t>BacklogItem</a:t>
            </a:r>
            <a:r>
              <a:rPr lang="en-US" altLang="zh-CN" sz="1000" dirty="0" smtClean="0"/>
              <a:t> </a:t>
            </a:r>
            <a:r>
              <a:rPr lang="en-US" altLang="zh-CN" sz="1000" dirty="0" err="1" smtClean="0"/>
              <a:t>backlogItem</a:t>
            </a:r>
            <a:r>
              <a:rPr lang="en-US" altLang="zh-CN" sz="1000" dirty="0" smtClean="0"/>
              <a:t> = </a:t>
            </a:r>
          </a:p>
          <a:p>
            <a:r>
              <a:rPr lang="en-US" altLang="zh-CN" sz="1000" dirty="0"/>
              <a:t> </a:t>
            </a:r>
            <a:r>
              <a:rPr lang="en-US" altLang="zh-CN" sz="1000" dirty="0" smtClean="0"/>
              <a:t>           </a:t>
            </a:r>
            <a:r>
              <a:rPr lang="en-US" altLang="zh-CN" sz="1000" dirty="0" err="1" smtClean="0"/>
              <a:t>backlogItemRepository.backlogItemOfId</a:t>
            </a:r>
            <a:r>
              <a:rPr lang="en-US" altLang="zh-CN" sz="1000" dirty="0" smtClean="0"/>
              <a:t>(</a:t>
            </a:r>
          </a:p>
          <a:p>
            <a:r>
              <a:rPr lang="en-US" altLang="zh-CN" sz="1000" dirty="0"/>
              <a:t> </a:t>
            </a:r>
            <a:r>
              <a:rPr lang="en-US" altLang="zh-CN" sz="1000" dirty="0" smtClean="0"/>
              <a:t>               new </a:t>
            </a:r>
            <a:r>
              <a:rPr lang="en-US" altLang="zh-CN" sz="1000" dirty="0" err="1" smtClean="0"/>
              <a:t>TenantId</a:t>
            </a:r>
            <a:r>
              <a:rPr lang="en-US" altLang="zh-CN" sz="1000" dirty="0" smtClean="0"/>
              <a:t>(</a:t>
            </a:r>
            <a:r>
              <a:rPr lang="en-US" altLang="zh-CN" sz="1000" dirty="0" err="1" smtClean="0"/>
              <a:t>aTenantId</a:t>
            </a:r>
            <a:r>
              <a:rPr lang="en-US" altLang="zh-CN" sz="1000" dirty="0" smtClean="0"/>
              <a:t>) , new </a:t>
            </a:r>
            <a:r>
              <a:rPr lang="en-US" altLang="zh-CN" sz="1000" dirty="0" err="1" smtClean="0"/>
              <a:t>BacklogItemId</a:t>
            </a:r>
            <a:r>
              <a:rPr lang="en-US" altLang="zh-CN" sz="1000" dirty="0" smtClean="0"/>
              <a:t>(</a:t>
            </a:r>
            <a:r>
              <a:rPr lang="en-US" altLang="zh-CN" sz="1000" dirty="0" err="1" smtClean="0"/>
              <a:t>aBacklogItemId</a:t>
            </a:r>
            <a:r>
              <a:rPr lang="en-US" altLang="zh-CN" sz="1000" dirty="0" smtClean="0"/>
              <a:t>));</a:t>
            </a:r>
          </a:p>
          <a:p>
            <a:r>
              <a:rPr lang="en-US" altLang="zh-CN" sz="1000" dirty="0" smtClean="0"/>
              <a:t>        Team </a:t>
            </a:r>
            <a:r>
              <a:rPr lang="en-US" altLang="zh-CN" sz="1000" dirty="0" err="1" smtClean="0"/>
              <a:t>ofTeam</a:t>
            </a:r>
            <a:r>
              <a:rPr lang="en-US" altLang="zh-CN" sz="1000" dirty="0" smtClean="0"/>
              <a:t> = </a:t>
            </a:r>
            <a:r>
              <a:rPr lang="en-US" altLang="zh-CN" sz="1000" dirty="0" err="1" smtClean="0"/>
              <a:t>teamRepository.teamOfId</a:t>
            </a:r>
            <a:r>
              <a:rPr lang="en-US" altLang="zh-CN" sz="1000" dirty="0" smtClean="0"/>
              <a:t>(</a:t>
            </a:r>
          </a:p>
          <a:p>
            <a:r>
              <a:rPr lang="en-US" altLang="zh-CN" sz="1000" dirty="0"/>
              <a:t> </a:t>
            </a:r>
            <a:r>
              <a:rPr lang="en-US" altLang="zh-CN" sz="1000" dirty="0" smtClean="0"/>
              <a:t>           </a:t>
            </a:r>
            <a:r>
              <a:rPr lang="en-US" altLang="zh-CN" sz="1000" dirty="0" err="1" smtClean="0"/>
              <a:t>backlogItem.tenantId</a:t>
            </a:r>
            <a:r>
              <a:rPr lang="en-US" altLang="zh-CN" sz="1000" dirty="0" smtClean="0"/>
              <a:t>(), </a:t>
            </a:r>
            <a:r>
              <a:rPr lang="en-US" altLang="zh-CN" sz="1000" dirty="0" err="1" smtClean="0"/>
              <a:t>backlogItem.teamId</a:t>
            </a:r>
            <a:r>
              <a:rPr lang="en-US" altLang="zh-CN" sz="1000" dirty="0" smtClean="0"/>
              <a:t>());</a:t>
            </a:r>
          </a:p>
          <a:p>
            <a:r>
              <a:rPr lang="en-US" altLang="zh-CN" sz="1000" dirty="0" smtClean="0"/>
              <a:t>        </a:t>
            </a:r>
            <a:r>
              <a:rPr lang="en-US" altLang="zh-CN" sz="1000" dirty="0" err="1" smtClean="0"/>
              <a:t>backlogItem.assignTeamMemberToTask</a:t>
            </a:r>
            <a:r>
              <a:rPr lang="en-US" altLang="zh-CN" sz="1000" dirty="0" smtClean="0"/>
              <a:t>(</a:t>
            </a:r>
          </a:p>
          <a:p>
            <a:r>
              <a:rPr lang="en-US" altLang="zh-CN" sz="1000" dirty="0"/>
              <a:t> </a:t>
            </a:r>
            <a:r>
              <a:rPr lang="en-US" altLang="zh-CN" sz="1000" dirty="0" smtClean="0"/>
              <a:t>           new </a:t>
            </a:r>
            <a:r>
              <a:rPr lang="en-US" altLang="zh-CN" sz="1000" dirty="0" err="1" smtClean="0"/>
              <a:t>TeamMemberId</a:t>
            </a:r>
            <a:r>
              <a:rPr lang="en-US" altLang="zh-CN" sz="1000" dirty="0" smtClean="0"/>
              <a:t>(</a:t>
            </a:r>
            <a:r>
              <a:rPr lang="en-US" altLang="zh-CN" sz="1000" dirty="0" err="1" smtClean="0"/>
              <a:t>aTeamMemberId</a:t>
            </a:r>
            <a:r>
              <a:rPr lang="en-US" altLang="zh-CN" sz="1000" dirty="0" smtClean="0"/>
              <a:t>),</a:t>
            </a:r>
          </a:p>
          <a:p>
            <a:r>
              <a:rPr lang="en-US" altLang="zh-CN" sz="1000" dirty="0"/>
              <a:t> </a:t>
            </a:r>
            <a:r>
              <a:rPr lang="en-US" altLang="zh-CN" sz="1000" dirty="0" smtClean="0"/>
              <a:t>           </a:t>
            </a:r>
            <a:r>
              <a:rPr lang="en-US" altLang="zh-CN" sz="1000" dirty="0" err="1" smtClean="0"/>
              <a:t>ofTeam</a:t>
            </a:r>
            <a:r>
              <a:rPr lang="en-US" altLang="zh-CN" sz="1000" dirty="0" smtClean="0"/>
              <a:t>,</a:t>
            </a:r>
          </a:p>
          <a:p>
            <a:r>
              <a:rPr lang="en-US" altLang="zh-CN" sz="1000" dirty="0"/>
              <a:t> </a:t>
            </a:r>
            <a:r>
              <a:rPr lang="en-US" altLang="zh-CN" sz="1000" dirty="0" smtClean="0"/>
              <a:t>           new </a:t>
            </a:r>
            <a:r>
              <a:rPr lang="en-US" altLang="zh-CN" sz="1000" dirty="0" err="1" smtClean="0"/>
              <a:t>TaskId</a:t>
            </a:r>
            <a:r>
              <a:rPr lang="en-US" altLang="zh-CN" sz="1000" dirty="0" smtClean="0"/>
              <a:t>(</a:t>
            </a:r>
            <a:r>
              <a:rPr lang="en-US" altLang="zh-CN" sz="1000" dirty="0" err="1" smtClean="0"/>
              <a:t>aTaskId</a:t>
            </a:r>
            <a:r>
              <a:rPr lang="en-US" altLang="zh-CN" sz="1000" dirty="0" smtClean="0"/>
              <a:t>));</a:t>
            </a:r>
          </a:p>
          <a:p>
            <a:r>
              <a:rPr lang="en-US" altLang="zh-CN" sz="1000" dirty="0"/>
              <a:t> </a:t>
            </a:r>
            <a:r>
              <a:rPr lang="en-US" altLang="zh-CN" sz="1000" dirty="0" smtClean="0"/>
              <a:t>   }</a:t>
            </a:r>
          </a:p>
          <a:p>
            <a:r>
              <a:rPr lang="en-US" altLang="zh-CN" sz="1000" dirty="0"/>
              <a:t> </a:t>
            </a:r>
            <a:r>
              <a:rPr lang="en-US" altLang="zh-CN" sz="1000" dirty="0" smtClean="0"/>
              <a:t>   …</a:t>
            </a:r>
          </a:p>
          <a:p>
            <a:r>
              <a:rPr lang="en-US" altLang="zh-CN" sz="1000" dirty="0"/>
              <a:t>}</a:t>
            </a:r>
            <a:endParaRPr lang="en-US" altLang="zh-CN" sz="1000" dirty="0" smtClean="0"/>
          </a:p>
        </p:txBody>
      </p:sp>
      <p:sp>
        <p:nvSpPr>
          <p:cNvPr id="9" name="矩形 8"/>
          <p:cNvSpPr/>
          <p:nvPr/>
        </p:nvSpPr>
        <p:spPr>
          <a:xfrm>
            <a:off x="3844429" y="5229200"/>
            <a:ext cx="3967931" cy="1631216"/>
          </a:xfrm>
          <a:prstGeom prst="rect">
            <a:avLst/>
          </a:prstGeom>
          <a:solidFill>
            <a:schemeClr val="bg1"/>
          </a:solidFill>
          <a:ln>
            <a:solidFill>
              <a:schemeClr val="bg1">
                <a:lumMod val="65000"/>
              </a:schemeClr>
            </a:solidFill>
          </a:ln>
        </p:spPr>
        <p:txBody>
          <a:bodyPr wrap="square">
            <a:spAutoFit/>
          </a:bodyPr>
          <a:lstStyle/>
          <a:p>
            <a:r>
              <a:rPr lang="en-US" altLang="zh-CN" sz="1000" dirty="0"/>
              <a:t>public class </a:t>
            </a:r>
            <a:r>
              <a:rPr lang="en-US" altLang="zh-CN" sz="1000" dirty="0" err="1" smtClean="0"/>
              <a:t>BacklogItem</a:t>
            </a:r>
            <a:r>
              <a:rPr lang="en-US" altLang="zh-CN" sz="1000" dirty="0" smtClean="0"/>
              <a:t> extends </a:t>
            </a:r>
            <a:r>
              <a:rPr lang="en-US" altLang="zh-CN" sz="1000" dirty="0" err="1" smtClean="0"/>
              <a:t>ConcurrencySafeEntity</a:t>
            </a:r>
            <a:r>
              <a:rPr lang="en-US" altLang="zh-CN" sz="1000" dirty="0" smtClean="0"/>
              <a:t> { </a:t>
            </a:r>
          </a:p>
          <a:p>
            <a:r>
              <a:rPr lang="en-US" altLang="zh-CN" sz="1000" dirty="0" smtClean="0"/>
              <a:t>    …</a:t>
            </a:r>
          </a:p>
          <a:p>
            <a:r>
              <a:rPr lang="en-US" altLang="zh-CN" sz="1000" dirty="0" smtClean="0"/>
              <a:t>    public void  </a:t>
            </a:r>
            <a:r>
              <a:rPr lang="en-US" altLang="zh-CN" sz="1000" dirty="0" err="1" smtClean="0"/>
              <a:t>commitTo</a:t>
            </a:r>
            <a:r>
              <a:rPr lang="en-US" altLang="zh-CN" sz="1000" dirty="0" smtClean="0"/>
              <a:t>(Sprint </a:t>
            </a:r>
            <a:r>
              <a:rPr lang="en-US" altLang="zh-CN" sz="1000" dirty="0" err="1" smtClean="0"/>
              <a:t>aSprint</a:t>
            </a:r>
            <a:r>
              <a:rPr lang="en-US" altLang="zh-CN" sz="1000" dirty="0" smtClean="0"/>
              <a:t>) {</a:t>
            </a:r>
          </a:p>
          <a:p>
            <a:r>
              <a:rPr lang="en-US" altLang="zh-CN" sz="1000" dirty="0"/>
              <a:t> </a:t>
            </a:r>
            <a:r>
              <a:rPr lang="en-US" altLang="zh-CN" sz="1000" dirty="0" smtClean="0"/>
              <a:t>       …</a:t>
            </a:r>
          </a:p>
          <a:p>
            <a:r>
              <a:rPr lang="en-US" altLang="zh-CN" sz="1000" dirty="0"/>
              <a:t> </a:t>
            </a:r>
            <a:r>
              <a:rPr lang="en-US" altLang="zh-CN" sz="1000" dirty="0" smtClean="0"/>
              <a:t>       </a:t>
            </a:r>
            <a:r>
              <a:rPr lang="en-US" altLang="zh-CN" sz="1000" dirty="0" err="1" smtClean="0"/>
              <a:t>DomainEventPublisher</a:t>
            </a:r>
            <a:endParaRPr lang="en-US" altLang="zh-CN" sz="1000" dirty="0" smtClean="0"/>
          </a:p>
          <a:p>
            <a:r>
              <a:rPr lang="en-US" altLang="zh-CN" sz="1000" dirty="0"/>
              <a:t> </a:t>
            </a:r>
            <a:r>
              <a:rPr lang="en-US" altLang="zh-CN" sz="1000" dirty="0" smtClean="0"/>
              <a:t>           .instance()</a:t>
            </a:r>
          </a:p>
          <a:p>
            <a:r>
              <a:rPr lang="en-US" altLang="zh-CN" sz="1000" dirty="0"/>
              <a:t> </a:t>
            </a:r>
            <a:r>
              <a:rPr lang="en-US" altLang="zh-CN" sz="1000" dirty="0" smtClean="0"/>
              <a:t>           .publish(new </a:t>
            </a:r>
            <a:r>
              <a:rPr lang="en-US" altLang="zh-CN" sz="1000" dirty="0" err="1" smtClean="0"/>
              <a:t>BacklogItemCommitted</a:t>
            </a:r>
            <a:r>
              <a:rPr lang="en-US" altLang="zh-CN" sz="1000" dirty="0" smtClean="0"/>
              <a:t>(</a:t>
            </a:r>
          </a:p>
          <a:p>
            <a:r>
              <a:rPr lang="en-US" altLang="zh-CN" sz="1000" dirty="0"/>
              <a:t> </a:t>
            </a:r>
            <a:r>
              <a:rPr lang="en-US" altLang="zh-CN" sz="1000" dirty="0" smtClean="0"/>
              <a:t>               </a:t>
            </a:r>
            <a:r>
              <a:rPr lang="en-US" altLang="zh-CN" sz="1000" dirty="0" err="1" smtClean="0"/>
              <a:t>this.tenantId</a:t>
            </a:r>
            <a:r>
              <a:rPr lang="en-US" altLang="zh-CN" sz="1000" dirty="0" smtClean="0"/>
              <a:t>(),  </a:t>
            </a:r>
            <a:r>
              <a:rPr lang="en-US" altLang="zh-CN" sz="1000" dirty="0" err="1" smtClean="0"/>
              <a:t>this.backlogItemId</a:t>
            </a:r>
            <a:r>
              <a:rPr lang="en-US" altLang="zh-CN" sz="1000" dirty="0" smtClean="0"/>
              <a:t>(), </a:t>
            </a:r>
            <a:r>
              <a:rPr lang="en-US" altLang="zh-CN" sz="1000" dirty="0" err="1" smtClean="0"/>
              <a:t>this.sprintId</a:t>
            </a:r>
            <a:r>
              <a:rPr lang="en-US" altLang="zh-CN" sz="1000" dirty="0" smtClean="0"/>
              <a:t>()));</a:t>
            </a:r>
          </a:p>
          <a:p>
            <a:r>
              <a:rPr lang="en-US" altLang="zh-CN" sz="1000" dirty="0"/>
              <a:t> </a:t>
            </a:r>
            <a:r>
              <a:rPr lang="en-US" altLang="zh-CN" sz="1000" dirty="0" smtClean="0"/>
              <a:t>        …</a:t>
            </a:r>
          </a:p>
          <a:p>
            <a:r>
              <a:rPr lang="en-US" altLang="zh-CN" sz="1000" dirty="0"/>
              <a:t>}</a:t>
            </a:r>
            <a:endParaRPr lang="en-US" altLang="zh-CN" sz="1000" dirty="0" smtClean="0"/>
          </a:p>
        </p:txBody>
      </p:sp>
      <p:sp>
        <p:nvSpPr>
          <p:cNvPr id="2" name="TextBox 1"/>
          <p:cNvSpPr txBox="1"/>
          <p:nvPr/>
        </p:nvSpPr>
        <p:spPr>
          <a:xfrm>
            <a:off x="7666810" y="2433662"/>
            <a:ext cx="1434203" cy="923330"/>
          </a:xfrm>
          <a:prstGeom prst="rect">
            <a:avLst/>
          </a:prstGeom>
          <a:solidFill>
            <a:schemeClr val="bg1"/>
          </a:solidFill>
        </p:spPr>
        <p:txBody>
          <a:bodyPr wrap="square" rtlCol="0">
            <a:spAutoFit/>
          </a:bodyPr>
          <a:lstStyle/>
          <a:p>
            <a:r>
              <a:rPr lang="zh-CN" altLang="en-US" dirty="0" smtClean="0">
                <a:latin typeface="楷体" panose="02010609060101010101" pitchFamily="49" charset="-122"/>
                <a:ea typeface="楷体" panose="02010609060101010101" pitchFamily="49" charset="-122"/>
              </a:rPr>
              <a:t>领域服务协调聚合间访问</a:t>
            </a:r>
            <a:endParaRPr lang="zh-CN" altLang="en-US" dirty="0">
              <a:latin typeface="楷体" panose="02010609060101010101" pitchFamily="49" charset="-122"/>
              <a:ea typeface="楷体" panose="02010609060101010101" pitchFamily="49" charset="-122"/>
            </a:endParaRPr>
          </a:p>
        </p:txBody>
      </p:sp>
      <p:sp>
        <p:nvSpPr>
          <p:cNvPr id="10" name="TextBox 9"/>
          <p:cNvSpPr txBox="1"/>
          <p:nvPr/>
        </p:nvSpPr>
        <p:spPr>
          <a:xfrm>
            <a:off x="7524328" y="5469031"/>
            <a:ext cx="1512168" cy="1200329"/>
          </a:xfrm>
          <a:prstGeom prst="rect">
            <a:avLst/>
          </a:prstGeom>
          <a:solidFill>
            <a:schemeClr val="bg1"/>
          </a:solidFill>
        </p:spPr>
        <p:txBody>
          <a:bodyPr wrap="square" rtlCol="0">
            <a:spAutoFit/>
          </a:bodyPr>
          <a:lstStyle/>
          <a:p>
            <a:r>
              <a:rPr lang="zh-CN" altLang="en-US" dirty="0" smtClean="0">
                <a:latin typeface="楷体" panose="02010609060101010101" pitchFamily="49" charset="-122"/>
                <a:ea typeface="楷体" panose="02010609060101010101" pitchFamily="49" charset="-122"/>
              </a:rPr>
              <a:t>采用最终一致方式保证聚合间数据一致性</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09832971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Aggregate</a:t>
            </a:r>
            <a:r>
              <a:rPr lang="zh-CN" altLang="en-US" dirty="0" smtClean="0"/>
              <a:t>（五）</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应遵循把聚合作为数据一致性边界的原则，允许有以下例外（谨慎使用）：</a:t>
            </a:r>
            <a:endParaRPr lang="en-US" altLang="zh-CN" sz="1800" dirty="0" smtClean="0"/>
          </a:p>
          <a:p>
            <a:pPr lvl="1">
              <a:lnSpc>
                <a:spcPts val="2700"/>
              </a:lnSpc>
            </a:pPr>
            <a:r>
              <a:rPr lang="zh-CN" altLang="en-US" sz="1600" dirty="0" smtClean="0"/>
              <a:t>用户交互的便捷性：如批量导入</a:t>
            </a:r>
            <a:r>
              <a:rPr lang="en-US" altLang="zh-CN" sz="1600" dirty="0" smtClean="0"/>
              <a:t>/</a:t>
            </a:r>
            <a:r>
              <a:rPr lang="zh-CN" altLang="en-US" sz="1600" dirty="0" smtClean="0"/>
              <a:t>更新等用户操作行为；</a:t>
            </a:r>
            <a:endParaRPr lang="en-US" altLang="zh-CN" sz="1600" dirty="0" smtClean="0"/>
          </a:p>
          <a:p>
            <a:pPr lvl="1">
              <a:lnSpc>
                <a:spcPts val="2700"/>
              </a:lnSpc>
            </a:pPr>
            <a:r>
              <a:rPr lang="zh-CN" altLang="en-US" sz="1600" dirty="0" smtClean="0"/>
              <a:t>全局事务，两阶段提交事务；</a:t>
            </a:r>
            <a:endParaRPr lang="en-US" altLang="zh-CN" sz="1600" dirty="0" smtClean="0"/>
          </a:p>
          <a:p>
            <a:pPr lvl="1">
              <a:lnSpc>
                <a:spcPts val="2700"/>
              </a:lnSpc>
            </a:pPr>
            <a:r>
              <a:rPr lang="zh-CN" altLang="en-US" sz="1600" dirty="0" smtClean="0"/>
              <a:t>因为查询性能，需要直接在聚合中引用其他聚合对象；</a:t>
            </a:r>
            <a:endParaRPr lang="en-US" altLang="zh-CN" sz="1600" dirty="0" smtClean="0"/>
          </a:p>
          <a:p>
            <a:pPr lvl="1">
              <a:lnSpc>
                <a:spcPts val="2700"/>
              </a:lnSpc>
            </a:pPr>
            <a:r>
              <a:rPr lang="zh-CN" altLang="en-US" sz="1600" dirty="0" smtClean="0"/>
              <a:t>技术框架不支持。</a:t>
            </a:r>
            <a:endParaRPr lang="en-US" altLang="zh-CN" sz="1600" dirty="0" smtClean="0"/>
          </a:p>
          <a:p>
            <a:pPr lvl="1">
              <a:lnSpc>
                <a:spcPts val="2700"/>
              </a:lnSpc>
            </a:pPr>
            <a:endParaRPr lang="en-US" altLang="zh-CN" sz="1600" dirty="0"/>
          </a:p>
        </p:txBody>
      </p:sp>
    </p:spTree>
    <p:extLst>
      <p:ext uri="{BB962C8B-B14F-4D97-AF65-F5344CB8AC3E}">
        <p14:creationId xmlns:p14="http://schemas.microsoft.com/office/powerpoint/2010/main" val="360965272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smtClean="0"/>
              <a:t>Aggregate</a:t>
            </a:r>
            <a:r>
              <a:rPr lang="zh-CN" altLang="en-US" dirty="0" smtClean="0"/>
              <a:t>（六）</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是否需要进一步划分聚合应衡量哪些因素？</a:t>
            </a:r>
            <a:endParaRPr lang="en-US" altLang="zh-CN" sz="1800" dirty="0" smtClean="0"/>
          </a:p>
          <a:p>
            <a:pPr lvl="1">
              <a:lnSpc>
                <a:spcPts val="2700"/>
              </a:lnSpc>
            </a:pPr>
            <a:r>
              <a:rPr lang="zh-CN" altLang="en-US" sz="1600" dirty="0" smtClean="0"/>
              <a:t>“通用语言”，即业务的一致性</a:t>
            </a:r>
            <a:r>
              <a:rPr lang="zh-CN" altLang="en-US" sz="1600" dirty="0"/>
              <a:t>规则</a:t>
            </a:r>
            <a:r>
              <a:rPr lang="zh-CN" altLang="en-US" sz="1600" dirty="0" smtClean="0"/>
              <a:t>要求；</a:t>
            </a:r>
            <a:endParaRPr lang="en-US" altLang="zh-CN" sz="1600" dirty="0" smtClean="0"/>
          </a:p>
          <a:p>
            <a:pPr lvl="1">
              <a:lnSpc>
                <a:spcPts val="2700"/>
              </a:lnSpc>
            </a:pPr>
            <a:r>
              <a:rPr lang="zh-CN" altLang="en-US" sz="1600" dirty="0" smtClean="0"/>
              <a:t>衡量聚合的代价：一次加载对象数，内存消耗，以及通用的使用场景</a:t>
            </a:r>
            <a:r>
              <a:rPr lang="en-US" altLang="zh-CN" sz="1600" dirty="0" smtClean="0"/>
              <a:t>(</a:t>
            </a:r>
            <a:r>
              <a:rPr lang="zh-CN" altLang="en-US" sz="1600" dirty="0" smtClean="0"/>
              <a:t>出现频率</a:t>
            </a:r>
            <a:r>
              <a:rPr lang="en-US" altLang="zh-CN" sz="1600" dirty="0" smtClean="0"/>
              <a:t>)</a:t>
            </a:r>
            <a:endParaRPr lang="en-US" altLang="zh-CN" sz="16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69" y="2395461"/>
            <a:ext cx="6071889" cy="3123596"/>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560" y="3666414"/>
            <a:ext cx="3995936" cy="2858930"/>
          </a:xfrm>
          <a:prstGeom prst="rect">
            <a:avLst/>
          </a:prstGeom>
        </p:spPr>
      </p:pic>
      <p:sp>
        <p:nvSpPr>
          <p:cNvPr id="11" name="矩形 10"/>
          <p:cNvSpPr/>
          <p:nvPr/>
        </p:nvSpPr>
        <p:spPr>
          <a:xfrm>
            <a:off x="4083908" y="3988443"/>
            <a:ext cx="104227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OR</a:t>
            </a:r>
            <a:endParaRPr lang="zh-CN"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41142869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a:t>领域驱动设计</a:t>
            </a:r>
            <a:r>
              <a:rPr lang="zh-CN" altLang="en-US" dirty="0" smtClean="0"/>
              <a:t>分层规划（三）</a:t>
            </a:r>
            <a:endParaRPr lang="zh-CN" altLang="en-US" dirty="0"/>
          </a:p>
        </p:txBody>
      </p:sp>
      <p:sp>
        <p:nvSpPr>
          <p:cNvPr id="11" name="内容占位符 2"/>
          <p:cNvSpPr txBox="1">
            <a:spLocks/>
          </p:cNvSpPr>
          <p:nvPr/>
        </p:nvSpPr>
        <p:spPr>
          <a:xfrm>
            <a:off x="179512" y="1052736"/>
            <a:ext cx="8712968" cy="5688632"/>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2000" b="1" dirty="0"/>
              <a:t>领域驱动设计是对传统</a:t>
            </a:r>
            <a:r>
              <a:rPr lang="en-US" altLang="zh-CN" sz="2000" b="1" dirty="0"/>
              <a:t>N</a:t>
            </a:r>
            <a:r>
              <a:rPr lang="zh-CN" altLang="en-US" sz="2000" b="1" dirty="0"/>
              <a:t>层架构模式的继承和发展</a:t>
            </a:r>
            <a:endParaRPr lang="en-US" altLang="zh-CN" sz="1800" b="1"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60" y="2066216"/>
            <a:ext cx="4776244" cy="3840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3125529" y="5907000"/>
            <a:ext cx="2382575" cy="369332"/>
          </a:xfrm>
          <a:prstGeom prst="rect">
            <a:avLst/>
          </a:prstGeom>
          <a:noFill/>
        </p:spPr>
        <p:txBody>
          <a:bodyPr wrap="none" rtlCol="0">
            <a:spAutoFit/>
          </a:bodyPr>
          <a:lstStyle/>
          <a:p>
            <a:r>
              <a:rPr lang="en-US" altLang="zh-CN" dirty="0"/>
              <a:t>《</a:t>
            </a:r>
            <a:r>
              <a:rPr lang="en-US" altLang="zh-CN" dirty="0" smtClean="0"/>
              <a:t>Core J2EE Patterns》</a:t>
            </a:r>
            <a:endParaRPr lang="zh-CN" altLang="en-US" dirty="0"/>
          </a:p>
        </p:txBody>
      </p:sp>
      <p:sp>
        <p:nvSpPr>
          <p:cNvPr id="2" name="TextBox 1"/>
          <p:cNvSpPr txBox="1"/>
          <p:nvPr/>
        </p:nvSpPr>
        <p:spPr>
          <a:xfrm>
            <a:off x="737214" y="1700808"/>
            <a:ext cx="2446504" cy="369332"/>
          </a:xfrm>
          <a:prstGeom prst="rect">
            <a:avLst/>
          </a:prstGeom>
          <a:noFill/>
        </p:spPr>
        <p:txBody>
          <a:bodyPr wrap="none" rtlCol="0">
            <a:spAutoFit/>
          </a:bodyPr>
          <a:lstStyle/>
          <a:p>
            <a:r>
              <a:rPr lang="zh-CN" altLang="en-US" dirty="0" smtClean="0"/>
              <a:t>例：</a:t>
            </a:r>
            <a:r>
              <a:rPr lang="en-US" altLang="zh-CN" dirty="0" smtClean="0"/>
              <a:t>J2EE</a:t>
            </a:r>
            <a:r>
              <a:rPr lang="zh-CN" altLang="en-US" dirty="0" smtClean="0"/>
              <a:t>参考分层架构</a:t>
            </a:r>
            <a:endParaRPr lang="zh-CN" altLang="en-US" dirty="0"/>
          </a:p>
        </p:txBody>
      </p:sp>
      <p:sp>
        <p:nvSpPr>
          <p:cNvPr id="13" name="TextBox 12"/>
          <p:cNvSpPr txBox="1"/>
          <p:nvPr/>
        </p:nvSpPr>
        <p:spPr>
          <a:xfrm>
            <a:off x="5652120" y="3019889"/>
            <a:ext cx="2952328" cy="1754326"/>
          </a:xfrm>
          <a:prstGeom prst="rect">
            <a:avLst/>
          </a:prstGeom>
          <a:noFill/>
        </p:spPr>
        <p:txBody>
          <a:bodyPr wrap="square" rtlCol="0">
            <a:spAutoFit/>
          </a:bodyPr>
          <a:lstStyle/>
          <a:p>
            <a:r>
              <a:rPr lang="zh-CN" altLang="en-US" dirty="0" smtClean="0"/>
              <a:t>传统</a:t>
            </a:r>
            <a:r>
              <a:rPr lang="en-US" altLang="zh-CN" dirty="0" smtClean="0"/>
              <a:t>J2EE</a:t>
            </a:r>
            <a:r>
              <a:rPr lang="zh-CN" altLang="en-US" dirty="0" smtClean="0"/>
              <a:t>或</a:t>
            </a:r>
            <a:r>
              <a:rPr lang="en-US" altLang="zh-CN" dirty="0" err="1" smtClean="0"/>
              <a:t>Spring+Hibernate</a:t>
            </a:r>
            <a:r>
              <a:rPr lang="zh-CN" altLang="en-US" dirty="0" smtClean="0"/>
              <a:t>等事务性编程模型只关心数据，这些数据对象除了简单</a:t>
            </a:r>
            <a:r>
              <a:rPr lang="en-US" altLang="zh-CN" dirty="0" err="1" smtClean="0"/>
              <a:t>sette</a:t>
            </a:r>
            <a:r>
              <a:rPr lang="en-US" altLang="zh-CN" dirty="0" smtClean="0"/>
              <a:t>/getter</a:t>
            </a:r>
            <a:r>
              <a:rPr lang="zh-CN" altLang="en-US" dirty="0" smtClean="0"/>
              <a:t>方法外，没有任何业务方法，被比喻成“失血模型”。</a:t>
            </a:r>
            <a:endParaRPr lang="zh-CN" altLang="en-US" dirty="0"/>
          </a:p>
        </p:txBody>
      </p:sp>
    </p:spTree>
    <p:extLst>
      <p:ext uri="{BB962C8B-B14F-4D97-AF65-F5344CB8AC3E}">
        <p14:creationId xmlns:p14="http://schemas.microsoft.com/office/powerpoint/2010/main" val="192207711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en-US" altLang="zh-CN" dirty="0"/>
              <a:t>Aggregate</a:t>
            </a:r>
            <a:r>
              <a:rPr lang="zh-CN" altLang="en-US" dirty="0" smtClean="0"/>
              <a:t>（七）</a:t>
            </a:r>
            <a:endParaRPr lang="zh-CN" altLang="en-US" dirty="0"/>
          </a:p>
        </p:txBody>
      </p:sp>
      <p:sp>
        <p:nvSpPr>
          <p:cNvPr id="7" name="内容占位符 2"/>
          <p:cNvSpPr txBox="1">
            <a:spLocks/>
          </p:cNvSpPr>
          <p:nvPr/>
        </p:nvSpPr>
        <p:spPr>
          <a:xfrm>
            <a:off x="179512" y="908720"/>
            <a:ext cx="8712968" cy="561662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2000" b="1" dirty="0" smtClean="0"/>
              <a:t>Aggregate Object</a:t>
            </a:r>
          </a:p>
          <a:p>
            <a:pPr lvl="1">
              <a:lnSpc>
                <a:spcPts val="2700"/>
              </a:lnSpc>
            </a:pPr>
            <a:r>
              <a:rPr lang="en-US" altLang="zh-CN" sz="1800" dirty="0"/>
              <a:t>Sometimes the </a:t>
            </a:r>
            <a:r>
              <a:rPr lang="en-US" altLang="zh-CN" sz="1800" dirty="0" smtClean="0"/>
              <a:t>responsibility </a:t>
            </a:r>
            <a:r>
              <a:rPr lang="en-US" altLang="zh-CN" sz="1800" dirty="0"/>
              <a:t>of the whole </a:t>
            </a:r>
            <a:r>
              <a:rPr lang="en-US" altLang="zh-CN" sz="1800" dirty="0" smtClean="0"/>
              <a:t>aggregate doesn’t </a:t>
            </a:r>
            <a:r>
              <a:rPr lang="en-US" altLang="zh-CN" sz="1800" dirty="0"/>
              <a:t>really belong to the Aggregate Root entity.</a:t>
            </a:r>
          </a:p>
          <a:p>
            <a:pPr lvl="1">
              <a:lnSpc>
                <a:spcPts val="2700"/>
              </a:lnSpc>
            </a:pPr>
            <a:r>
              <a:rPr lang="en-US" altLang="zh-CN" sz="1800" dirty="0"/>
              <a:t>Sometimes preserving integrity of the aggregate as </a:t>
            </a:r>
            <a:r>
              <a:rPr lang="en-US" altLang="zh-CN" sz="1800" dirty="0" smtClean="0"/>
              <a:t>a whole is </a:t>
            </a:r>
            <a:r>
              <a:rPr lang="en-US" altLang="zh-CN" sz="1800" dirty="0"/>
              <a:t>a responsibility that deserves a role of its own</a:t>
            </a:r>
          </a:p>
          <a:p>
            <a:pPr lvl="1">
              <a:lnSpc>
                <a:spcPts val="2700"/>
              </a:lnSpc>
            </a:pPr>
            <a:r>
              <a:rPr lang="en-US" altLang="zh-CN" sz="1800" dirty="0"/>
              <a:t>An Aggregate Object might coordinate </a:t>
            </a:r>
            <a:r>
              <a:rPr lang="en-US" altLang="zh-CN" sz="1800" dirty="0" smtClean="0"/>
              <a:t>invariants checking </a:t>
            </a:r>
            <a:r>
              <a:rPr lang="en-US" altLang="zh-CN" sz="1800" dirty="0"/>
              <a:t>and state management between the </a:t>
            </a:r>
            <a:r>
              <a:rPr lang="en-US" altLang="zh-CN" sz="1800" dirty="0" smtClean="0"/>
              <a:t>different entities </a:t>
            </a:r>
            <a:r>
              <a:rPr lang="en-US" altLang="zh-CN" sz="1800" dirty="0"/>
              <a:t>of the </a:t>
            </a:r>
            <a:r>
              <a:rPr lang="en-US" altLang="zh-CN" sz="1800" dirty="0" smtClean="0"/>
              <a:t>aggregate</a:t>
            </a:r>
          </a:p>
        </p:txBody>
      </p:sp>
    </p:spTree>
    <p:extLst>
      <p:ext uri="{BB962C8B-B14F-4D97-AF65-F5344CB8AC3E}">
        <p14:creationId xmlns:p14="http://schemas.microsoft.com/office/powerpoint/2010/main" val="96098269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存储</a:t>
            </a:r>
            <a:r>
              <a:rPr lang="en-US" altLang="zh-CN" dirty="0" smtClean="0"/>
              <a:t>-</a:t>
            </a:r>
            <a:r>
              <a:rPr lang="zh-CN" altLang="en-US" dirty="0" smtClean="0"/>
              <a:t>事务控制（一）</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事务控制的边界位于服务层</a:t>
            </a:r>
            <a:r>
              <a:rPr lang="en-US" altLang="zh-CN" sz="1800" dirty="0" smtClean="0"/>
              <a:t>(Service Layer)</a:t>
            </a:r>
            <a:endParaRPr lang="en-US" altLang="zh-CN" sz="1800" dirty="0"/>
          </a:p>
          <a:p>
            <a:pPr lvl="1">
              <a:lnSpc>
                <a:spcPts val="2700"/>
              </a:lnSpc>
            </a:pPr>
            <a:endParaRPr lang="en-US" altLang="zh-CN" sz="1800" dirty="0"/>
          </a:p>
        </p:txBody>
      </p:sp>
      <p:sp>
        <p:nvSpPr>
          <p:cNvPr id="4" name="矩形 3"/>
          <p:cNvSpPr/>
          <p:nvPr/>
        </p:nvSpPr>
        <p:spPr>
          <a:xfrm>
            <a:off x="467544" y="1556792"/>
            <a:ext cx="8208912" cy="3170099"/>
          </a:xfrm>
          <a:prstGeom prst="rect">
            <a:avLst/>
          </a:prstGeom>
          <a:solidFill>
            <a:schemeClr val="bg1"/>
          </a:solidFill>
          <a:ln>
            <a:solidFill>
              <a:schemeClr val="bg1">
                <a:lumMod val="65000"/>
              </a:schemeClr>
            </a:solidFill>
          </a:ln>
        </p:spPr>
        <p:txBody>
          <a:bodyPr wrap="square">
            <a:spAutoFit/>
          </a:bodyPr>
          <a:lstStyle/>
          <a:p>
            <a:r>
              <a:rPr lang="en-US" altLang="zh-CN" sz="1000" dirty="0"/>
              <a:t>public class </a:t>
            </a:r>
            <a:r>
              <a:rPr lang="en-US" altLang="zh-CN" sz="1000" dirty="0" err="1" smtClean="0"/>
              <a:t>ProductBacklogItemService</a:t>
            </a:r>
            <a:r>
              <a:rPr lang="en-US" altLang="zh-CN" sz="1000" dirty="0" smtClean="0"/>
              <a:t> … { </a:t>
            </a:r>
          </a:p>
          <a:p>
            <a:r>
              <a:rPr lang="en-US" altLang="zh-CN" sz="1000" dirty="0" smtClean="0"/>
              <a:t>    …</a:t>
            </a:r>
          </a:p>
          <a:p>
            <a:r>
              <a:rPr lang="en-US" altLang="zh-CN" sz="1000" dirty="0"/>
              <a:t> </a:t>
            </a:r>
            <a:r>
              <a:rPr lang="en-US" altLang="zh-CN" sz="1000" dirty="0" smtClean="0"/>
              <a:t>   </a:t>
            </a:r>
            <a:r>
              <a:rPr lang="en-US" altLang="zh-CN" sz="1000" b="1" dirty="0" smtClean="0">
                <a:solidFill>
                  <a:srgbClr val="FF0000"/>
                </a:solidFill>
              </a:rPr>
              <a:t>@Transactional</a:t>
            </a:r>
          </a:p>
          <a:p>
            <a:r>
              <a:rPr lang="en-US" altLang="zh-CN" sz="1000" dirty="0"/>
              <a:t> </a:t>
            </a:r>
            <a:r>
              <a:rPr lang="en-US" altLang="zh-CN" sz="1000" dirty="0" smtClean="0"/>
              <a:t>   public void </a:t>
            </a:r>
            <a:r>
              <a:rPr lang="en-US" altLang="zh-CN" sz="1000" dirty="0" err="1" smtClean="0"/>
              <a:t>assignTeamMemberToTask</a:t>
            </a:r>
            <a:r>
              <a:rPr lang="en-US" altLang="zh-CN" sz="1000" dirty="0" smtClean="0"/>
              <a:t> (</a:t>
            </a:r>
          </a:p>
          <a:p>
            <a:r>
              <a:rPr lang="en-US" altLang="zh-CN" sz="1000" dirty="0"/>
              <a:t> </a:t>
            </a:r>
            <a:r>
              <a:rPr lang="en-US" altLang="zh-CN" sz="1000" dirty="0" smtClean="0"/>
              <a:t>       String </a:t>
            </a:r>
            <a:r>
              <a:rPr lang="en-US" altLang="zh-CN" sz="1000" dirty="0" err="1" smtClean="0"/>
              <a:t>aTenantId</a:t>
            </a:r>
            <a:r>
              <a:rPr lang="en-US" altLang="zh-CN" sz="1000" dirty="0" smtClean="0"/>
              <a:t>,</a:t>
            </a:r>
          </a:p>
          <a:p>
            <a:r>
              <a:rPr lang="en-US" altLang="zh-CN" sz="1000" dirty="0"/>
              <a:t> </a:t>
            </a:r>
            <a:r>
              <a:rPr lang="en-US" altLang="zh-CN" sz="1000" dirty="0" smtClean="0"/>
              <a:t>       String </a:t>
            </a:r>
            <a:r>
              <a:rPr lang="en-US" altLang="zh-CN" sz="1000" dirty="0" err="1" smtClean="0"/>
              <a:t>aBacklogItemId</a:t>
            </a:r>
            <a:r>
              <a:rPr lang="en-US" altLang="zh-CN" sz="1000" dirty="0" smtClean="0"/>
              <a:t>,</a:t>
            </a:r>
          </a:p>
          <a:p>
            <a:r>
              <a:rPr lang="en-US" altLang="zh-CN" sz="1000" dirty="0"/>
              <a:t> </a:t>
            </a:r>
            <a:r>
              <a:rPr lang="en-US" altLang="zh-CN" sz="1000" dirty="0" smtClean="0"/>
              <a:t>       String </a:t>
            </a:r>
            <a:r>
              <a:rPr lang="en-US" altLang="zh-CN" sz="1000" dirty="0" err="1" smtClean="0"/>
              <a:t>aTaskId</a:t>
            </a:r>
            <a:r>
              <a:rPr lang="en-US" altLang="zh-CN" sz="1000" dirty="0" smtClean="0"/>
              <a:t>,</a:t>
            </a:r>
          </a:p>
          <a:p>
            <a:r>
              <a:rPr lang="en-US" altLang="zh-CN" sz="1000" dirty="0"/>
              <a:t> </a:t>
            </a:r>
            <a:r>
              <a:rPr lang="en-US" altLang="zh-CN" sz="1000" dirty="0" smtClean="0"/>
              <a:t>       String </a:t>
            </a:r>
            <a:r>
              <a:rPr lang="en-US" altLang="zh-CN" sz="1000" dirty="0" err="1" smtClean="0"/>
              <a:t>aTeamMemberId</a:t>
            </a:r>
            <a:r>
              <a:rPr lang="en-US" altLang="zh-CN" sz="1000" dirty="0" smtClean="0"/>
              <a:t>) {</a:t>
            </a:r>
          </a:p>
          <a:p>
            <a:r>
              <a:rPr lang="en-US" altLang="zh-CN" sz="1000" dirty="0" smtClean="0"/>
              <a:t>        </a:t>
            </a:r>
            <a:r>
              <a:rPr lang="en-US" altLang="zh-CN" sz="1000" dirty="0" err="1" smtClean="0"/>
              <a:t>BacklogItem</a:t>
            </a:r>
            <a:r>
              <a:rPr lang="en-US" altLang="zh-CN" sz="1000" dirty="0" smtClean="0"/>
              <a:t> </a:t>
            </a:r>
            <a:r>
              <a:rPr lang="en-US" altLang="zh-CN" sz="1000" dirty="0" err="1" smtClean="0"/>
              <a:t>backlogItem</a:t>
            </a:r>
            <a:r>
              <a:rPr lang="en-US" altLang="zh-CN" sz="1000" dirty="0" smtClean="0"/>
              <a:t> = </a:t>
            </a:r>
          </a:p>
          <a:p>
            <a:r>
              <a:rPr lang="en-US" altLang="zh-CN" sz="1000" dirty="0"/>
              <a:t> </a:t>
            </a:r>
            <a:r>
              <a:rPr lang="en-US" altLang="zh-CN" sz="1000" dirty="0" smtClean="0"/>
              <a:t>           </a:t>
            </a:r>
            <a:r>
              <a:rPr lang="en-US" altLang="zh-CN" sz="1000" dirty="0" err="1" smtClean="0"/>
              <a:t>backlogItemRepository.backlogItemOfId</a:t>
            </a:r>
            <a:r>
              <a:rPr lang="en-US" altLang="zh-CN" sz="1000" dirty="0" smtClean="0"/>
              <a:t>(</a:t>
            </a:r>
          </a:p>
          <a:p>
            <a:r>
              <a:rPr lang="en-US" altLang="zh-CN" sz="1000" dirty="0"/>
              <a:t> </a:t>
            </a:r>
            <a:r>
              <a:rPr lang="en-US" altLang="zh-CN" sz="1000" dirty="0" smtClean="0"/>
              <a:t>               new </a:t>
            </a:r>
            <a:r>
              <a:rPr lang="en-US" altLang="zh-CN" sz="1000" dirty="0" err="1" smtClean="0"/>
              <a:t>TenantId</a:t>
            </a:r>
            <a:r>
              <a:rPr lang="en-US" altLang="zh-CN" sz="1000" dirty="0" smtClean="0"/>
              <a:t>(</a:t>
            </a:r>
            <a:r>
              <a:rPr lang="en-US" altLang="zh-CN" sz="1000" dirty="0" err="1" smtClean="0"/>
              <a:t>aTenantId</a:t>
            </a:r>
            <a:r>
              <a:rPr lang="en-US" altLang="zh-CN" sz="1000" dirty="0" smtClean="0"/>
              <a:t>) , new </a:t>
            </a:r>
            <a:r>
              <a:rPr lang="en-US" altLang="zh-CN" sz="1000" dirty="0" err="1" smtClean="0"/>
              <a:t>BacklogItemId</a:t>
            </a:r>
            <a:r>
              <a:rPr lang="en-US" altLang="zh-CN" sz="1000" dirty="0" smtClean="0"/>
              <a:t>(</a:t>
            </a:r>
            <a:r>
              <a:rPr lang="en-US" altLang="zh-CN" sz="1000" dirty="0" err="1" smtClean="0"/>
              <a:t>aBacklogItemId</a:t>
            </a:r>
            <a:r>
              <a:rPr lang="en-US" altLang="zh-CN" sz="1000" dirty="0" smtClean="0"/>
              <a:t>));</a:t>
            </a:r>
          </a:p>
          <a:p>
            <a:r>
              <a:rPr lang="en-US" altLang="zh-CN" sz="1000" dirty="0" smtClean="0"/>
              <a:t>        Team </a:t>
            </a:r>
            <a:r>
              <a:rPr lang="en-US" altLang="zh-CN" sz="1000" dirty="0" err="1" smtClean="0"/>
              <a:t>ofTeam</a:t>
            </a:r>
            <a:r>
              <a:rPr lang="en-US" altLang="zh-CN" sz="1000" dirty="0" smtClean="0"/>
              <a:t> = </a:t>
            </a:r>
            <a:r>
              <a:rPr lang="en-US" altLang="zh-CN" sz="1000" dirty="0" err="1" smtClean="0"/>
              <a:t>teamRepository.teamOfId</a:t>
            </a:r>
            <a:r>
              <a:rPr lang="en-US" altLang="zh-CN" sz="1000" dirty="0" smtClean="0"/>
              <a:t>(</a:t>
            </a:r>
          </a:p>
          <a:p>
            <a:r>
              <a:rPr lang="en-US" altLang="zh-CN" sz="1000" dirty="0"/>
              <a:t> </a:t>
            </a:r>
            <a:r>
              <a:rPr lang="en-US" altLang="zh-CN" sz="1000" dirty="0" smtClean="0"/>
              <a:t>           </a:t>
            </a:r>
            <a:r>
              <a:rPr lang="en-US" altLang="zh-CN" sz="1000" dirty="0" err="1" smtClean="0"/>
              <a:t>backlogItem.tenantId</a:t>
            </a:r>
            <a:r>
              <a:rPr lang="en-US" altLang="zh-CN" sz="1000" dirty="0" smtClean="0"/>
              <a:t>(), </a:t>
            </a:r>
            <a:r>
              <a:rPr lang="en-US" altLang="zh-CN" sz="1000" dirty="0" err="1" smtClean="0"/>
              <a:t>backlogItem.teamId</a:t>
            </a:r>
            <a:r>
              <a:rPr lang="en-US" altLang="zh-CN" sz="1000" dirty="0" smtClean="0"/>
              <a:t>());</a:t>
            </a:r>
          </a:p>
          <a:p>
            <a:r>
              <a:rPr lang="en-US" altLang="zh-CN" sz="1000" dirty="0" smtClean="0"/>
              <a:t>        </a:t>
            </a:r>
            <a:r>
              <a:rPr lang="en-US" altLang="zh-CN" sz="1000" dirty="0" err="1" smtClean="0"/>
              <a:t>backlogItem.assignTeamMemberToTask</a:t>
            </a:r>
            <a:r>
              <a:rPr lang="en-US" altLang="zh-CN" sz="1000" dirty="0" smtClean="0"/>
              <a:t>(</a:t>
            </a:r>
          </a:p>
          <a:p>
            <a:r>
              <a:rPr lang="en-US" altLang="zh-CN" sz="1000" dirty="0"/>
              <a:t> </a:t>
            </a:r>
            <a:r>
              <a:rPr lang="en-US" altLang="zh-CN" sz="1000" dirty="0" smtClean="0"/>
              <a:t>           new </a:t>
            </a:r>
            <a:r>
              <a:rPr lang="en-US" altLang="zh-CN" sz="1000" dirty="0" err="1" smtClean="0"/>
              <a:t>TeamMemberId</a:t>
            </a:r>
            <a:r>
              <a:rPr lang="en-US" altLang="zh-CN" sz="1000" dirty="0" smtClean="0"/>
              <a:t>(</a:t>
            </a:r>
            <a:r>
              <a:rPr lang="en-US" altLang="zh-CN" sz="1000" dirty="0" err="1" smtClean="0"/>
              <a:t>aTeamMemberId</a:t>
            </a:r>
            <a:r>
              <a:rPr lang="en-US" altLang="zh-CN" sz="1000" dirty="0" smtClean="0"/>
              <a:t>),</a:t>
            </a:r>
          </a:p>
          <a:p>
            <a:r>
              <a:rPr lang="en-US" altLang="zh-CN" sz="1000" dirty="0"/>
              <a:t> </a:t>
            </a:r>
            <a:r>
              <a:rPr lang="en-US" altLang="zh-CN" sz="1000" dirty="0" smtClean="0"/>
              <a:t>           </a:t>
            </a:r>
            <a:r>
              <a:rPr lang="en-US" altLang="zh-CN" sz="1000" dirty="0" err="1" smtClean="0"/>
              <a:t>ofTeam</a:t>
            </a:r>
            <a:r>
              <a:rPr lang="en-US" altLang="zh-CN" sz="1000" dirty="0" smtClean="0"/>
              <a:t>,</a:t>
            </a:r>
          </a:p>
          <a:p>
            <a:r>
              <a:rPr lang="en-US" altLang="zh-CN" sz="1000" dirty="0"/>
              <a:t> </a:t>
            </a:r>
            <a:r>
              <a:rPr lang="en-US" altLang="zh-CN" sz="1000" dirty="0" smtClean="0"/>
              <a:t>           new </a:t>
            </a:r>
            <a:r>
              <a:rPr lang="en-US" altLang="zh-CN" sz="1000" dirty="0" err="1" smtClean="0"/>
              <a:t>TaskId</a:t>
            </a:r>
            <a:r>
              <a:rPr lang="en-US" altLang="zh-CN" sz="1000" dirty="0" smtClean="0"/>
              <a:t>(</a:t>
            </a:r>
            <a:r>
              <a:rPr lang="en-US" altLang="zh-CN" sz="1000" dirty="0" err="1" smtClean="0"/>
              <a:t>aTaskId</a:t>
            </a:r>
            <a:r>
              <a:rPr lang="en-US" altLang="zh-CN" sz="1000" dirty="0" smtClean="0"/>
              <a:t>));</a:t>
            </a:r>
          </a:p>
          <a:p>
            <a:r>
              <a:rPr lang="en-US" altLang="zh-CN" sz="1000" dirty="0"/>
              <a:t> </a:t>
            </a:r>
            <a:r>
              <a:rPr lang="en-US" altLang="zh-CN" sz="1000" dirty="0" smtClean="0"/>
              <a:t>   }</a:t>
            </a:r>
          </a:p>
          <a:p>
            <a:r>
              <a:rPr lang="en-US" altLang="zh-CN" sz="1000" dirty="0"/>
              <a:t> </a:t>
            </a:r>
            <a:r>
              <a:rPr lang="en-US" altLang="zh-CN" sz="1000" dirty="0" smtClean="0"/>
              <a:t>   …</a:t>
            </a:r>
          </a:p>
          <a:p>
            <a:r>
              <a:rPr lang="en-US" altLang="zh-CN" sz="1000" dirty="0"/>
              <a:t>}</a:t>
            </a:r>
            <a:endParaRPr lang="en-US" altLang="zh-CN" sz="1000" dirty="0" smtClean="0"/>
          </a:p>
        </p:txBody>
      </p:sp>
    </p:spTree>
    <p:extLst>
      <p:ext uri="{BB962C8B-B14F-4D97-AF65-F5344CB8AC3E}">
        <p14:creationId xmlns:p14="http://schemas.microsoft.com/office/powerpoint/2010/main" val="722384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存储</a:t>
            </a:r>
            <a:r>
              <a:rPr lang="en-US" altLang="zh-CN" dirty="0" smtClean="0"/>
              <a:t>-</a:t>
            </a:r>
            <a:r>
              <a:rPr lang="zh-CN" altLang="en-US" dirty="0" smtClean="0"/>
              <a:t>事务控制（二）</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事务管理方式：</a:t>
            </a:r>
            <a:endParaRPr lang="en-US" altLang="zh-CN" sz="1800" dirty="0" smtClean="0"/>
          </a:p>
          <a:p>
            <a:pPr lvl="1">
              <a:lnSpc>
                <a:spcPts val="2700"/>
              </a:lnSpc>
            </a:pPr>
            <a:r>
              <a:rPr lang="en-US" altLang="zh-CN" sz="1800" dirty="0"/>
              <a:t>JTA</a:t>
            </a:r>
            <a:r>
              <a:rPr lang="zh-CN" altLang="en-US" sz="1800" dirty="0"/>
              <a:t>：全局事务</a:t>
            </a:r>
            <a:endParaRPr lang="en-US" altLang="zh-CN" sz="1800" dirty="0"/>
          </a:p>
          <a:p>
            <a:pPr lvl="1">
              <a:lnSpc>
                <a:spcPts val="2700"/>
              </a:lnSpc>
            </a:pPr>
            <a:r>
              <a:rPr lang="en-US" altLang="zh-CN" sz="1800" dirty="0" smtClean="0"/>
              <a:t>RESOURCE_LOCAL</a:t>
            </a:r>
            <a:r>
              <a:rPr lang="zh-CN" altLang="en-US" sz="1800" dirty="0" smtClean="0"/>
              <a:t>：本地事务</a:t>
            </a:r>
            <a:endParaRPr lang="en-US" altLang="zh-CN" sz="1800" dirty="0"/>
          </a:p>
        </p:txBody>
      </p:sp>
      <p:sp>
        <p:nvSpPr>
          <p:cNvPr id="6" name="矩形 5"/>
          <p:cNvSpPr/>
          <p:nvPr/>
        </p:nvSpPr>
        <p:spPr>
          <a:xfrm>
            <a:off x="611560" y="2469658"/>
            <a:ext cx="8208912" cy="6647974"/>
          </a:xfrm>
          <a:prstGeom prst="rect">
            <a:avLst/>
          </a:prstGeom>
          <a:solidFill>
            <a:schemeClr val="bg1"/>
          </a:solidFill>
          <a:ln>
            <a:solidFill>
              <a:schemeClr val="bg1">
                <a:lumMod val="65000"/>
              </a:schemeClr>
            </a:solidFill>
          </a:ln>
        </p:spPr>
        <p:txBody>
          <a:bodyPr wrap="square">
            <a:spAutoFit/>
          </a:bodyPr>
          <a:lstStyle/>
          <a:p>
            <a:r>
              <a:rPr lang="en-US" altLang="zh-CN" sz="1000" dirty="0"/>
              <a:t>&lt;?xml version=</a:t>
            </a:r>
            <a:r>
              <a:rPr lang="en-US" altLang="zh-CN" sz="1000" i="1" dirty="0"/>
              <a:t>"1.0" encoding="UTF-8"?&gt;</a:t>
            </a:r>
          </a:p>
          <a:p>
            <a:r>
              <a:rPr lang="en-US" altLang="zh-CN" sz="1000" dirty="0"/>
              <a:t>&lt;persistence </a:t>
            </a:r>
            <a:r>
              <a:rPr lang="en-US" altLang="zh-CN" sz="1000" dirty="0" err="1"/>
              <a:t>xmlns</a:t>
            </a:r>
            <a:r>
              <a:rPr lang="en-US" altLang="zh-CN" sz="1000" dirty="0"/>
              <a:t>=</a:t>
            </a:r>
            <a:r>
              <a:rPr lang="en-US" altLang="zh-CN" sz="1000" i="1" dirty="0"/>
              <a:t>"http://java.sun.com/xml/ns/persistence"</a:t>
            </a:r>
          </a:p>
          <a:p>
            <a:r>
              <a:rPr lang="en-US" altLang="zh-CN" sz="1000" dirty="0"/>
              <a:t> </a:t>
            </a:r>
            <a:r>
              <a:rPr lang="en-US" altLang="zh-CN" sz="1000" dirty="0" smtClean="0"/>
              <a:t>        </a:t>
            </a:r>
            <a:r>
              <a:rPr lang="en-US" altLang="zh-CN" sz="1000" dirty="0" err="1" smtClean="0"/>
              <a:t>xmlns:xsi</a:t>
            </a:r>
            <a:r>
              <a:rPr lang="en-US" altLang="zh-CN" sz="1000" dirty="0" smtClean="0"/>
              <a:t>=</a:t>
            </a:r>
            <a:r>
              <a:rPr lang="en-US" altLang="zh-CN" sz="1000" i="1" dirty="0" smtClean="0"/>
              <a:t>"http</a:t>
            </a:r>
            <a:r>
              <a:rPr lang="en-US" altLang="zh-CN" sz="1000" i="1" dirty="0"/>
              <a:t>://</a:t>
            </a:r>
            <a:r>
              <a:rPr lang="en-US" altLang="zh-CN" sz="1000" i="1" dirty="0" smtClean="0"/>
              <a:t>www.w3.org/2001/XMLSchema-instance"</a:t>
            </a:r>
          </a:p>
          <a:p>
            <a:r>
              <a:rPr lang="en-US" altLang="zh-CN" sz="1000" dirty="0" smtClean="0"/>
              <a:t>         </a:t>
            </a:r>
            <a:r>
              <a:rPr lang="en-US" altLang="zh-CN" sz="1000" dirty="0" err="1" smtClean="0"/>
              <a:t>xsi:schemaLocation</a:t>
            </a:r>
            <a:r>
              <a:rPr lang="en-US" altLang="zh-CN" sz="1000" dirty="0" smtClean="0"/>
              <a:t>=</a:t>
            </a:r>
            <a:r>
              <a:rPr lang="en-US" altLang="zh-CN" sz="1000" i="1" dirty="0" smtClean="0"/>
              <a:t>"http://java.sun.com/xml/ns/persistence http://java.sun.com/xml/ns/persistence/persistence_2_0.xsd"</a:t>
            </a:r>
          </a:p>
          <a:p>
            <a:r>
              <a:rPr lang="en-US" altLang="zh-CN" sz="1000" dirty="0" smtClean="0"/>
              <a:t>         version</a:t>
            </a:r>
            <a:r>
              <a:rPr lang="en-US" altLang="zh-CN" sz="1000" dirty="0"/>
              <a:t>=</a:t>
            </a:r>
            <a:r>
              <a:rPr lang="en-US" altLang="zh-CN" sz="1000" i="1" dirty="0"/>
              <a:t>"2.0"&gt;</a:t>
            </a:r>
          </a:p>
          <a:p>
            <a:r>
              <a:rPr lang="en-US" altLang="zh-CN" sz="1000" dirty="0" smtClean="0"/>
              <a:t>    &lt;</a:t>
            </a:r>
            <a:r>
              <a:rPr lang="en-US" altLang="zh-CN" sz="1000" dirty="0"/>
              <a:t>persistence-unit name=</a:t>
            </a:r>
            <a:r>
              <a:rPr lang="en-US" altLang="zh-CN" sz="1000" i="1" dirty="0"/>
              <a:t>"</a:t>
            </a:r>
            <a:r>
              <a:rPr lang="en-US" altLang="zh-CN" sz="1000" i="1" dirty="0" err="1"/>
              <a:t>DDDSampleEntityManagerFactory</a:t>
            </a:r>
            <a:r>
              <a:rPr lang="en-US" altLang="zh-CN" sz="1000" i="1" dirty="0"/>
              <a:t>" transaction-type="RESOURCE_LOCAL"&gt;</a:t>
            </a:r>
          </a:p>
          <a:p>
            <a:r>
              <a:rPr lang="fr-FR" altLang="zh-CN" sz="1000" dirty="0" smtClean="0"/>
              <a:t>        &lt;</a:t>
            </a:r>
            <a:r>
              <a:rPr lang="fr-FR" altLang="zh-CN" sz="1000" dirty="0"/>
              <a:t>description&gt;JPA configuration for DDDSample &lt;/description&gt;</a:t>
            </a:r>
          </a:p>
          <a:p>
            <a:r>
              <a:rPr lang="en-US" altLang="zh-CN" sz="1000" dirty="0" smtClean="0"/>
              <a:t>        &lt;</a:t>
            </a:r>
            <a:r>
              <a:rPr lang="en-US" altLang="zh-CN" sz="1000" dirty="0"/>
              <a:t>provider&gt;</a:t>
            </a:r>
            <a:r>
              <a:rPr lang="en-US" altLang="zh-CN" sz="1000" dirty="0" err="1"/>
              <a:t>org.hibernate.ejb.HibernatePersistence</a:t>
            </a:r>
            <a:r>
              <a:rPr lang="en-US" altLang="zh-CN" sz="1000" dirty="0"/>
              <a:t>&lt;/provider&gt;</a:t>
            </a:r>
          </a:p>
          <a:p>
            <a:r>
              <a:rPr lang="en-US" altLang="zh-CN" sz="1000" dirty="0" smtClean="0"/>
              <a:t>        &lt;</a:t>
            </a:r>
            <a:r>
              <a:rPr lang="en-US" altLang="zh-CN" sz="1000" dirty="0"/>
              <a:t>non-</a:t>
            </a:r>
            <a:r>
              <a:rPr lang="en-US" altLang="zh-CN" sz="1000" dirty="0" err="1"/>
              <a:t>jta</a:t>
            </a:r>
            <a:r>
              <a:rPr lang="en-US" altLang="zh-CN" sz="1000" dirty="0"/>
              <a:t>-data-source&gt;</a:t>
            </a:r>
            <a:r>
              <a:rPr lang="en-US" altLang="zh-CN" sz="1000" dirty="0" err="1"/>
              <a:t>java:comp</a:t>
            </a:r>
            <a:r>
              <a:rPr lang="en-US" altLang="zh-CN" sz="1000" dirty="0"/>
              <a:t>/</a:t>
            </a:r>
            <a:r>
              <a:rPr lang="en-US" altLang="zh-CN" sz="1000" u="sng" dirty="0" err="1"/>
              <a:t>env</a:t>
            </a:r>
            <a:r>
              <a:rPr lang="en-US" altLang="zh-CN" sz="1000" u="sng" dirty="0"/>
              <a:t>/</a:t>
            </a:r>
            <a:r>
              <a:rPr lang="en-US" altLang="zh-CN" sz="1000" u="sng" dirty="0" err="1"/>
              <a:t>jdbc</a:t>
            </a:r>
            <a:r>
              <a:rPr lang="en-US" altLang="zh-CN" sz="1000" u="sng" dirty="0"/>
              <a:t>/</a:t>
            </a:r>
            <a:r>
              <a:rPr lang="en-US" altLang="zh-CN" sz="1000" u="sng" dirty="0" err="1"/>
              <a:t>applicationDS</a:t>
            </a:r>
            <a:r>
              <a:rPr lang="en-US" altLang="zh-CN" sz="1000" u="sng" dirty="0"/>
              <a:t>&lt;/non-</a:t>
            </a:r>
            <a:r>
              <a:rPr lang="en-US" altLang="zh-CN" sz="1000" u="sng" dirty="0" err="1"/>
              <a:t>jta</a:t>
            </a:r>
            <a:r>
              <a:rPr lang="en-US" altLang="zh-CN" sz="1000" u="sng" dirty="0"/>
              <a:t>-data-source&gt;</a:t>
            </a:r>
          </a:p>
          <a:p>
            <a:r>
              <a:rPr lang="en-US" altLang="zh-CN" sz="1000" dirty="0" smtClean="0"/>
              <a:t>        &lt;!-- </a:t>
            </a:r>
            <a:r>
              <a:rPr lang="en-US" altLang="zh-CN" sz="1000" dirty="0"/>
              <a:t>annotated classes --&gt;</a:t>
            </a:r>
          </a:p>
          <a:p>
            <a:r>
              <a:rPr lang="en-US" altLang="zh-CN" sz="1000" dirty="0" smtClean="0"/>
              <a:t>        &lt;</a:t>
            </a:r>
            <a:r>
              <a:rPr lang="en-US" altLang="zh-CN" sz="1000" dirty="0"/>
              <a:t>class&gt;</a:t>
            </a:r>
            <a:r>
              <a:rPr lang="en-US" altLang="zh-CN" sz="1000" dirty="0" err="1"/>
              <a:t>org.sculptor.dddsample.cargo.domain.Cargo</a:t>
            </a:r>
            <a:r>
              <a:rPr lang="en-US" altLang="zh-CN" sz="1000" dirty="0"/>
              <a:t>&lt;/class&gt;</a:t>
            </a:r>
          </a:p>
          <a:p>
            <a:r>
              <a:rPr lang="en-US" altLang="zh-CN" sz="1000" dirty="0" smtClean="0"/>
              <a:t>        &lt;</a:t>
            </a:r>
            <a:r>
              <a:rPr lang="en-US" altLang="zh-CN" sz="1000" dirty="0"/>
              <a:t>class&gt;</a:t>
            </a:r>
            <a:r>
              <a:rPr lang="en-US" altLang="zh-CN" sz="1000" dirty="0" err="1"/>
              <a:t>org.sculptor.dddsample.carrier.domain.CarrierMovement</a:t>
            </a:r>
            <a:r>
              <a:rPr lang="en-US" altLang="zh-CN" sz="1000" dirty="0"/>
              <a:t>&lt;/class&gt;</a:t>
            </a:r>
          </a:p>
          <a:p>
            <a:r>
              <a:rPr lang="en-US" altLang="zh-CN" sz="1000" dirty="0" smtClean="0"/>
              <a:t>        &lt;</a:t>
            </a:r>
            <a:r>
              <a:rPr lang="en-US" altLang="zh-CN" sz="1000" dirty="0"/>
              <a:t>class&gt;</a:t>
            </a:r>
            <a:r>
              <a:rPr lang="en-US" altLang="zh-CN" sz="1000" dirty="0" err="1"/>
              <a:t>org.sculptor.dddsample.carrier.domain.CarrierMovementId</a:t>
            </a:r>
            <a:r>
              <a:rPr lang="en-US" altLang="zh-CN" sz="1000" dirty="0"/>
              <a:t>&lt;/class&gt;</a:t>
            </a:r>
          </a:p>
          <a:p>
            <a:r>
              <a:rPr lang="en-US" altLang="zh-CN" sz="1000" dirty="0" smtClean="0"/>
              <a:t>        &lt;</a:t>
            </a:r>
            <a:r>
              <a:rPr lang="en-US" altLang="zh-CN" sz="1000" dirty="0"/>
              <a:t>class&gt;</a:t>
            </a:r>
            <a:r>
              <a:rPr lang="en-US" altLang="zh-CN" sz="1000" dirty="0" err="1"/>
              <a:t>org.sculptor.dddsample.cargo.domain.HandlingEvent</a:t>
            </a:r>
            <a:r>
              <a:rPr lang="en-US" altLang="zh-CN" sz="1000" dirty="0"/>
              <a:t>&lt;/class&gt;</a:t>
            </a:r>
          </a:p>
          <a:p>
            <a:r>
              <a:rPr lang="en-US" altLang="zh-CN" sz="1000" dirty="0" smtClean="0"/>
              <a:t>        &lt;class&gt;</a:t>
            </a:r>
            <a:r>
              <a:rPr lang="en-US" altLang="zh-CN" sz="1000" dirty="0" err="1" smtClean="0"/>
              <a:t>org.sculptor.dddsample.cargo.domain.Itinerary</a:t>
            </a:r>
            <a:r>
              <a:rPr lang="en-US" altLang="zh-CN" sz="1000" dirty="0"/>
              <a:t>&lt;/class&gt;</a:t>
            </a:r>
          </a:p>
          <a:p>
            <a:r>
              <a:rPr lang="en-US" altLang="zh-CN" sz="1000" dirty="0" smtClean="0"/>
              <a:t>        &lt;</a:t>
            </a:r>
            <a:r>
              <a:rPr lang="en-US" altLang="zh-CN" sz="1000" dirty="0"/>
              <a:t>class&gt;</a:t>
            </a:r>
            <a:r>
              <a:rPr lang="en-US" altLang="zh-CN" sz="1000" dirty="0" err="1"/>
              <a:t>org.sculptor.dddsample.cargo.domain.Leg</a:t>
            </a:r>
            <a:r>
              <a:rPr lang="en-US" altLang="zh-CN" sz="1000" dirty="0"/>
              <a:t>&lt;/class&gt;</a:t>
            </a:r>
          </a:p>
          <a:p>
            <a:r>
              <a:rPr lang="en-US" altLang="zh-CN" sz="1000" dirty="0" smtClean="0"/>
              <a:t>        &lt;</a:t>
            </a:r>
            <a:r>
              <a:rPr lang="en-US" altLang="zh-CN" sz="1000" dirty="0"/>
              <a:t>class&gt;</a:t>
            </a:r>
            <a:r>
              <a:rPr lang="en-US" altLang="zh-CN" sz="1000" dirty="0" err="1"/>
              <a:t>org.sculptor.dddsample.location.domain.Location</a:t>
            </a:r>
            <a:r>
              <a:rPr lang="en-US" altLang="zh-CN" sz="1000" dirty="0"/>
              <a:t>&lt;/class&gt;</a:t>
            </a:r>
          </a:p>
          <a:p>
            <a:r>
              <a:rPr lang="en-US" altLang="zh-CN" sz="1000" dirty="0" smtClean="0"/>
              <a:t>        &lt;</a:t>
            </a:r>
            <a:r>
              <a:rPr lang="en-US" altLang="zh-CN" sz="1000" dirty="0"/>
              <a:t>class&gt;</a:t>
            </a:r>
            <a:r>
              <a:rPr lang="en-US" altLang="zh-CN" sz="1000" dirty="0" err="1"/>
              <a:t>org.sculptor.dddsample.routing.domain.RtCarrierMovement</a:t>
            </a:r>
            <a:r>
              <a:rPr lang="en-US" altLang="zh-CN" sz="1000" dirty="0"/>
              <a:t>&lt;/class&gt;</a:t>
            </a:r>
          </a:p>
          <a:p>
            <a:r>
              <a:rPr lang="en-US" altLang="zh-CN" sz="1000" dirty="0" smtClean="0"/>
              <a:t>        &lt;</a:t>
            </a:r>
            <a:r>
              <a:rPr lang="en-US" altLang="zh-CN" sz="1000" dirty="0"/>
              <a:t>class&gt;</a:t>
            </a:r>
            <a:r>
              <a:rPr lang="en-US" altLang="zh-CN" sz="1000" dirty="0" err="1"/>
              <a:t>org.sculptor.dddsample.routing.domain.RtLocation</a:t>
            </a:r>
            <a:r>
              <a:rPr lang="en-US" altLang="zh-CN" sz="1000" dirty="0"/>
              <a:t>&lt;/class&gt;</a:t>
            </a:r>
          </a:p>
          <a:p>
            <a:r>
              <a:rPr lang="en-US" altLang="zh-CN" sz="1000" dirty="0" smtClean="0"/>
              <a:t>        &lt;</a:t>
            </a:r>
            <a:r>
              <a:rPr lang="en-US" altLang="zh-CN" sz="1000" dirty="0"/>
              <a:t>class&gt;</a:t>
            </a:r>
            <a:r>
              <a:rPr lang="en-US" altLang="zh-CN" sz="1000" dirty="0" err="1"/>
              <a:t>org.sculptor.dddsample.cargo.domain.TrackingId</a:t>
            </a:r>
            <a:r>
              <a:rPr lang="en-US" altLang="zh-CN" sz="1000" dirty="0"/>
              <a:t>&lt;/class&gt;</a:t>
            </a:r>
          </a:p>
          <a:p>
            <a:r>
              <a:rPr lang="en-US" altLang="zh-CN" sz="1000" dirty="0" smtClean="0"/>
              <a:t>        &lt;</a:t>
            </a:r>
            <a:r>
              <a:rPr lang="en-US" altLang="zh-CN" sz="1000" dirty="0"/>
              <a:t>class&gt;</a:t>
            </a:r>
            <a:r>
              <a:rPr lang="en-US" altLang="zh-CN" sz="1000" dirty="0" err="1"/>
              <a:t>org.sculptor.dddsample.routing.domain.TransitEdge</a:t>
            </a:r>
            <a:r>
              <a:rPr lang="en-US" altLang="zh-CN" sz="1000" dirty="0"/>
              <a:t>&lt;/class&gt;</a:t>
            </a:r>
          </a:p>
          <a:p>
            <a:r>
              <a:rPr lang="en-US" altLang="zh-CN" sz="1000" dirty="0" smtClean="0"/>
              <a:t>        &lt;</a:t>
            </a:r>
            <a:r>
              <a:rPr lang="en-US" altLang="zh-CN" sz="1000" dirty="0"/>
              <a:t>class&gt;</a:t>
            </a:r>
            <a:r>
              <a:rPr lang="en-US" altLang="zh-CN" sz="1000" dirty="0" err="1"/>
              <a:t>org.sculptor.dddsample.routing.domain.TransitPath</a:t>
            </a:r>
            <a:r>
              <a:rPr lang="en-US" altLang="zh-CN" sz="1000" dirty="0"/>
              <a:t>&lt;/class&gt;</a:t>
            </a:r>
          </a:p>
          <a:p>
            <a:r>
              <a:rPr lang="en-US" altLang="zh-CN" sz="1000" dirty="0" smtClean="0"/>
              <a:t>        &lt;</a:t>
            </a:r>
            <a:r>
              <a:rPr lang="en-US" altLang="zh-CN" sz="1000" dirty="0"/>
              <a:t>class&gt;</a:t>
            </a:r>
            <a:r>
              <a:rPr lang="en-US" altLang="zh-CN" sz="1000" dirty="0" err="1"/>
              <a:t>org.sculptor.dddsample.location.domain.UnLocode</a:t>
            </a:r>
            <a:r>
              <a:rPr lang="en-US" altLang="zh-CN" sz="1000" dirty="0"/>
              <a:t>&lt;/class&gt;</a:t>
            </a:r>
          </a:p>
          <a:p>
            <a:r>
              <a:rPr lang="en-US" altLang="zh-CN" sz="1000" dirty="0" smtClean="0"/>
              <a:t>        &lt;</a:t>
            </a:r>
            <a:r>
              <a:rPr lang="en-US" altLang="zh-CN" sz="1000" dirty="0"/>
              <a:t>shared-cache-mode&gt;ENABLE_SELECTIVE&lt;/shared-cache-mode&gt;</a:t>
            </a:r>
          </a:p>
          <a:p>
            <a:r>
              <a:rPr lang="en-US" altLang="zh-CN" sz="1000" dirty="0" smtClean="0"/>
              <a:t>        &lt;</a:t>
            </a:r>
            <a:r>
              <a:rPr lang="en-US" altLang="zh-CN" sz="1000" dirty="0"/>
              <a:t>validation-mode&gt;AUTO&lt;/validation-mode&gt;</a:t>
            </a:r>
          </a:p>
          <a:p>
            <a:r>
              <a:rPr lang="en-US" altLang="zh-CN" sz="1000" dirty="0" smtClean="0"/>
              <a:t>        &lt;!-- </a:t>
            </a:r>
            <a:r>
              <a:rPr lang="en-US" altLang="zh-CN" sz="1000" dirty="0"/>
              <a:t>properties --&gt;</a:t>
            </a:r>
          </a:p>
          <a:p>
            <a:r>
              <a:rPr lang="en-US" altLang="zh-CN" sz="1000" dirty="0" smtClean="0"/>
              <a:t>        &lt;</a:t>
            </a:r>
            <a:r>
              <a:rPr lang="en-US" altLang="zh-CN" sz="1000" dirty="0"/>
              <a:t>properties&gt;</a:t>
            </a:r>
          </a:p>
          <a:p>
            <a:r>
              <a:rPr lang="en-US" altLang="zh-CN" sz="1000" dirty="0" smtClean="0"/>
              <a:t>            &lt;</a:t>
            </a:r>
            <a:r>
              <a:rPr lang="en-US" altLang="zh-CN" sz="1000" dirty="0"/>
              <a:t>property name=</a:t>
            </a:r>
            <a:r>
              <a:rPr lang="en-US" altLang="zh-CN" sz="1000" i="1" dirty="0"/>
              <a:t>"</a:t>
            </a:r>
            <a:r>
              <a:rPr lang="en-US" altLang="zh-CN" sz="1000" i="1" dirty="0" err="1"/>
              <a:t>hibernate.dialect</a:t>
            </a:r>
            <a:r>
              <a:rPr lang="en-US" altLang="zh-CN" sz="1000" i="1" dirty="0"/>
              <a:t>" value="</a:t>
            </a:r>
            <a:r>
              <a:rPr lang="en-US" altLang="zh-CN" sz="1000" i="1" dirty="0" err="1"/>
              <a:t>org.sculptor.framework.persistence.CustomHSQLDialect</a:t>
            </a:r>
            <a:r>
              <a:rPr lang="en-US" altLang="zh-CN" sz="1000" i="1" dirty="0"/>
              <a:t>" /&gt;</a:t>
            </a:r>
          </a:p>
          <a:p>
            <a:r>
              <a:rPr lang="en-US" altLang="zh-CN" sz="1000" dirty="0" smtClean="0"/>
              <a:t>            &lt;</a:t>
            </a:r>
            <a:r>
              <a:rPr lang="en-US" altLang="zh-CN" sz="1000" dirty="0"/>
              <a:t>property name=</a:t>
            </a:r>
            <a:r>
              <a:rPr lang="en-US" altLang="zh-CN" sz="1000" i="1" dirty="0"/>
              <a:t>"</a:t>
            </a:r>
            <a:r>
              <a:rPr lang="en-US" altLang="zh-CN" sz="1000" i="1" dirty="0" err="1"/>
              <a:t>query.substitutions</a:t>
            </a:r>
            <a:r>
              <a:rPr lang="en-US" altLang="zh-CN" sz="1000" i="1" dirty="0"/>
              <a:t>" value="true 1, false 0" /&gt;</a:t>
            </a:r>
          </a:p>
          <a:p>
            <a:endParaRPr lang="zh-CN" altLang="en-US" sz="1000" dirty="0"/>
          </a:p>
          <a:p>
            <a:r>
              <a:rPr lang="en-US" altLang="zh-CN" sz="1000" dirty="0" smtClean="0"/>
              <a:t>            &lt;</a:t>
            </a:r>
            <a:r>
              <a:rPr lang="en-US" altLang="zh-CN" sz="1000" dirty="0"/>
              <a:t>property name=</a:t>
            </a:r>
            <a:r>
              <a:rPr lang="en-US" altLang="zh-CN" sz="1000" i="1" dirty="0"/>
              <a:t>"</a:t>
            </a:r>
            <a:r>
              <a:rPr lang="en-US" altLang="zh-CN" sz="1000" i="1" dirty="0" err="1"/>
              <a:t>hibernate.show_sql</a:t>
            </a:r>
            <a:r>
              <a:rPr lang="en-US" altLang="zh-CN" sz="1000" i="1" dirty="0"/>
              <a:t>" value="true" /&gt;</a:t>
            </a:r>
          </a:p>
          <a:p>
            <a:r>
              <a:rPr lang="en-US" altLang="zh-CN" sz="1000" dirty="0" smtClean="0"/>
              <a:t>            &lt;</a:t>
            </a:r>
            <a:r>
              <a:rPr lang="en-US" altLang="zh-CN" sz="1000" dirty="0"/>
              <a:t>property name=</a:t>
            </a:r>
            <a:r>
              <a:rPr lang="en-US" altLang="zh-CN" sz="1000" i="1" dirty="0"/>
              <a:t>"hibernate.hbm2ddl.auto" value="create-drop" /&gt;</a:t>
            </a:r>
          </a:p>
          <a:p>
            <a:r>
              <a:rPr lang="en-US" altLang="zh-CN" sz="1000" dirty="0" smtClean="0"/>
              <a:t>            &lt;</a:t>
            </a:r>
            <a:r>
              <a:rPr lang="en-US" altLang="zh-CN" sz="1000" dirty="0"/>
              <a:t>property name=</a:t>
            </a:r>
            <a:r>
              <a:rPr lang="en-US" altLang="zh-CN" sz="1000" i="1" dirty="0"/>
              <a:t>"</a:t>
            </a:r>
            <a:r>
              <a:rPr lang="en-US" altLang="zh-CN" sz="1000" i="1" dirty="0" err="1"/>
              <a:t>hibernate.cache.use_query_cache</a:t>
            </a:r>
            <a:r>
              <a:rPr lang="en-US" altLang="zh-CN" sz="1000" i="1" dirty="0"/>
              <a:t>" value="true"/&gt;</a:t>
            </a:r>
          </a:p>
          <a:p>
            <a:r>
              <a:rPr lang="en-US" altLang="zh-CN" sz="1000" dirty="0" smtClean="0"/>
              <a:t>            &lt;</a:t>
            </a:r>
            <a:r>
              <a:rPr lang="en-US" altLang="zh-CN" sz="1000" dirty="0"/>
              <a:t>property name=</a:t>
            </a:r>
            <a:r>
              <a:rPr lang="en-US" altLang="zh-CN" sz="1000" i="1" dirty="0"/>
              <a:t>"</a:t>
            </a:r>
            <a:r>
              <a:rPr lang="en-US" altLang="zh-CN" sz="1000" i="1" dirty="0" err="1"/>
              <a:t>hibernate.cache.use_second_level_cache</a:t>
            </a:r>
            <a:r>
              <a:rPr lang="en-US" altLang="zh-CN" sz="1000" i="1" dirty="0"/>
              <a:t>" value="true"/&gt;</a:t>
            </a:r>
          </a:p>
          <a:p>
            <a:r>
              <a:rPr lang="en-US" altLang="zh-CN" sz="1000" dirty="0" smtClean="0"/>
              <a:t>            &lt;</a:t>
            </a:r>
            <a:r>
              <a:rPr lang="en-US" altLang="zh-CN" sz="1000" dirty="0"/>
              <a:t>property name=</a:t>
            </a:r>
            <a:r>
              <a:rPr lang="en-US" altLang="zh-CN" sz="1000" i="1" dirty="0"/>
              <a:t>"</a:t>
            </a:r>
            <a:r>
              <a:rPr lang="en-US" altLang="zh-CN" sz="1000" i="1" dirty="0" err="1"/>
              <a:t>hibernate.cache.region_prefix</a:t>
            </a:r>
            <a:r>
              <a:rPr lang="en-US" altLang="zh-CN" sz="1000" i="1" dirty="0"/>
              <a:t>" value=""/&gt;</a:t>
            </a:r>
          </a:p>
          <a:p>
            <a:r>
              <a:rPr lang="en-US" altLang="zh-CN" sz="1000" dirty="0" smtClean="0"/>
              <a:t>            &lt;</a:t>
            </a:r>
            <a:r>
              <a:rPr lang="en-US" altLang="zh-CN" sz="1000" dirty="0"/>
              <a:t>property name=</a:t>
            </a:r>
            <a:r>
              <a:rPr lang="en-US" altLang="zh-CN" sz="1000" i="1" dirty="0"/>
              <a:t>"</a:t>
            </a:r>
            <a:r>
              <a:rPr lang="en-US" altLang="zh-CN" sz="1000" i="1" dirty="0" err="1"/>
              <a:t>hibernate.cache.region.factory_class</a:t>
            </a:r>
            <a:r>
              <a:rPr lang="en-US" altLang="zh-CN" sz="1000" i="1" dirty="0"/>
              <a:t>" value="</a:t>
            </a:r>
            <a:r>
              <a:rPr lang="en-US" altLang="zh-CN" sz="1000" i="1" dirty="0" err="1"/>
              <a:t>org.hibernate.cache.ehcache.SingletonEhCacheRegionFactory</a:t>
            </a:r>
            <a:r>
              <a:rPr lang="en-US" altLang="zh-CN" sz="1000" i="1" dirty="0"/>
              <a:t>"/&gt;</a:t>
            </a:r>
          </a:p>
          <a:p>
            <a:r>
              <a:rPr lang="en-US" altLang="zh-CN" sz="1000" dirty="0" smtClean="0"/>
              <a:t>            &lt;!-- </a:t>
            </a:r>
            <a:r>
              <a:rPr lang="en-US" altLang="zh-CN" sz="1000" dirty="0"/>
              <a:t>add additional configuration properties by overriding "</a:t>
            </a:r>
            <a:r>
              <a:rPr lang="en-US" altLang="zh-CN" sz="1000" dirty="0" err="1"/>
              <a:t>JPATmpl.persistenceUnitAdditionalProperties</a:t>
            </a:r>
            <a:r>
              <a:rPr lang="en-US" altLang="zh-CN" sz="1000" dirty="0"/>
              <a:t>(Application)" --&gt;</a:t>
            </a:r>
          </a:p>
          <a:p>
            <a:r>
              <a:rPr lang="en-US" altLang="zh-CN" sz="1000" dirty="0" smtClean="0"/>
              <a:t>        &lt;/</a:t>
            </a:r>
            <a:r>
              <a:rPr lang="en-US" altLang="zh-CN" sz="1000" dirty="0"/>
              <a:t>properties&gt;</a:t>
            </a:r>
          </a:p>
          <a:p>
            <a:r>
              <a:rPr lang="en-US" altLang="zh-CN" sz="1000" dirty="0" smtClean="0"/>
              <a:t>        &lt;!-- </a:t>
            </a:r>
            <a:r>
              <a:rPr lang="en-US" altLang="zh-CN" sz="1000" dirty="0"/>
              <a:t>add additional configuration by overriding "</a:t>
            </a:r>
            <a:r>
              <a:rPr lang="en-US" altLang="zh-CN" sz="1000" dirty="0" err="1"/>
              <a:t>JPATmpl.persistenceUnitAdditions</a:t>
            </a:r>
            <a:r>
              <a:rPr lang="en-US" altLang="zh-CN" sz="1000" dirty="0"/>
              <a:t>(Application)" --&gt;</a:t>
            </a:r>
          </a:p>
          <a:p>
            <a:r>
              <a:rPr lang="en-US" altLang="zh-CN" sz="1000" dirty="0" smtClean="0"/>
              <a:t>    &lt;/</a:t>
            </a:r>
            <a:r>
              <a:rPr lang="en-US" altLang="zh-CN" sz="1000" dirty="0"/>
              <a:t>persistence-unit&gt;</a:t>
            </a:r>
          </a:p>
          <a:p>
            <a:r>
              <a:rPr lang="en-US" altLang="zh-CN" sz="1000" dirty="0"/>
              <a:t>&lt;/persistence&gt;</a:t>
            </a:r>
            <a:endParaRPr lang="en-US" altLang="zh-CN" sz="1000" dirty="0" smtClean="0"/>
          </a:p>
        </p:txBody>
      </p:sp>
      <p:sp>
        <p:nvSpPr>
          <p:cNvPr id="4" name="TextBox 3"/>
          <p:cNvSpPr txBox="1"/>
          <p:nvPr/>
        </p:nvSpPr>
        <p:spPr>
          <a:xfrm>
            <a:off x="611560" y="2185119"/>
            <a:ext cx="1325427" cy="307777"/>
          </a:xfrm>
          <a:prstGeom prst="rect">
            <a:avLst/>
          </a:prstGeom>
          <a:noFill/>
        </p:spPr>
        <p:txBody>
          <a:bodyPr wrap="none" rtlCol="0">
            <a:spAutoFit/>
          </a:bodyPr>
          <a:lstStyle/>
          <a:p>
            <a:r>
              <a:rPr lang="en-US" altLang="zh-CN" sz="1400" dirty="0" smtClean="0"/>
              <a:t>persistence.xml</a:t>
            </a:r>
            <a:endParaRPr lang="zh-CN" altLang="en-US" sz="1400" dirty="0"/>
          </a:p>
        </p:txBody>
      </p:sp>
    </p:spTree>
    <p:extLst>
      <p:ext uri="{BB962C8B-B14F-4D97-AF65-F5344CB8AC3E}">
        <p14:creationId xmlns:p14="http://schemas.microsoft.com/office/powerpoint/2010/main" val="295050960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存储</a:t>
            </a:r>
            <a:r>
              <a:rPr lang="en-US" altLang="zh-CN" dirty="0" smtClean="0"/>
              <a:t>-</a:t>
            </a:r>
            <a:r>
              <a:rPr lang="zh-CN" altLang="en-US" dirty="0" smtClean="0"/>
              <a:t>事务控制（三）</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fontScale="85000" lnSpcReduction="10000"/>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1800" dirty="0" smtClean="0"/>
              <a:t>Transaction Propagation</a:t>
            </a:r>
            <a:r>
              <a:rPr lang="zh-CN" altLang="en-US" sz="1800" dirty="0" smtClean="0"/>
              <a:t>属性值</a:t>
            </a:r>
            <a:endParaRPr lang="en-US" altLang="zh-CN" sz="1800" dirty="0" smtClean="0"/>
          </a:p>
          <a:p>
            <a:pPr lvl="1">
              <a:lnSpc>
                <a:spcPts val="2700"/>
              </a:lnSpc>
            </a:pPr>
            <a:r>
              <a:rPr lang="en-US" altLang="zh-CN" sz="1800" dirty="0" smtClean="0"/>
              <a:t>Required</a:t>
            </a:r>
            <a:r>
              <a:rPr lang="zh-CN" altLang="en-US" sz="1800" dirty="0" smtClean="0"/>
              <a:t>：在有</a:t>
            </a:r>
            <a:r>
              <a:rPr lang="en-US" altLang="zh-CN" sz="1800" dirty="0" smtClean="0"/>
              <a:t>transaction</a:t>
            </a:r>
            <a:r>
              <a:rPr lang="zh-CN" altLang="en-US" sz="1800" dirty="0" smtClean="0"/>
              <a:t>状态下执行；如果当前没有</a:t>
            </a:r>
            <a:r>
              <a:rPr lang="en-US" altLang="zh-CN" sz="1800" dirty="0" smtClean="0"/>
              <a:t>transaction</a:t>
            </a:r>
            <a:r>
              <a:rPr lang="zh-CN" altLang="en-US" sz="1800" dirty="0" smtClean="0"/>
              <a:t>，则创建新的</a:t>
            </a:r>
            <a:r>
              <a:rPr lang="en-US" altLang="zh-CN" sz="1800" dirty="0" smtClean="0"/>
              <a:t>transaction</a:t>
            </a:r>
            <a:r>
              <a:rPr lang="zh-CN" altLang="en-US" sz="1800" dirty="0" smtClean="0"/>
              <a:t>。这是最常用的属性，也是默认属性。</a:t>
            </a:r>
            <a:endParaRPr lang="en-US" altLang="zh-CN" sz="1800" dirty="0" smtClean="0"/>
          </a:p>
          <a:p>
            <a:pPr lvl="1">
              <a:lnSpc>
                <a:spcPts val="2700"/>
              </a:lnSpc>
            </a:pPr>
            <a:r>
              <a:rPr lang="en-US" altLang="zh-CN" sz="1800" dirty="0" smtClean="0"/>
              <a:t>Mandatory</a:t>
            </a:r>
            <a:r>
              <a:rPr lang="zh-CN" altLang="en-US" sz="1800" dirty="0" smtClean="0"/>
              <a:t>：必须在有</a:t>
            </a:r>
            <a:r>
              <a:rPr lang="en-US" altLang="zh-CN" sz="1800" dirty="0" smtClean="0"/>
              <a:t>transaction</a:t>
            </a:r>
            <a:r>
              <a:rPr lang="zh-CN" altLang="en-US" sz="1800" dirty="0" smtClean="0"/>
              <a:t>状态下执行，如果当前没有</a:t>
            </a:r>
            <a:r>
              <a:rPr lang="en-US" altLang="zh-CN" sz="1800" dirty="0" smtClean="0"/>
              <a:t>transaction</a:t>
            </a:r>
            <a:r>
              <a:rPr lang="zh-CN" altLang="en-US" sz="1800" dirty="0" smtClean="0"/>
              <a:t>，则抛出异常</a:t>
            </a:r>
            <a:r>
              <a:rPr lang="en-US" altLang="zh-CN" sz="1800" dirty="0" err="1" smtClean="0"/>
              <a:t>IllegalTransactionStateException</a:t>
            </a:r>
            <a:r>
              <a:rPr lang="zh-CN" altLang="en-US" sz="1800" dirty="0" smtClean="0"/>
              <a:t>。通常在“</a:t>
            </a:r>
            <a:r>
              <a:rPr lang="en-US" altLang="zh-CN" sz="1800" dirty="0" smtClean="0"/>
              <a:t>Client </a:t>
            </a:r>
            <a:r>
              <a:rPr lang="en-US" altLang="zh-CN" sz="1800" dirty="0"/>
              <a:t>Orchestration transaction </a:t>
            </a:r>
            <a:r>
              <a:rPr lang="en-US" altLang="zh-CN" sz="1800" dirty="0" smtClean="0"/>
              <a:t>strategy</a:t>
            </a:r>
            <a:r>
              <a:rPr lang="zh-CN" altLang="en-US" sz="1800" dirty="0" smtClean="0"/>
              <a:t>”中使用。</a:t>
            </a:r>
            <a:endParaRPr lang="zh-CN" altLang="en-US" sz="1800" dirty="0"/>
          </a:p>
          <a:p>
            <a:pPr lvl="1">
              <a:lnSpc>
                <a:spcPts val="2700"/>
              </a:lnSpc>
            </a:pPr>
            <a:r>
              <a:rPr lang="en-US" altLang="zh-CN" sz="1800" dirty="0" err="1" smtClean="0"/>
              <a:t>RequiresNew</a:t>
            </a:r>
            <a:r>
              <a:rPr lang="zh-CN" altLang="en-US" sz="1800" dirty="0" smtClean="0"/>
              <a:t>：创建新的</a:t>
            </a:r>
            <a:r>
              <a:rPr lang="en-US" altLang="zh-CN" sz="1800" dirty="0" smtClean="0"/>
              <a:t>transaction</a:t>
            </a:r>
            <a:r>
              <a:rPr lang="zh-CN" altLang="en-US" sz="1800" dirty="0" smtClean="0"/>
              <a:t>并执行，如果当前已有</a:t>
            </a:r>
            <a:r>
              <a:rPr lang="en-US" altLang="zh-CN" sz="1800" dirty="0" smtClean="0"/>
              <a:t>transaction</a:t>
            </a:r>
            <a:r>
              <a:rPr lang="zh-CN" altLang="en-US" sz="1800" dirty="0" smtClean="0"/>
              <a:t>，则将当前</a:t>
            </a:r>
            <a:r>
              <a:rPr lang="en-US" altLang="zh-CN" sz="1800" dirty="0" smtClean="0"/>
              <a:t>transaction</a:t>
            </a:r>
            <a:r>
              <a:rPr lang="zh-CN" altLang="en-US" sz="1800" dirty="0" smtClean="0"/>
              <a:t>挂起。通常在</a:t>
            </a:r>
            <a:r>
              <a:rPr lang="en-US" altLang="zh-CN" sz="1800" dirty="0" smtClean="0"/>
              <a:t>Auditing</a:t>
            </a:r>
            <a:r>
              <a:rPr lang="zh-CN" altLang="en-US" sz="1800" dirty="0" smtClean="0"/>
              <a:t>或</a:t>
            </a:r>
            <a:r>
              <a:rPr lang="en-US" altLang="zh-CN" sz="1800" dirty="0" smtClean="0"/>
              <a:t>Logging</a:t>
            </a:r>
            <a:r>
              <a:rPr lang="zh-CN" altLang="en-US" sz="1800" dirty="0" smtClean="0"/>
              <a:t>等数据操作情形下使用，因为这些操作与整个基础事务的成败没有关系。</a:t>
            </a:r>
            <a:endParaRPr lang="en-US" altLang="zh-CN" sz="1800" dirty="0" smtClean="0"/>
          </a:p>
          <a:p>
            <a:pPr lvl="1">
              <a:lnSpc>
                <a:spcPts val="2700"/>
              </a:lnSpc>
            </a:pPr>
            <a:r>
              <a:rPr lang="en-US" altLang="zh-CN" sz="1800" dirty="0" smtClean="0"/>
              <a:t>Supports</a:t>
            </a:r>
            <a:r>
              <a:rPr lang="zh-CN" altLang="en-US" sz="1800" dirty="0" smtClean="0"/>
              <a:t>：如当前有</a:t>
            </a:r>
            <a:r>
              <a:rPr lang="en-US" altLang="zh-CN" sz="1800" dirty="0" smtClean="0"/>
              <a:t>transaction</a:t>
            </a:r>
            <a:r>
              <a:rPr lang="zh-CN" altLang="en-US" sz="1800" dirty="0" smtClean="0"/>
              <a:t>，则在</a:t>
            </a:r>
            <a:r>
              <a:rPr lang="en-US" altLang="zh-CN" sz="1800" dirty="0" smtClean="0"/>
              <a:t>transaction</a:t>
            </a:r>
            <a:r>
              <a:rPr lang="zh-CN" altLang="en-US" sz="1800" dirty="0" smtClean="0"/>
              <a:t>状态下执行，如果当前没有</a:t>
            </a:r>
            <a:r>
              <a:rPr lang="en-US" altLang="zh-CN" sz="1800" dirty="0" smtClean="0"/>
              <a:t>transaction</a:t>
            </a:r>
            <a:r>
              <a:rPr lang="zh-CN" altLang="en-US" sz="1800" dirty="0" smtClean="0"/>
              <a:t>，在无</a:t>
            </a:r>
            <a:r>
              <a:rPr lang="en-US" altLang="zh-CN" sz="1800" dirty="0" smtClean="0"/>
              <a:t>transaction</a:t>
            </a:r>
            <a:r>
              <a:rPr lang="zh-CN" altLang="en-US" sz="1800" dirty="0" smtClean="0"/>
              <a:t>状态下执行。主要用于数据库的只读操作，与</a:t>
            </a:r>
            <a:r>
              <a:rPr lang="en-US" altLang="zh-CN" sz="1800" dirty="0" err="1" smtClean="0"/>
              <a:t>NotSupported</a:t>
            </a:r>
            <a:r>
              <a:rPr lang="zh-CN" altLang="en-US" sz="1800" dirty="0" smtClean="0"/>
              <a:t>不同，</a:t>
            </a:r>
            <a:r>
              <a:rPr lang="en-US" altLang="zh-CN" sz="1800" dirty="0" smtClean="0"/>
              <a:t>Supports</a:t>
            </a:r>
            <a:r>
              <a:rPr lang="zh-CN" altLang="en-US" sz="1800" dirty="0" smtClean="0"/>
              <a:t>属性在有当前事务时，读取数据可以保持与当前事务的数据保持一致。</a:t>
            </a:r>
            <a:endParaRPr lang="en-US" altLang="zh-CN" sz="1800" dirty="0" smtClean="0"/>
          </a:p>
          <a:p>
            <a:pPr lvl="1">
              <a:lnSpc>
                <a:spcPts val="2700"/>
              </a:lnSpc>
            </a:pPr>
            <a:r>
              <a:rPr lang="en-US" altLang="zh-CN" sz="1800" dirty="0" err="1" smtClean="0"/>
              <a:t>NotSupported</a:t>
            </a:r>
            <a:r>
              <a:rPr lang="zh-CN" altLang="en-US" sz="1800" dirty="0" smtClean="0"/>
              <a:t>：在无</a:t>
            </a:r>
            <a:r>
              <a:rPr lang="en-US" altLang="zh-CN" sz="1800" dirty="0" err="1" smtClean="0"/>
              <a:t>transactioin</a:t>
            </a:r>
            <a:r>
              <a:rPr lang="zh-CN" altLang="en-US" sz="1800" dirty="0" smtClean="0"/>
              <a:t>状态下执行；如果当前已有</a:t>
            </a:r>
            <a:r>
              <a:rPr lang="en-US" altLang="zh-CN" sz="1800" dirty="0" smtClean="0"/>
              <a:t>transaction</a:t>
            </a:r>
            <a:r>
              <a:rPr lang="zh-CN" altLang="en-US" sz="1800" dirty="0" smtClean="0"/>
              <a:t>，则将当前</a:t>
            </a:r>
            <a:r>
              <a:rPr lang="en-US" altLang="zh-CN" sz="1800" dirty="0" smtClean="0"/>
              <a:t>transaction</a:t>
            </a:r>
            <a:r>
              <a:rPr lang="zh-CN" altLang="en-US" sz="1800" dirty="0" smtClean="0"/>
              <a:t>挂起。通常在有数据库存储过程情形下使用（数据库不支持嵌套事务）。</a:t>
            </a:r>
            <a:endParaRPr lang="en-US" altLang="zh-CN" sz="1800" dirty="0" smtClean="0"/>
          </a:p>
          <a:p>
            <a:pPr lvl="1">
              <a:lnSpc>
                <a:spcPts val="2700"/>
              </a:lnSpc>
            </a:pPr>
            <a:r>
              <a:rPr lang="en-US" altLang="zh-CN" sz="1800" dirty="0" smtClean="0"/>
              <a:t>Never</a:t>
            </a:r>
            <a:r>
              <a:rPr lang="zh-CN" altLang="en-US" sz="1800" dirty="0" smtClean="0"/>
              <a:t>：在无</a:t>
            </a:r>
            <a:r>
              <a:rPr lang="en-US" altLang="zh-CN" sz="1800" dirty="0" smtClean="0"/>
              <a:t>transaction</a:t>
            </a:r>
            <a:r>
              <a:rPr lang="zh-CN" altLang="en-US" sz="1800" dirty="0" smtClean="0"/>
              <a:t>状态下执行；如果当前已有</a:t>
            </a:r>
            <a:r>
              <a:rPr lang="en-US" altLang="zh-CN" sz="1800" dirty="0" smtClean="0"/>
              <a:t>transaction</a:t>
            </a:r>
            <a:r>
              <a:rPr lang="zh-CN" altLang="en-US" sz="1800" dirty="0" smtClean="0"/>
              <a:t>，则抛出异常</a:t>
            </a:r>
            <a:r>
              <a:rPr lang="en-US" altLang="zh-CN" sz="1800" dirty="0" err="1" smtClean="0"/>
              <a:t>IllegalTransactionStateException</a:t>
            </a:r>
            <a:r>
              <a:rPr lang="zh-CN" altLang="en-US" sz="1800" dirty="0" smtClean="0"/>
              <a:t>。唯一的使用场景可能就是测试了</a:t>
            </a:r>
            <a:r>
              <a:rPr lang="en-US" altLang="zh-CN" sz="1800" dirty="0" smtClean="0"/>
              <a:t>…</a:t>
            </a:r>
          </a:p>
          <a:p>
            <a:pPr lvl="1">
              <a:lnSpc>
                <a:spcPts val="2700"/>
              </a:lnSpc>
            </a:pPr>
            <a:endParaRPr lang="en-US" altLang="zh-CN" sz="1800" dirty="0"/>
          </a:p>
        </p:txBody>
      </p:sp>
      <p:sp>
        <p:nvSpPr>
          <p:cNvPr id="3" name="矩形 2"/>
          <p:cNvSpPr/>
          <p:nvPr/>
        </p:nvSpPr>
        <p:spPr>
          <a:xfrm>
            <a:off x="3491880" y="6570380"/>
            <a:ext cx="5544616" cy="276999"/>
          </a:xfrm>
          <a:prstGeom prst="rect">
            <a:avLst/>
          </a:prstGeom>
        </p:spPr>
        <p:txBody>
          <a:bodyPr wrap="square">
            <a:spAutoFit/>
          </a:bodyPr>
          <a:lstStyle/>
          <a:p>
            <a:r>
              <a:rPr lang="en-US" altLang="zh-CN" sz="1200" dirty="0" smtClean="0"/>
              <a:t>Ref: </a:t>
            </a:r>
            <a:r>
              <a:rPr lang="en-US" altLang="zh-CN" sz="1200" dirty="0" smtClean="0">
                <a:hlinkClick r:id="rId3"/>
              </a:rPr>
              <a:t>http</a:t>
            </a:r>
            <a:r>
              <a:rPr lang="en-US" altLang="zh-CN" sz="1200" dirty="0">
                <a:hlinkClick r:id="rId3"/>
              </a:rPr>
              <a:t>://</a:t>
            </a:r>
            <a:r>
              <a:rPr lang="en-US" altLang="zh-CN" sz="1200" dirty="0" smtClean="0">
                <a:hlinkClick r:id="rId3"/>
              </a:rPr>
              <a:t>www.ibm.com/developerworks/java/library/j-ts2/index.html</a:t>
            </a:r>
            <a:r>
              <a:rPr lang="en-US" altLang="zh-CN" sz="1200" dirty="0" smtClean="0"/>
              <a:t> </a:t>
            </a:r>
            <a:endParaRPr lang="zh-CN" altLang="en-US" sz="1200" dirty="0"/>
          </a:p>
        </p:txBody>
      </p:sp>
    </p:spTree>
    <p:extLst>
      <p:ext uri="{BB962C8B-B14F-4D97-AF65-F5344CB8AC3E}">
        <p14:creationId xmlns:p14="http://schemas.microsoft.com/office/powerpoint/2010/main" val="146670941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存储</a:t>
            </a:r>
            <a:r>
              <a:rPr lang="en-US" altLang="zh-CN" dirty="0" smtClean="0"/>
              <a:t>-</a:t>
            </a:r>
            <a:r>
              <a:rPr lang="zh-CN" altLang="en-US" dirty="0" smtClean="0"/>
              <a:t>事务控制（</a:t>
            </a:r>
            <a:r>
              <a:rPr lang="zh-CN" altLang="en-US" dirty="0"/>
              <a:t>四</a:t>
            </a:r>
            <a:r>
              <a:rPr lang="zh-CN" altLang="en-US" dirty="0" smtClean="0"/>
              <a:t>）</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事务控制</a:t>
            </a:r>
            <a:r>
              <a:rPr lang="zh-CN" altLang="en-US" sz="1800" dirty="0"/>
              <a:t>需要</a:t>
            </a:r>
            <a:r>
              <a:rPr lang="zh-CN" altLang="en-US" sz="1800" dirty="0" smtClean="0"/>
              <a:t>注意的事项：</a:t>
            </a:r>
            <a:endParaRPr lang="en-US" altLang="zh-CN" sz="1800" dirty="0" smtClean="0"/>
          </a:p>
          <a:p>
            <a:pPr lvl="1">
              <a:lnSpc>
                <a:spcPts val="2700"/>
              </a:lnSpc>
            </a:pPr>
            <a:r>
              <a:rPr lang="zh-CN" altLang="en-US" sz="1600" dirty="0" smtClean="0"/>
              <a:t>在事务中，不要运行昂贵而不必要的、与事务无关的操作指令，如日志记录，其磁盘读写代价高，非常消耗资源</a:t>
            </a:r>
            <a:endParaRPr lang="en-US" altLang="zh-CN" sz="1600" dirty="0" smtClean="0"/>
          </a:p>
          <a:p>
            <a:pPr lvl="1">
              <a:lnSpc>
                <a:spcPts val="2700"/>
              </a:lnSpc>
            </a:pPr>
            <a:r>
              <a:rPr lang="zh-CN" altLang="en-US" sz="1600" dirty="0" smtClean="0"/>
              <a:t>不要在浏览数据的时候</a:t>
            </a:r>
            <a:r>
              <a:rPr lang="zh-CN" altLang="en-US" sz="1600" dirty="0"/>
              <a:t>打开</a:t>
            </a:r>
            <a:r>
              <a:rPr lang="zh-CN" altLang="en-US" sz="1600" dirty="0" smtClean="0"/>
              <a:t>事务</a:t>
            </a:r>
            <a:r>
              <a:rPr lang="en-US" altLang="zh-CN" sz="1600" dirty="0" smtClean="0"/>
              <a:t>(</a:t>
            </a:r>
            <a:r>
              <a:rPr lang="zh-CN" altLang="en-US" sz="1600" dirty="0" smtClean="0"/>
              <a:t>设置值</a:t>
            </a:r>
            <a:r>
              <a:rPr lang="en-US" altLang="zh-CN" sz="1600" dirty="0" smtClean="0"/>
              <a:t>@</a:t>
            </a:r>
            <a:r>
              <a:rPr lang="en-US" altLang="zh-CN" sz="1600" dirty="0" err="1" smtClean="0"/>
              <a:t>TransactionAttribute</a:t>
            </a:r>
            <a:r>
              <a:rPr lang="en-US" altLang="zh-CN" sz="1600" dirty="0" smtClean="0"/>
              <a:t>(NOT_SUPPORTED))</a:t>
            </a:r>
            <a:endParaRPr lang="en-US" altLang="zh-CN" sz="1600" dirty="0"/>
          </a:p>
          <a:p>
            <a:pPr lvl="1">
              <a:lnSpc>
                <a:spcPts val="2700"/>
              </a:lnSpc>
            </a:pPr>
            <a:endParaRPr lang="en-US" altLang="zh-CN" sz="1800" dirty="0"/>
          </a:p>
        </p:txBody>
      </p:sp>
    </p:spTree>
    <p:extLst>
      <p:ext uri="{BB962C8B-B14F-4D97-AF65-F5344CB8AC3E}">
        <p14:creationId xmlns:p14="http://schemas.microsoft.com/office/powerpoint/2010/main" val="223411743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存储</a:t>
            </a:r>
            <a:r>
              <a:rPr lang="en-US" altLang="zh-CN" dirty="0" smtClean="0"/>
              <a:t>-</a:t>
            </a:r>
            <a:r>
              <a:rPr lang="zh-CN" altLang="en-US" dirty="0" smtClean="0"/>
              <a:t>事务控制（五）</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事务策略：</a:t>
            </a:r>
            <a:endParaRPr lang="en-US" altLang="zh-CN" sz="1800" dirty="0" smtClean="0"/>
          </a:p>
          <a:p>
            <a:pPr lvl="1">
              <a:lnSpc>
                <a:spcPts val="2700"/>
              </a:lnSpc>
            </a:pPr>
            <a:r>
              <a:rPr lang="en-US" altLang="zh-CN" sz="1600" dirty="0"/>
              <a:t>Client Orchestration transaction </a:t>
            </a:r>
            <a:r>
              <a:rPr lang="en-US" altLang="zh-CN" sz="1600" dirty="0" smtClean="0"/>
              <a:t>strategy</a:t>
            </a:r>
            <a:r>
              <a:rPr lang="zh-CN" altLang="en-US" sz="1600" dirty="0" smtClean="0"/>
              <a:t>：</a:t>
            </a:r>
            <a:r>
              <a:rPr lang="en-US" altLang="zh-CN" sz="1600" dirty="0">
                <a:hlinkClick r:id="rId3"/>
              </a:rPr>
              <a:t>http://</a:t>
            </a:r>
            <a:r>
              <a:rPr lang="en-US" altLang="zh-CN" sz="1600" dirty="0" smtClean="0">
                <a:hlinkClick r:id="rId3"/>
              </a:rPr>
              <a:t>www.ibm.com/developerworks/java/library/j-ts4/index.html</a:t>
            </a:r>
            <a:r>
              <a:rPr lang="en-US" altLang="zh-CN" sz="1600" dirty="0" smtClean="0"/>
              <a:t> </a:t>
            </a:r>
            <a:endParaRPr lang="zh-CN" altLang="en-US" sz="1600" dirty="0"/>
          </a:p>
          <a:p>
            <a:pPr lvl="1">
              <a:lnSpc>
                <a:spcPts val="2700"/>
              </a:lnSpc>
            </a:pPr>
            <a:r>
              <a:rPr lang="en-US" altLang="zh-CN" sz="1600" dirty="0" smtClean="0"/>
              <a:t> API </a:t>
            </a:r>
            <a:r>
              <a:rPr lang="en-US" altLang="zh-CN" sz="1600" dirty="0"/>
              <a:t>Layer transaction </a:t>
            </a:r>
            <a:r>
              <a:rPr lang="en-US" altLang="zh-CN" sz="1600" dirty="0" smtClean="0"/>
              <a:t>strategy</a:t>
            </a:r>
            <a:r>
              <a:rPr lang="zh-CN" altLang="en-US" sz="1600" dirty="0" smtClean="0"/>
              <a:t>：</a:t>
            </a:r>
            <a:r>
              <a:rPr lang="en-US" altLang="zh-CN" sz="1600" dirty="0" smtClean="0">
                <a:hlinkClick r:id="rId4"/>
              </a:rPr>
              <a:t>http</a:t>
            </a:r>
            <a:r>
              <a:rPr lang="en-US" altLang="zh-CN" sz="1600" dirty="0">
                <a:hlinkClick r:id="rId4"/>
              </a:rPr>
              <a:t>://</a:t>
            </a:r>
            <a:r>
              <a:rPr lang="en-US" altLang="zh-CN" sz="1600" dirty="0" smtClean="0">
                <a:hlinkClick r:id="rId4"/>
              </a:rPr>
              <a:t>www.ibm.com/developerworks/java/library/j-ts3/index.html</a:t>
            </a:r>
            <a:r>
              <a:rPr lang="en-US" altLang="zh-CN" sz="1600" dirty="0" smtClean="0"/>
              <a:t> </a:t>
            </a:r>
            <a:endParaRPr lang="zh-CN" altLang="en-US" sz="1600" dirty="0"/>
          </a:p>
          <a:p>
            <a:pPr lvl="1">
              <a:lnSpc>
                <a:spcPts val="2700"/>
              </a:lnSpc>
            </a:pPr>
            <a:r>
              <a:rPr lang="en-US" altLang="zh-CN" sz="1600" dirty="0" smtClean="0"/>
              <a:t>High </a:t>
            </a:r>
            <a:r>
              <a:rPr lang="en-US" altLang="zh-CN" sz="1600" dirty="0"/>
              <a:t>Concurrency transaction </a:t>
            </a:r>
            <a:r>
              <a:rPr lang="en-US" altLang="zh-CN" sz="1600" dirty="0" smtClean="0"/>
              <a:t>strategy</a:t>
            </a:r>
            <a:r>
              <a:rPr lang="zh-CN" altLang="en-US" sz="1600" dirty="0" smtClean="0"/>
              <a:t>：</a:t>
            </a:r>
            <a:r>
              <a:rPr lang="en-US" altLang="zh-CN" sz="1600" dirty="0">
                <a:hlinkClick r:id="rId5"/>
              </a:rPr>
              <a:t>http://</a:t>
            </a:r>
            <a:r>
              <a:rPr lang="en-US" altLang="zh-CN" sz="1600" dirty="0" smtClean="0">
                <a:hlinkClick r:id="rId5"/>
              </a:rPr>
              <a:t>www.ibm.com/developerworks/java/library/j-ts5/index.html</a:t>
            </a:r>
            <a:r>
              <a:rPr lang="en-US" altLang="zh-CN" sz="1600" dirty="0" smtClean="0"/>
              <a:t> </a:t>
            </a:r>
            <a:endParaRPr lang="zh-CN" altLang="en-US" sz="1600" dirty="0"/>
          </a:p>
          <a:p>
            <a:pPr lvl="1">
              <a:lnSpc>
                <a:spcPts val="2700"/>
              </a:lnSpc>
            </a:pPr>
            <a:r>
              <a:rPr lang="en-US" altLang="zh-CN" sz="1600" dirty="0" smtClean="0"/>
              <a:t>High-Speed </a:t>
            </a:r>
            <a:r>
              <a:rPr lang="en-US" altLang="zh-CN" sz="1600" dirty="0"/>
              <a:t>Processing transaction </a:t>
            </a:r>
            <a:r>
              <a:rPr lang="en-US" altLang="zh-CN" sz="1600" dirty="0" smtClean="0"/>
              <a:t>strategy</a:t>
            </a:r>
            <a:r>
              <a:rPr lang="zh-CN" altLang="en-US" sz="1600" dirty="0" smtClean="0"/>
              <a:t>：</a:t>
            </a:r>
            <a:r>
              <a:rPr lang="en-US" altLang="zh-CN" sz="1600" dirty="0">
                <a:hlinkClick r:id="rId6"/>
              </a:rPr>
              <a:t>http://</a:t>
            </a:r>
            <a:r>
              <a:rPr lang="en-US" altLang="zh-CN" sz="1600" dirty="0" smtClean="0">
                <a:hlinkClick r:id="rId6"/>
              </a:rPr>
              <a:t>www.ibm.com/developerworks/java/library/j-ts6/index.html</a:t>
            </a:r>
            <a:r>
              <a:rPr lang="en-US" altLang="zh-CN" sz="1600" dirty="0" smtClean="0"/>
              <a:t> </a:t>
            </a:r>
            <a:endParaRPr lang="zh-CN" altLang="en-US" sz="1600" dirty="0"/>
          </a:p>
          <a:p>
            <a:pPr lvl="1">
              <a:lnSpc>
                <a:spcPts val="2700"/>
              </a:lnSpc>
            </a:pPr>
            <a:endParaRPr lang="en-US" altLang="zh-CN" sz="1800" dirty="0"/>
          </a:p>
        </p:txBody>
      </p:sp>
    </p:spTree>
    <p:extLst>
      <p:ext uri="{BB962C8B-B14F-4D97-AF65-F5344CB8AC3E}">
        <p14:creationId xmlns:p14="http://schemas.microsoft.com/office/powerpoint/2010/main" val="124849450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存储</a:t>
            </a:r>
            <a:r>
              <a:rPr lang="en-US" altLang="zh-CN" dirty="0" smtClean="0"/>
              <a:t>-</a:t>
            </a:r>
            <a:r>
              <a:rPr lang="zh-CN" altLang="en-US" dirty="0" smtClean="0"/>
              <a:t>缓存（</a:t>
            </a:r>
            <a:r>
              <a:rPr lang="zh-CN" altLang="en-US" dirty="0"/>
              <a:t>一</a:t>
            </a:r>
            <a:r>
              <a:rPr lang="zh-CN" altLang="en-US" dirty="0" smtClean="0"/>
              <a:t>）</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fontScale="85000" lnSpcReduction="10000"/>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经过领域建模以后，整个模型对象都是完全面向业务的，并且具有丰富的行为。而对象和数据库之间又存在天然的矛盾，这种矛盾主要体现在领域对象保存到数据库时，需要把其一层层打开，然后放入数据库，而从数据库里生成领域对象又需要将裸体的数据穿上衣服，最终形成领域对象，这个过程非常的麻烦。因此我们需要把领域对象用完以后放到某一种地方，而这种地方可以方便快捷地取出对象和放入对象，这个对象其实就是缓存。</a:t>
            </a:r>
            <a:r>
              <a:rPr lang="zh-CN" altLang="en-US" sz="1800" i="1" dirty="0" smtClean="0">
                <a:solidFill>
                  <a:srgbClr val="FF0000"/>
                </a:solidFill>
              </a:rPr>
              <a:t>缓存降低了应用程序对持久性数据源的访问，从而使得应用程序具有更好的性能</a:t>
            </a:r>
            <a:r>
              <a:rPr lang="zh-CN" altLang="en-US" sz="1800" dirty="0" smtClean="0"/>
              <a:t>。</a:t>
            </a:r>
            <a:endParaRPr lang="en-US" altLang="zh-CN" sz="1800" dirty="0" smtClean="0"/>
          </a:p>
          <a:p>
            <a:pPr>
              <a:lnSpc>
                <a:spcPts val="2700"/>
              </a:lnSpc>
            </a:pPr>
            <a:r>
              <a:rPr lang="zh-CN" altLang="en-US" sz="1800" dirty="0"/>
              <a:t>缓存</a:t>
            </a:r>
            <a:r>
              <a:rPr lang="zh-CN" altLang="en-US" sz="1800" dirty="0" smtClean="0"/>
              <a:t>是领域对象在内存中的生存场所，是一种面向业务的存储方式，而同时我们的领域模型也是一种面向业务的模型，有了面向业务的存储以后，我们就可以进行面向业务的运算，而正是这种面向业务的运算使得我们的系统具有更好的伸缩性和扩展性。因为此时的领域对象通过缓存都是跑在</a:t>
            </a:r>
            <a:r>
              <a:rPr lang="zh-CN" altLang="en-US" sz="1800" dirty="0"/>
              <a:t>中间件</a:t>
            </a:r>
            <a:r>
              <a:rPr lang="zh-CN" altLang="en-US" sz="1800" dirty="0" smtClean="0"/>
              <a:t>中，而在负载增多的时候，通过水平的增加中间件服务器来进行水平伸缩。</a:t>
            </a:r>
            <a:endParaRPr lang="en-US" altLang="zh-CN" sz="1800" dirty="0" smtClean="0"/>
          </a:p>
          <a:p>
            <a:pPr>
              <a:lnSpc>
                <a:spcPts val="2700"/>
              </a:lnSpc>
            </a:pPr>
            <a:r>
              <a:rPr lang="zh-CN" altLang="en-US" sz="1800" dirty="0"/>
              <a:t>缓存</a:t>
            </a:r>
            <a:r>
              <a:rPr lang="en-US" altLang="zh-CN" sz="1800" dirty="0" smtClean="0"/>
              <a:t>+</a:t>
            </a:r>
            <a:r>
              <a:rPr lang="zh-CN" altLang="en-US" sz="1800" dirty="0" smtClean="0"/>
              <a:t>领域模型是面向业务的对象模型，面向业务的存储，面向业务的运算结合的基础，而数据库则是一种完全面向数据的存储方式，因此数据库思维和对象模型思维是不匹配的。</a:t>
            </a:r>
            <a:endParaRPr lang="en-US" altLang="zh-CN" sz="1800" dirty="0" smtClean="0"/>
          </a:p>
          <a:p>
            <a:pPr>
              <a:lnSpc>
                <a:spcPts val="2700"/>
              </a:lnSpc>
            </a:pPr>
            <a:r>
              <a:rPr lang="zh-CN" altLang="en-US" sz="1800" dirty="0" smtClean="0"/>
              <a:t>领域模型不应当关注缓存的技术实现细节，</a:t>
            </a:r>
            <a:r>
              <a:rPr lang="en-US" altLang="zh-CN" sz="1800" dirty="0" smtClean="0"/>
              <a:t>Repository</a:t>
            </a:r>
            <a:r>
              <a:rPr lang="zh-CN" altLang="en-US" sz="1800" dirty="0" smtClean="0"/>
              <a:t>是恰当的隐藏缓存技术实现的地方。</a:t>
            </a:r>
            <a:endParaRPr lang="en-US" altLang="zh-CN" sz="1800" dirty="0" smtClean="0"/>
          </a:p>
          <a:p>
            <a:pPr>
              <a:lnSpc>
                <a:spcPts val="2700"/>
              </a:lnSpc>
            </a:pPr>
            <a:endParaRPr lang="en-US" altLang="zh-CN" sz="1800" dirty="0" smtClean="0"/>
          </a:p>
          <a:p>
            <a:pPr lvl="1">
              <a:lnSpc>
                <a:spcPts val="2700"/>
              </a:lnSpc>
            </a:pPr>
            <a:endParaRPr lang="en-US" altLang="zh-CN" sz="1800" dirty="0"/>
          </a:p>
        </p:txBody>
      </p:sp>
    </p:spTree>
    <p:extLst>
      <p:ext uri="{BB962C8B-B14F-4D97-AF65-F5344CB8AC3E}">
        <p14:creationId xmlns:p14="http://schemas.microsoft.com/office/powerpoint/2010/main" val="109537849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存储</a:t>
            </a:r>
            <a:r>
              <a:rPr lang="en-US" altLang="zh-CN" dirty="0" smtClean="0"/>
              <a:t>-</a:t>
            </a:r>
            <a:r>
              <a:rPr lang="zh-CN" altLang="en-US" dirty="0" smtClean="0"/>
              <a:t>缓存（二）</a:t>
            </a:r>
            <a:endParaRPr lang="zh-CN" altLang="en-US" dirty="0"/>
          </a:p>
        </p:txBody>
      </p:sp>
      <p:sp>
        <p:nvSpPr>
          <p:cNvPr id="7" name="内容占位符 2"/>
          <p:cNvSpPr txBox="1">
            <a:spLocks/>
          </p:cNvSpPr>
          <p:nvPr/>
        </p:nvSpPr>
        <p:spPr>
          <a:xfrm>
            <a:off x="179512" y="1052736"/>
            <a:ext cx="8712968" cy="3600400"/>
          </a:xfrm>
          <a:prstGeom prst="rect">
            <a:avLst/>
          </a:prstGeom>
        </p:spPr>
        <p:txBody>
          <a:bodyPr>
            <a:normAutofit fontScale="77500" lnSpcReduction="20000"/>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zh-CN" altLang="en-US" sz="1800" dirty="0" smtClean="0"/>
              <a:t>二级缓存机制与查询缓存</a:t>
            </a:r>
            <a:endParaRPr lang="en-US" altLang="zh-CN" sz="1800" dirty="0" smtClean="0"/>
          </a:p>
          <a:p>
            <a:pPr lvl="1">
              <a:lnSpc>
                <a:spcPts val="2700"/>
              </a:lnSpc>
            </a:pPr>
            <a:r>
              <a:rPr lang="zh-CN" altLang="en-US" sz="1600" dirty="0" smtClean="0"/>
              <a:t>二级缓存机制</a:t>
            </a:r>
            <a:endParaRPr lang="en-US" altLang="zh-CN" sz="1600" dirty="0" smtClean="0"/>
          </a:p>
          <a:p>
            <a:pPr lvl="2">
              <a:lnSpc>
                <a:spcPts val="2700"/>
              </a:lnSpc>
            </a:pPr>
            <a:r>
              <a:rPr lang="zh-CN" altLang="en-US" sz="1200" dirty="0" smtClean="0"/>
              <a:t>一级缓存：生命周期和</a:t>
            </a:r>
            <a:r>
              <a:rPr lang="en-US" altLang="zh-CN" sz="1200" dirty="0" smtClean="0"/>
              <a:t>session</a:t>
            </a:r>
            <a:r>
              <a:rPr lang="zh-CN" altLang="en-US" sz="1200" dirty="0" smtClean="0"/>
              <a:t>的生命周期一致，当前</a:t>
            </a:r>
            <a:r>
              <a:rPr lang="en-US" altLang="zh-CN" sz="1200" dirty="0" smtClean="0"/>
              <a:t>session</a:t>
            </a:r>
            <a:r>
              <a:rPr lang="zh-CN" altLang="en-US" sz="1200" dirty="0" smtClean="0"/>
              <a:t>一旦关闭，一级缓存就会消失，因此一级缓存也叫</a:t>
            </a:r>
            <a:r>
              <a:rPr lang="en-US" altLang="zh-CN" sz="1200" dirty="0" smtClean="0"/>
              <a:t>session</a:t>
            </a:r>
            <a:r>
              <a:rPr lang="zh-CN" altLang="en-US" sz="1200" dirty="0" smtClean="0"/>
              <a:t>缓存或者事务级缓存。</a:t>
            </a:r>
            <a:endParaRPr lang="en-US" altLang="zh-CN" sz="1200" dirty="0" smtClean="0"/>
          </a:p>
          <a:p>
            <a:pPr lvl="2">
              <a:lnSpc>
                <a:spcPts val="2700"/>
              </a:lnSpc>
            </a:pPr>
            <a:r>
              <a:rPr lang="zh-CN" altLang="en-US" sz="1200" dirty="0"/>
              <a:t>二级</a:t>
            </a:r>
            <a:r>
              <a:rPr lang="zh-CN" altLang="en-US" sz="1200" dirty="0" smtClean="0"/>
              <a:t>缓存：也称为进程缓存或者</a:t>
            </a:r>
            <a:r>
              <a:rPr lang="en-US" altLang="zh-CN" sz="1200" dirty="0" err="1" smtClean="0"/>
              <a:t>sessionFactory</a:t>
            </a:r>
            <a:r>
              <a:rPr lang="zh-CN" altLang="en-US" sz="1200" dirty="0" smtClean="0"/>
              <a:t>级的缓存，它可以被所有的</a:t>
            </a:r>
            <a:r>
              <a:rPr lang="en-US" altLang="zh-CN" sz="1200" dirty="0" smtClean="0"/>
              <a:t>session</a:t>
            </a:r>
            <a:r>
              <a:rPr lang="zh-CN" altLang="en-US" sz="1200" dirty="0" smtClean="0"/>
              <a:t>共享，二级缓存的生命周期和</a:t>
            </a:r>
            <a:r>
              <a:rPr lang="en-US" altLang="zh-CN" sz="1200" dirty="0" err="1" smtClean="0"/>
              <a:t>sessionFactory</a:t>
            </a:r>
            <a:r>
              <a:rPr lang="zh-CN" altLang="en-US" sz="1200" dirty="0" smtClean="0"/>
              <a:t>的生命周期一致。二级缓存一般针对经常被读、很少被修改、过期也不产生重大影响的</a:t>
            </a:r>
            <a:r>
              <a:rPr lang="en-US" altLang="zh-CN" sz="1200" dirty="0" smtClean="0"/>
              <a:t>Entity</a:t>
            </a:r>
            <a:r>
              <a:rPr lang="zh-CN" altLang="en-US" sz="1200" dirty="0" smtClean="0"/>
              <a:t>对象。</a:t>
            </a:r>
            <a:endParaRPr lang="en-US" altLang="zh-CN" sz="1200" dirty="0" smtClean="0"/>
          </a:p>
          <a:p>
            <a:pPr lvl="1">
              <a:lnSpc>
                <a:spcPts val="2700"/>
              </a:lnSpc>
            </a:pPr>
            <a:r>
              <a:rPr lang="zh-CN" altLang="en-US" sz="1600" dirty="0" smtClean="0"/>
              <a:t>查询缓存：二级缓存策略是针对于</a:t>
            </a:r>
            <a:r>
              <a:rPr lang="en-US" altLang="zh-CN" sz="1600" dirty="0" smtClean="0"/>
              <a:t>ID</a:t>
            </a:r>
            <a:r>
              <a:rPr lang="zh-CN" altLang="en-US" sz="1600" dirty="0" smtClean="0"/>
              <a:t>查询的缓存机制，对于条件查询则毫无作用。针对条件查询可以启用</a:t>
            </a:r>
            <a:r>
              <a:rPr lang="en-US" altLang="zh-CN" sz="1600" dirty="0" err="1" smtClean="0"/>
              <a:t>QueryCache</a:t>
            </a:r>
            <a:r>
              <a:rPr lang="zh-CN" altLang="en-US" sz="1600" dirty="0" smtClean="0"/>
              <a:t>，查询缓存中以键值对的方式存储，</a:t>
            </a:r>
            <a:r>
              <a:rPr lang="en-US" altLang="zh-CN" sz="1600" dirty="0" smtClean="0"/>
              <a:t>key</a:t>
            </a:r>
            <a:r>
              <a:rPr lang="zh-CN" altLang="en-US" sz="1600" dirty="0"/>
              <a:t>键</a:t>
            </a:r>
            <a:r>
              <a:rPr lang="zh-CN" altLang="en-US" sz="1600" dirty="0" smtClean="0"/>
              <a:t>为查询的条件语句，</a:t>
            </a:r>
            <a:r>
              <a:rPr lang="en-US" altLang="zh-CN" sz="1600" dirty="0" smtClean="0"/>
              <a:t>value</a:t>
            </a:r>
            <a:r>
              <a:rPr lang="zh-CN" altLang="en-US" sz="1600" dirty="0" smtClean="0"/>
              <a:t>为查询之后等到的结果集的</a:t>
            </a:r>
            <a:r>
              <a:rPr lang="en-US" altLang="zh-CN" sz="1600" dirty="0" smtClean="0"/>
              <a:t>ID</a:t>
            </a:r>
            <a:r>
              <a:rPr lang="zh-CN" altLang="en-US" sz="1600" dirty="0" smtClean="0"/>
              <a:t>列表。当数据表发生数据变动的话，</a:t>
            </a:r>
            <a:r>
              <a:rPr lang="en-US" altLang="zh-CN" sz="1600" dirty="0" smtClean="0"/>
              <a:t>hibernate</a:t>
            </a:r>
            <a:r>
              <a:rPr lang="zh-CN" altLang="en-US" sz="1600" dirty="0" smtClean="0"/>
              <a:t>就会自动清除查询缓存中对应的</a:t>
            </a:r>
            <a:r>
              <a:rPr lang="en-US" altLang="zh-CN" sz="1600" dirty="0" err="1" smtClean="0"/>
              <a:t>QueryKey</a:t>
            </a:r>
            <a:endParaRPr lang="en-US" altLang="zh-CN" sz="1600" dirty="0" smtClean="0"/>
          </a:p>
          <a:p>
            <a:pPr lvl="1">
              <a:lnSpc>
                <a:spcPts val="2700"/>
              </a:lnSpc>
            </a:pPr>
            <a:endParaRPr lang="en-US" altLang="zh-CN" sz="18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3965942"/>
            <a:ext cx="6610049" cy="2775426"/>
          </a:xfrm>
          <a:prstGeom prst="rect">
            <a:avLst/>
          </a:prstGeom>
        </p:spPr>
      </p:pic>
    </p:spTree>
    <p:extLst>
      <p:ext uri="{BB962C8B-B14F-4D97-AF65-F5344CB8AC3E}">
        <p14:creationId xmlns:p14="http://schemas.microsoft.com/office/powerpoint/2010/main" val="125357579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存储</a:t>
            </a:r>
            <a:r>
              <a:rPr lang="en-US" altLang="zh-CN" dirty="0" smtClean="0"/>
              <a:t>-</a:t>
            </a:r>
            <a:r>
              <a:rPr lang="zh-CN" altLang="en-US" dirty="0" smtClean="0"/>
              <a:t>缓存（三）</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1800" dirty="0" smtClean="0"/>
              <a:t>JPA</a:t>
            </a:r>
            <a:r>
              <a:rPr lang="zh-CN" altLang="en-US" sz="1800" dirty="0" smtClean="0"/>
              <a:t>一级缓存</a:t>
            </a:r>
            <a:r>
              <a:rPr lang="en-US" altLang="zh-CN" sz="1800" dirty="0" smtClean="0"/>
              <a:t>(Persistence Context)</a:t>
            </a:r>
            <a:r>
              <a:rPr lang="zh-CN" altLang="en-US" sz="1800" dirty="0" smtClean="0"/>
              <a:t>工作机制，以及</a:t>
            </a:r>
            <a:r>
              <a:rPr lang="en-US" altLang="zh-CN" sz="1800" dirty="0" smtClean="0"/>
              <a:t>JPA Entity</a:t>
            </a:r>
            <a:r>
              <a:rPr lang="zh-CN" altLang="en-US" sz="1800" dirty="0" smtClean="0"/>
              <a:t>的生命周期</a:t>
            </a:r>
            <a:endParaRPr lang="en-US" altLang="zh-CN" sz="1800" dirty="0" smtClean="0"/>
          </a:p>
          <a:p>
            <a:pPr lvl="1">
              <a:lnSpc>
                <a:spcPts val="2700"/>
              </a:lnSpc>
            </a:pPr>
            <a:r>
              <a:rPr lang="en-US" altLang="zh-CN" sz="1600" dirty="0" smtClean="0"/>
              <a:t>New / Transient</a:t>
            </a:r>
            <a:r>
              <a:rPr lang="zh-CN" altLang="en-US" sz="1600" dirty="0" smtClean="0"/>
              <a:t>：新创建的实体对象，没有主键值</a:t>
            </a:r>
            <a:endParaRPr lang="en-US" altLang="zh-CN" sz="1600" dirty="0" smtClean="0"/>
          </a:p>
          <a:p>
            <a:pPr lvl="1">
              <a:lnSpc>
                <a:spcPts val="2700"/>
              </a:lnSpc>
            </a:pPr>
            <a:r>
              <a:rPr lang="en-US" altLang="zh-CN" sz="1600" dirty="0" smtClean="0"/>
              <a:t>Managed</a:t>
            </a:r>
            <a:r>
              <a:rPr lang="zh-CN" altLang="en-US" sz="1600" dirty="0" smtClean="0"/>
              <a:t>：对象处于</a:t>
            </a:r>
            <a:r>
              <a:rPr lang="en-US" altLang="zh-CN" sz="1600" dirty="0" smtClean="0"/>
              <a:t>Persistent Context</a:t>
            </a:r>
            <a:r>
              <a:rPr lang="zh-CN" altLang="en-US" sz="1600" dirty="0" smtClean="0"/>
              <a:t>（持久化上下文）中，被</a:t>
            </a:r>
            <a:r>
              <a:rPr lang="en-US" altLang="zh-CN" sz="1600" dirty="0" err="1" smtClean="0"/>
              <a:t>EntityManager</a:t>
            </a:r>
            <a:r>
              <a:rPr lang="zh-CN" altLang="en-US" sz="1600" dirty="0" smtClean="0"/>
              <a:t>管理</a:t>
            </a:r>
            <a:endParaRPr lang="en-US" altLang="zh-CN" sz="1600" dirty="0" smtClean="0"/>
          </a:p>
          <a:p>
            <a:pPr lvl="1">
              <a:lnSpc>
                <a:spcPts val="2700"/>
              </a:lnSpc>
            </a:pPr>
            <a:r>
              <a:rPr lang="en-US" altLang="zh-CN" sz="1600" dirty="0" smtClean="0"/>
              <a:t>Detached</a:t>
            </a:r>
            <a:r>
              <a:rPr lang="zh-CN" altLang="en-US" sz="1600" dirty="0" smtClean="0"/>
              <a:t>：对象已经游离到</a:t>
            </a:r>
            <a:r>
              <a:rPr lang="en-US" altLang="zh-CN" sz="1600" dirty="0" smtClean="0"/>
              <a:t>Persistent Context</a:t>
            </a:r>
            <a:r>
              <a:rPr lang="zh-CN" altLang="en-US" sz="1600" dirty="0" smtClean="0"/>
              <a:t>之外，进入</a:t>
            </a:r>
            <a:r>
              <a:rPr lang="en-US" altLang="zh-CN" sz="1600" dirty="0" smtClean="0"/>
              <a:t>Application Domain</a:t>
            </a:r>
          </a:p>
          <a:p>
            <a:pPr lvl="1">
              <a:lnSpc>
                <a:spcPts val="2700"/>
              </a:lnSpc>
            </a:pPr>
            <a:r>
              <a:rPr lang="en-US" altLang="zh-CN" sz="1600" dirty="0" smtClean="0"/>
              <a:t>Removed</a:t>
            </a:r>
            <a:r>
              <a:rPr lang="zh-CN" altLang="en-US" sz="1600" dirty="0" smtClean="0"/>
              <a:t>：实体对象被删除</a:t>
            </a:r>
            <a:endParaRPr lang="en-US" altLang="zh-CN" sz="1600" dirty="0" smtClean="0"/>
          </a:p>
          <a:p>
            <a:pPr lvl="1">
              <a:lnSpc>
                <a:spcPts val="2700"/>
              </a:lnSpc>
            </a:pPr>
            <a:endParaRPr lang="en-US" altLang="zh-CN" sz="1600" dirty="0" smtClean="0"/>
          </a:p>
          <a:p>
            <a:pPr lvl="1">
              <a:lnSpc>
                <a:spcPts val="2700"/>
              </a:lnSpc>
            </a:pPr>
            <a:endParaRPr lang="en-US" altLang="zh-CN" sz="18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3479714"/>
            <a:ext cx="4808004" cy="3405670"/>
          </a:xfrm>
          <a:prstGeom prst="rect">
            <a:avLst/>
          </a:prstGeom>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0434" y="3839754"/>
            <a:ext cx="3674054" cy="2782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83568" y="3068960"/>
            <a:ext cx="6790577" cy="369332"/>
          </a:xfrm>
          <a:prstGeom prst="rect">
            <a:avLst/>
          </a:prstGeom>
          <a:noFill/>
        </p:spPr>
        <p:txBody>
          <a:bodyPr wrap="none" rtlCol="0">
            <a:spAutoFit/>
          </a:bodyPr>
          <a:lstStyle/>
          <a:p>
            <a:r>
              <a:rPr lang="en-US" altLang="zh-CN" b="1" dirty="0" smtClean="0">
                <a:solidFill>
                  <a:srgbClr val="FF0000"/>
                </a:solidFill>
              </a:rPr>
              <a:t>*</a:t>
            </a:r>
            <a:r>
              <a:rPr lang="zh-CN" altLang="en-US" b="1" dirty="0" smtClean="0">
                <a:solidFill>
                  <a:srgbClr val="FF0000"/>
                </a:solidFill>
              </a:rPr>
              <a:t>注意</a:t>
            </a:r>
            <a:r>
              <a:rPr lang="en-US" altLang="zh-CN" b="1" dirty="0" smtClean="0">
                <a:solidFill>
                  <a:srgbClr val="FF0000"/>
                </a:solidFill>
              </a:rPr>
              <a:t>JPA Context</a:t>
            </a:r>
            <a:r>
              <a:rPr lang="zh-CN" altLang="en-US" b="1" dirty="0" smtClean="0">
                <a:solidFill>
                  <a:srgbClr val="FF0000"/>
                </a:solidFill>
              </a:rPr>
              <a:t>中的</a:t>
            </a:r>
            <a:r>
              <a:rPr lang="en-US" altLang="zh-CN" b="1" dirty="0" smtClean="0">
                <a:solidFill>
                  <a:srgbClr val="FF0000"/>
                </a:solidFill>
              </a:rPr>
              <a:t>Entity</a:t>
            </a:r>
            <a:r>
              <a:rPr lang="zh-CN" altLang="en-US" b="1" dirty="0" smtClean="0">
                <a:solidFill>
                  <a:srgbClr val="FF0000"/>
                </a:solidFill>
              </a:rPr>
              <a:t>和</a:t>
            </a:r>
            <a:r>
              <a:rPr lang="en-US" altLang="zh-CN" b="1" dirty="0" smtClean="0">
                <a:solidFill>
                  <a:srgbClr val="FF0000"/>
                </a:solidFill>
              </a:rPr>
              <a:t>DDD Context</a:t>
            </a:r>
            <a:r>
              <a:rPr lang="zh-CN" altLang="en-US" b="1" dirty="0" smtClean="0">
                <a:solidFill>
                  <a:srgbClr val="FF0000"/>
                </a:solidFill>
              </a:rPr>
              <a:t>中的</a:t>
            </a:r>
            <a:r>
              <a:rPr lang="en-US" altLang="zh-CN" b="1" dirty="0" smtClean="0">
                <a:solidFill>
                  <a:srgbClr val="FF0000"/>
                </a:solidFill>
              </a:rPr>
              <a:t>Entity</a:t>
            </a:r>
            <a:r>
              <a:rPr lang="zh-CN" altLang="en-US" b="1" dirty="0" smtClean="0">
                <a:solidFill>
                  <a:srgbClr val="FF0000"/>
                </a:solidFill>
              </a:rPr>
              <a:t>的概念区别！</a:t>
            </a:r>
            <a:endParaRPr lang="zh-CN" altLang="en-US" b="1" dirty="0">
              <a:solidFill>
                <a:srgbClr val="FF0000"/>
              </a:solidFill>
            </a:endParaRPr>
          </a:p>
        </p:txBody>
      </p:sp>
    </p:spTree>
    <p:extLst>
      <p:ext uri="{BB962C8B-B14F-4D97-AF65-F5344CB8AC3E}">
        <p14:creationId xmlns:p14="http://schemas.microsoft.com/office/powerpoint/2010/main" val="215857955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5"/>
          <p:cNvSpPr txBox="1">
            <a:spLocks/>
          </p:cNvSpPr>
          <p:nvPr/>
        </p:nvSpPr>
        <p:spPr>
          <a:xfrm>
            <a:off x="107503" y="260648"/>
            <a:ext cx="6768753" cy="648072"/>
          </a:xfrm>
          <a:prstGeom prst="rect">
            <a:avLst/>
          </a:prstGeom>
        </p:spPr>
        <p:txBody>
          <a:bodyPr/>
          <a:lstStyle>
            <a:lvl1pPr algn="ctr" defTabSz="914400" rtl="0" eaLnBrk="1" latinLnBrk="0" hangingPunct="1">
              <a:spcBef>
                <a:spcPct val="0"/>
              </a:spcBef>
              <a:buNone/>
              <a:defRPr sz="3600" b="1" kern="1200">
                <a:solidFill>
                  <a:schemeClr val="tx1"/>
                </a:solidFill>
                <a:latin typeface="微软雅黑" pitchFamily="34" charset="-122"/>
                <a:ea typeface="微软雅黑" pitchFamily="34" charset="-122"/>
                <a:cs typeface="+mj-cs"/>
              </a:defRPr>
            </a:lvl1pPr>
          </a:lstStyle>
          <a:p>
            <a:pPr algn="l"/>
            <a:r>
              <a:rPr lang="zh-CN" altLang="en-US" dirty="0" smtClean="0"/>
              <a:t>存储</a:t>
            </a:r>
            <a:r>
              <a:rPr lang="en-US" altLang="zh-CN" dirty="0" smtClean="0"/>
              <a:t>-</a:t>
            </a:r>
            <a:r>
              <a:rPr lang="zh-CN" altLang="en-US" dirty="0" smtClean="0"/>
              <a:t>缓存（四）</a:t>
            </a:r>
            <a:endParaRPr lang="zh-CN" altLang="en-US" dirty="0"/>
          </a:p>
        </p:txBody>
      </p:sp>
      <p:sp>
        <p:nvSpPr>
          <p:cNvPr id="7" name="内容占位符 2"/>
          <p:cNvSpPr txBox="1">
            <a:spLocks/>
          </p:cNvSpPr>
          <p:nvPr/>
        </p:nvSpPr>
        <p:spPr>
          <a:xfrm>
            <a:off x="179512" y="1052736"/>
            <a:ext cx="8712968" cy="5805264"/>
          </a:xfrm>
          <a:prstGeom prst="rect">
            <a:avLst/>
          </a:prstGeom>
        </p:spPr>
        <p:txBody>
          <a:bodyPr>
            <a:normAutofit/>
          </a:bodyPr>
          <a:lstStyle>
            <a:lvl1pPr marL="342900" indent="-342900" algn="l" defTabSz="914400" rtl="0" eaLnBrk="1" latinLnBrk="0" hangingPunct="1">
              <a:lnSpc>
                <a:spcPct val="150000"/>
              </a:lnSpc>
              <a:spcBef>
                <a:spcPct val="20000"/>
              </a:spcBef>
              <a:buClr>
                <a:schemeClr val="tx2">
                  <a:lumMod val="75000"/>
                </a:schemeClr>
              </a:buClr>
              <a:buFont typeface="Wingdings" pitchFamily="2" charset="2"/>
              <a:buChar char="Ø"/>
              <a:defRPr sz="30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Clr>
                <a:schemeClr val="accent1">
                  <a:lumMod val="75000"/>
                </a:schemeClr>
              </a:buClr>
              <a:buSzPct val="80000"/>
              <a:buFont typeface="Wingdings" pitchFamily="2" charset="2"/>
              <a:buChar char="n"/>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pPr>
            <a:r>
              <a:rPr lang="en-US" altLang="zh-CN" sz="1800" dirty="0" smtClean="0"/>
              <a:t>Hibernate JPA</a:t>
            </a:r>
            <a:r>
              <a:rPr lang="zh-CN" altLang="en-US" sz="1800" dirty="0" smtClean="0"/>
              <a:t>中配置</a:t>
            </a:r>
            <a:r>
              <a:rPr lang="en-US" altLang="zh-CN" sz="1800" dirty="0" err="1" smtClean="0"/>
              <a:t>Ehcache</a:t>
            </a:r>
            <a:r>
              <a:rPr lang="zh-CN" altLang="en-US" sz="1800" dirty="0" smtClean="0"/>
              <a:t>二级缓存示例 </a:t>
            </a:r>
            <a:endParaRPr lang="en-US" altLang="zh-CN" sz="1800" dirty="0"/>
          </a:p>
          <a:p>
            <a:pPr lvl="1">
              <a:lnSpc>
                <a:spcPts val="2700"/>
              </a:lnSpc>
            </a:pPr>
            <a:r>
              <a:rPr lang="en-US" altLang="zh-CN" sz="1600" dirty="0" smtClean="0"/>
              <a:t>(1)JPA</a:t>
            </a:r>
            <a:r>
              <a:rPr lang="zh-CN" altLang="en-US" sz="1600" dirty="0" smtClean="0"/>
              <a:t>的</a:t>
            </a:r>
            <a:r>
              <a:rPr lang="en-US" altLang="zh-CN" sz="1600" dirty="0" smtClean="0"/>
              <a:t>persistence.xml</a:t>
            </a:r>
            <a:r>
              <a:rPr lang="zh-CN" altLang="en-US" sz="1600" dirty="0"/>
              <a:t>配置</a:t>
            </a:r>
            <a:endParaRPr lang="en-US" altLang="zh-CN" sz="1600" dirty="0" smtClean="0"/>
          </a:p>
          <a:p>
            <a:pPr lvl="1">
              <a:lnSpc>
                <a:spcPts val="2700"/>
              </a:lnSpc>
            </a:pPr>
            <a:endParaRPr lang="en-US" altLang="zh-CN" sz="1600" dirty="0" smtClean="0"/>
          </a:p>
          <a:p>
            <a:pPr lvl="1">
              <a:lnSpc>
                <a:spcPts val="2700"/>
              </a:lnSpc>
            </a:pPr>
            <a:endParaRPr lang="en-US" altLang="zh-CN" sz="1800" dirty="0"/>
          </a:p>
        </p:txBody>
      </p:sp>
      <p:sp>
        <p:nvSpPr>
          <p:cNvPr id="8" name="矩形 7"/>
          <p:cNvSpPr/>
          <p:nvPr/>
        </p:nvSpPr>
        <p:spPr>
          <a:xfrm>
            <a:off x="287524" y="1916832"/>
            <a:ext cx="8496944" cy="861774"/>
          </a:xfrm>
          <a:prstGeom prst="rect">
            <a:avLst/>
          </a:prstGeom>
          <a:ln>
            <a:solidFill>
              <a:schemeClr val="bg1">
                <a:lumMod val="65000"/>
              </a:schemeClr>
            </a:solidFill>
          </a:ln>
        </p:spPr>
        <p:txBody>
          <a:bodyPr wrap="square">
            <a:spAutoFit/>
          </a:bodyPr>
          <a:lstStyle/>
          <a:p>
            <a:r>
              <a:rPr lang="en-US" altLang="zh-CN" sz="1000" dirty="0"/>
              <a:t>&lt;property name="</a:t>
            </a:r>
            <a:r>
              <a:rPr lang="en-US" altLang="zh-CN" sz="1000" dirty="0" err="1"/>
              <a:t>hibernate.cache.provider_class</a:t>
            </a:r>
            <a:r>
              <a:rPr lang="en-US" altLang="zh-CN" sz="1000" dirty="0"/>
              <a:t>" </a:t>
            </a:r>
          </a:p>
          <a:p>
            <a:r>
              <a:rPr lang="en-US" altLang="zh-CN" sz="1000" dirty="0"/>
              <a:t>                value="</a:t>
            </a:r>
            <a:r>
              <a:rPr lang="en-US" altLang="zh-CN" sz="1000" dirty="0" err="1"/>
              <a:t>org.hibernate.cache.</a:t>
            </a:r>
            <a:r>
              <a:rPr lang="en-US" altLang="zh-CN" sz="1000" b="1" dirty="0" err="1">
                <a:solidFill>
                  <a:srgbClr val="FF0000"/>
                </a:solidFill>
              </a:rPr>
              <a:t>SingletonEhCacheProvider</a:t>
            </a:r>
            <a:r>
              <a:rPr lang="en-US" altLang="zh-CN" sz="1000" dirty="0"/>
              <a:t>" /&gt;</a:t>
            </a:r>
          </a:p>
          <a:p>
            <a:r>
              <a:rPr lang="en-US" altLang="zh-CN" sz="1000" dirty="0" smtClean="0"/>
              <a:t>&lt;</a:t>
            </a:r>
            <a:r>
              <a:rPr lang="en-US" altLang="zh-CN" sz="1000" dirty="0"/>
              <a:t>property name="</a:t>
            </a:r>
            <a:r>
              <a:rPr lang="en-US" altLang="zh-CN" sz="1000" dirty="0" err="1"/>
              <a:t>hibernate.cache.provider_configuration</a:t>
            </a:r>
            <a:r>
              <a:rPr lang="en-US" altLang="zh-CN" sz="1000" dirty="0"/>
              <a:t>" value="</a:t>
            </a:r>
            <a:r>
              <a:rPr lang="en-US" altLang="zh-CN" sz="1000" b="1" dirty="0">
                <a:solidFill>
                  <a:srgbClr val="FF0000"/>
                </a:solidFill>
              </a:rPr>
              <a:t>/ehcache.xml</a:t>
            </a:r>
            <a:r>
              <a:rPr lang="en-US" altLang="zh-CN" sz="1000" dirty="0"/>
              <a:t>" /&gt;</a:t>
            </a:r>
          </a:p>
          <a:p>
            <a:r>
              <a:rPr lang="en-US" altLang="zh-CN" sz="1000" dirty="0" smtClean="0"/>
              <a:t>&lt;</a:t>
            </a:r>
            <a:r>
              <a:rPr lang="en-US" altLang="zh-CN" sz="1000" dirty="0"/>
              <a:t>property name="</a:t>
            </a:r>
            <a:r>
              <a:rPr lang="en-US" altLang="zh-CN" sz="1000" dirty="0" err="1"/>
              <a:t>hibernate.cache.</a:t>
            </a:r>
            <a:r>
              <a:rPr lang="en-US" altLang="zh-CN" sz="1000" b="1" dirty="0" err="1">
                <a:solidFill>
                  <a:srgbClr val="FF0000"/>
                </a:solidFill>
              </a:rPr>
              <a:t>use_second_level_cache</a:t>
            </a:r>
            <a:r>
              <a:rPr lang="en-US" altLang="zh-CN" sz="1000" dirty="0"/>
              <a:t>" value="true" /&gt;</a:t>
            </a:r>
          </a:p>
          <a:p>
            <a:r>
              <a:rPr lang="en-US" altLang="zh-CN" sz="1000" dirty="0" smtClean="0"/>
              <a:t>&lt;</a:t>
            </a:r>
            <a:r>
              <a:rPr lang="en-US" altLang="zh-CN" sz="1000" dirty="0"/>
              <a:t>property name="</a:t>
            </a:r>
            <a:r>
              <a:rPr lang="en-US" altLang="zh-CN" sz="1000" dirty="0" err="1"/>
              <a:t>hibernate.cache.</a:t>
            </a:r>
            <a:r>
              <a:rPr lang="en-US" altLang="zh-CN" sz="1000" b="1" dirty="0" err="1">
                <a:solidFill>
                  <a:srgbClr val="FF0000"/>
                </a:solidFill>
              </a:rPr>
              <a:t>use_query_cache</a:t>
            </a:r>
            <a:r>
              <a:rPr lang="en-US" altLang="zh-CN" sz="1000" dirty="0"/>
              <a:t>" value="true" /&gt;</a:t>
            </a:r>
            <a:endParaRPr lang="en-US" altLang="zh-CN" sz="1000" dirty="0" smtClean="0"/>
          </a:p>
        </p:txBody>
      </p:sp>
    </p:spTree>
    <p:extLst>
      <p:ext uri="{BB962C8B-B14F-4D97-AF65-F5344CB8AC3E}">
        <p14:creationId xmlns:p14="http://schemas.microsoft.com/office/powerpoint/2010/main" val="15207483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25814</TotalTime>
  <Words>16506</Words>
  <Application>Microsoft Office PowerPoint</Application>
  <PresentationFormat>全屏显示(4:3)</PresentationFormat>
  <Paragraphs>1853</Paragraphs>
  <Slides>142</Slides>
  <Notes>124</Notes>
  <HiddenSlides>0</HiddenSlides>
  <MMClips>0</MMClips>
  <ScaleCrop>false</ScaleCrop>
  <HeadingPairs>
    <vt:vector size="8" baseType="variant">
      <vt:variant>
        <vt:lpstr>已用的字体</vt:lpstr>
      </vt:variant>
      <vt:variant>
        <vt:i4>13</vt:i4>
      </vt:variant>
      <vt:variant>
        <vt:lpstr>主题</vt:lpstr>
      </vt:variant>
      <vt:variant>
        <vt:i4>4</vt:i4>
      </vt:variant>
      <vt:variant>
        <vt:lpstr>嵌入 OLE 服务器</vt:lpstr>
      </vt:variant>
      <vt:variant>
        <vt:i4>1</vt:i4>
      </vt:variant>
      <vt:variant>
        <vt:lpstr>幻灯片标题</vt:lpstr>
      </vt:variant>
      <vt:variant>
        <vt:i4>142</vt:i4>
      </vt:variant>
    </vt:vector>
  </HeadingPairs>
  <TitlesOfParts>
    <vt:vector size="160" baseType="lpstr">
      <vt:lpstr>Arial</vt:lpstr>
      <vt:lpstr>宋体</vt:lpstr>
      <vt:lpstr>Courier New</vt:lpstr>
      <vt:lpstr>Wingdings 2</vt:lpstr>
      <vt:lpstr>Wingdings</vt:lpstr>
      <vt:lpstr>Calibri</vt:lpstr>
      <vt:lpstr>仿宋</vt:lpstr>
      <vt:lpstr>楷体</vt:lpstr>
      <vt:lpstr>华文细黑</vt:lpstr>
      <vt:lpstr>Gill Sans MT</vt:lpstr>
      <vt:lpstr>Times New Roman</vt:lpstr>
      <vt:lpstr>微软雅黑</vt:lpstr>
      <vt:lpstr>新細明體</vt:lpstr>
      <vt:lpstr>Office 主题</vt:lpstr>
      <vt:lpstr>1_Office 主题</vt:lpstr>
      <vt:lpstr>2_Office 主题</vt:lpstr>
      <vt:lpstr>3_Office 主题</vt:lpstr>
      <vt:lpstr>Image</vt:lpstr>
      <vt:lpstr>领域驱动设计 与模型驱动开发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xu</dc:creator>
  <cp:lastModifiedBy>zhongweijun</cp:lastModifiedBy>
  <cp:revision>824</cp:revision>
  <dcterms:created xsi:type="dcterms:W3CDTF">2012-02-19T03:13:20Z</dcterms:created>
  <dcterms:modified xsi:type="dcterms:W3CDTF">2015-03-12T06:52:55Z</dcterms:modified>
</cp:coreProperties>
</file>